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70" r:id="rId6"/>
    <p:sldId id="266" r:id="rId7"/>
    <p:sldId id="267" r:id="rId8"/>
    <p:sldId id="268" r:id="rId9"/>
    <p:sldId id="269" r:id="rId10"/>
    <p:sldId id="271" r:id="rId11"/>
    <p:sldId id="261" r:id="rId12"/>
    <p:sldId id="262" r:id="rId13"/>
    <p:sldId id="257" r:id="rId14"/>
    <p:sldId id="258" r:id="rId15"/>
    <p:sldId id="259"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9C77B01-6199-447E-8344-B3F60EE115C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73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A18CAE-7E9E-40A7-B81B-E93C1C3371AF}" type="datetimeFigureOut">
              <a:rPr lang="en-US" smtClean="0"/>
              <a:t>12-Nov-19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7B01-6199-447E-8344-B3F60EE115C9}" type="slidenum">
              <a:rPr lang="en-US" smtClean="0"/>
              <a:t>‹#›</a:t>
            </a:fld>
            <a:endParaRPr lang="en-US"/>
          </a:p>
        </p:txBody>
      </p:sp>
    </p:spTree>
    <p:extLst>
      <p:ext uri="{BB962C8B-B14F-4D97-AF65-F5344CB8AC3E}">
        <p14:creationId xmlns:p14="http://schemas.microsoft.com/office/powerpoint/2010/main" val="62625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3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30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spTree>
    <p:extLst>
      <p:ext uri="{BB962C8B-B14F-4D97-AF65-F5344CB8AC3E}">
        <p14:creationId xmlns:p14="http://schemas.microsoft.com/office/powerpoint/2010/main" val="385373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13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38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96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44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spTree>
    <p:extLst>
      <p:ext uri="{BB962C8B-B14F-4D97-AF65-F5344CB8AC3E}">
        <p14:creationId xmlns:p14="http://schemas.microsoft.com/office/powerpoint/2010/main" val="164223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18CAE-7E9E-40A7-B81B-E93C1C3371AF}" type="datetimeFigureOut">
              <a:rPr lang="en-US" smtClean="0"/>
              <a:t>12-Nov-19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77B01-6199-447E-8344-B3F60EE115C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53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A18CAE-7E9E-40A7-B81B-E93C1C3371AF}" type="datetimeFigureOut">
              <a:rPr lang="en-US" smtClean="0"/>
              <a:t>12-Nov-19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7B01-6199-447E-8344-B3F60EE115C9}" type="slidenum">
              <a:rPr lang="en-US" smtClean="0"/>
              <a:t>‹#›</a:t>
            </a:fld>
            <a:endParaRPr lang="en-US"/>
          </a:p>
        </p:txBody>
      </p:sp>
    </p:spTree>
    <p:extLst>
      <p:ext uri="{BB962C8B-B14F-4D97-AF65-F5344CB8AC3E}">
        <p14:creationId xmlns:p14="http://schemas.microsoft.com/office/powerpoint/2010/main" val="22408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A18CAE-7E9E-40A7-B81B-E93C1C3371AF}" type="datetimeFigureOut">
              <a:rPr lang="en-US" smtClean="0"/>
              <a:t>12-Nov-19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77B01-6199-447E-8344-B3F60EE115C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93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A18CAE-7E9E-40A7-B81B-E93C1C3371AF}" type="datetimeFigureOut">
              <a:rPr lang="en-US" smtClean="0"/>
              <a:t>12-Nov-19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77B01-6199-447E-8344-B3F60EE115C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24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18CAE-7E9E-40A7-B81B-E93C1C3371AF}" type="datetimeFigureOut">
              <a:rPr lang="en-US" smtClean="0"/>
              <a:t>12-Nov-19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77B01-6199-447E-8344-B3F60EE115C9}" type="slidenum">
              <a:rPr lang="en-US" smtClean="0"/>
              <a:t>‹#›</a:t>
            </a:fld>
            <a:endParaRPr lang="en-US"/>
          </a:p>
        </p:txBody>
      </p:sp>
    </p:spTree>
    <p:extLst>
      <p:ext uri="{BB962C8B-B14F-4D97-AF65-F5344CB8AC3E}">
        <p14:creationId xmlns:p14="http://schemas.microsoft.com/office/powerpoint/2010/main" val="13626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A18CAE-7E9E-40A7-B81B-E93C1C3371AF}" type="datetimeFigureOut">
              <a:rPr lang="en-US" smtClean="0"/>
              <a:t>12-Nov-19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7B01-6199-447E-8344-B3F60EE115C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78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A18CAE-7E9E-40A7-B81B-E93C1C3371AF}" type="datetimeFigureOut">
              <a:rPr lang="en-US" smtClean="0"/>
              <a:t>12-Nov-19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77B01-6199-447E-8344-B3F60EE115C9}" type="slidenum">
              <a:rPr lang="en-US" smtClean="0"/>
              <a:t>‹#›</a:t>
            </a:fld>
            <a:endParaRPr lang="en-US"/>
          </a:p>
        </p:txBody>
      </p:sp>
    </p:spTree>
    <p:extLst>
      <p:ext uri="{BB962C8B-B14F-4D97-AF65-F5344CB8AC3E}">
        <p14:creationId xmlns:p14="http://schemas.microsoft.com/office/powerpoint/2010/main" val="38180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A18CAE-7E9E-40A7-B81B-E93C1C3371AF}" type="datetimeFigureOut">
              <a:rPr lang="en-US" smtClean="0"/>
              <a:t>12-Nov-19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C77B01-6199-447E-8344-B3F60EE115C9}" type="slidenum">
              <a:rPr lang="en-US" smtClean="0"/>
              <a:t>‹#›</a:t>
            </a:fld>
            <a:endParaRPr lang="en-US"/>
          </a:p>
        </p:txBody>
      </p:sp>
    </p:spTree>
    <p:extLst>
      <p:ext uri="{BB962C8B-B14F-4D97-AF65-F5344CB8AC3E}">
        <p14:creationId xmlns:p14="http://schemas.microsoft.com/office/powerpoint/2010/main" val="1770745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Simulation for Business</a:t>
            </a:r>
            <a:endParaRPr lang="en-US" dirty="0"/>
          </a:p>
        </p:txBody>
      </p:sp>
      <p:sp>
        <p:nvSpPr>
          <p:cNvPr id="3" name="Subtitle 2"/>
          <p:cNvSpPr>
            <a:spLocks noGrp="1"/>
          </p:cNvSpPr>
          <p:nvPr>
            <p:ph type="subTitle" idx="1"/>
          </p:nvPr>
        </p:nvSpPr>
        <p:spPr/>
        <p:txBody>
          <a:bodyPr/>
          <a:lstStyle/>
          <a:p>
            <a:r>
              <a:rPr lang="en-US" dirty="0" smtClean="0"/>
              <a:t>Prepared by: Amjad </a:t>
            </a:r>
            <a:r>
              <a:rPr lang="en-US" dirty="0" smtClean="0"/>
              <a:t>Al-</a:t>
            </a:r>
            <a:r>
              <a:rPr lang="en-US" dirty="0" err="1" smtClean="0"/>
              <a:t>N</a:t>
            </a:r>
            <a:r>
              <a:rPr lang="en-US" dirty="0" err="1" smtClean="0"/>
              <a:t>atsheh</a:t>
            </a:r>
            <a:endParaRPr lang="en-US" dirty="0"/>
          </a:p>
        </p:txBody>
      </p:sp>
    </p:spTree>
    <p:extLst>
      <p:ext uri="{BB962C8B-B14F-4D97-AF65-F5344CB8AC3E}">
        <p14:creationId xmlns:p14="http://schemas.microsoft.com/office/powerpoint/2010/main" val="174025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4255" y="674254"/>
            <a:ext cx="10871200" cy="5523345"/>
          </a:xfrm>
          <a:prstGeom prst="rect">
            <a:avLst/>
          </a:prstGeom>
        </p:spPr>
      </p:pic>
    </p:spTree>
    <p:extLst>
      <p:ext uri="{BB962C8B-B14F-4D97-AF65-F5344CB8AC3E}">
        <p14:creationId xmlns:p14="http://schemas.microsoft.com/office/powerpoint/2010/main" val="76771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Aspects to be Covered by BS</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dirty="0"/>
              <a:t>Crisis management.</a:t>
            </a:r>
          </a:p>
          <a:p>
            <a:pPr>
              <a:buFont typeface="Wingdings" panose="05000000000000000000" pitchFamily="2" charset="2"/>
              <a:buChar char="Ø"/>
            </a:pPr>
            <a:r>
              <a:rPr lang="en-US" dirty="0"/>
              <a:t>Production management.</a:t>
            </a:r>
          </a:p>
          <a:p>
            <a:pPr>
              <a:buFont typeface="Wingdings" panose="05000000000000000000" pitchFamily="2" charset="2"/>
              <a:buChar char="Ø"/>
            </a:pPr>
            <a:r>
              <a:rPr lang="en-US" dirty="0"/>
              <a:t>Marketing management.</a:t>
            </a:r>
          </a:p>
          <a:p>
            <a:pPr>
              <a:buFont typeface="Wingdings" panose="05000000000000000000" pitchFamily="2" charset="2"/>
              <a:buChar char="Ø"/>
            </a:pPr>
            <a:r>
              <a:rPr lang="en-US" dirty="0"/>
              <a:t>Strategic Management.</a:t>
            </a:r>
          </a:p>
          <a:p>
            <a:pPr>
              <a:buFont typeface="Wingdings" panose="05000000000000000000" pitchFamily="2" charset="2"/>
              <a:buChar char="Ø"/>
            </a:pPr>
            <a:r>
              <a:rPr lang="en-US" dirty="0"/>
              <a:t>Business planning.</a:t>
            </a:r>
          </a:p>
          <a:p>
            <a:pPr>
              <a:buFont typeface="Wingdings" panose="05000000000000000000" pitchFamily="2" charset="2"/>
              <a:buChar char="Ø"/>
            </a:pPr>
            <a:r>
              <a:rPr lang="en-US" dirty="0"/>
              <a:t>Business expansion.</a:t>
            </a:r>
          </a:p>
          <a:p>
            <a:pPr>
              <a:buFont typeface="Wingdings" panose="05000000000000000000" pitchFamily="2" charset="2"/>
              <a:buChar char="Ø"/>
            </a:pPr>
            <a:r>
              <a:rPr lang="en-US" dirty="0"/>
              <a:t>Supply chain management.</a:t>
            </a:r>
          </a:p>
          <a:p>
            <a:pPr>
              <a:buFont typeface="Wingdings" panose="05000000000000000000" pitchFamily="2" charset="2"/>
              <a:buChar char="Ø"/>
            </a:pPr>
            <a:r>
              <a:rPr lang="en-US" dirty="0"/>
              <a:t>HR management.</a:t>
            </a:r>
          </a:p>
          <a:p>
            <a:pPr>
              <a:buFont typeface="Wingdings" panose="05000000000000000000" pitchFamily="2" charset="2"/>
              <a:buChar char="Ø"/>
            </a:pPr>
            <a:r>
              <a:rPr lang="en-US" dirty="0"/>
              <a:t>Sales.</a:t>
            </a:r>
          </a:p>
          <a:p>
            <a:pPr marL="0" indent="0">
              <a:buNone/>
            </a:pPr>
            <a:endParaRPr lang="en-US" dirty="0"/>
          </a:p>
        </p:txBody>
      </p:sp>
    </p:spTree>
    <p:extLst>
      <p:ext uri="{BB962C8B-B14F-4D97-AF65-F5344CB8AC3E}">
        <p14:creationId xmlns:p14="http://schemas.microsoft.com/office/powerpoint/2010/main" val="2994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 is </a:t>
            </a:r>
            <a:r>
              <a:rPr lang="en-US" dirty="0"/>
              <a:t>primarily focused on the development of such skills </a:t>
            </a:r>
            <a:r>
              <a:rPr lang="en-US" dirty="0" smtClean="0"/>
              <a:t>as: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Decision making.</a:t>
            </a:r>
          </a:p>
          <a:p>
            <a:pPr>
              <a:buFont typeface="Wingdings" panose="05000000000000000000" pitchFamily="2" charset="2"/>
              <a:buChar char="Ø"/>
            </a:pPr>
            <a:r>
              <a:rPr lang="en-US" dirty="0"/>
              <a:t>Analytical thinking.</a:t>
            </a:r>
          </a:p>
          <a:p>
            <a:pPr>
              <a:buFont typeface="Wingdings" panose="05000000000000000000" pitchFamily="2" charset="2"/>
              <a:buChar char="Ø"/>
            </a:pPr>
            <a:r>
              <a:rPr lang="en-US" dirty="0"/>
              <a:t>Stress- resistance.</a:t>
            </a:r>
          </a:p>
          <a:p>
            <a:pPr>
              <a:buFont typeface="Wingdings" panose="05000000000000000000" pitchFamily="2" charset="2"/>
              <a:buChar char="Ø"/>
            </a:pPr>
            <a:r>
              <a:rPr lang="en-US" dirty="0"/>
              <a:t>Out-of-the-box thinking.</a:t>
            </a:r>
          </a:p>
          <a:p>
            <a:pPr>
              <a:buFont typeface="Wingdings" panose="05000000000000000000" pitchFamily="2" charset="2"/>
              <a:buChar char="Ø"/>
            </a:pPr>
            <a:r>
              <a:rPr lang="en-US" dirty="0"/>
              <a:t>Strategic and systematic thinking.</a:t>
            </a:r>
            <a:endParaRPr lang="en-US" dirty="0"/>
          </a:p>
        </p:txBody>
      </p:sp>
    </p:spTree>
    <p:extLst>
      <p:ext uri="{BB962C8B-B14F-4D97-AF65-F5344CB8AC3E}">
        <p14:creationId xmlns:p14="http://schemas.microsoft.com/office/powerpoint/2010/main" val="1719786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الحاجة لإستحداث طريقة التعليم عبر بيئة المحاكاة في التعليم العالي في فلسطين ضرورة للأسباب التالية:</a:t>
            </a:r>
            <a:r>
              <a:rPr lang="en-US" dirty="0"/>
              <a:t/>
            </a:r>
            <a:br>
              <a:rPr lang="en-US" dirty="0"/>
            </a:br>
            <a:endParaRPr lang="en-US" dirty="0"/>
          </a:p>
        </p:txBody>
      </p:sp>
      <p:sp>
        <p:nvSpPr>
          <p:cNvPr id="3" name="Content Placeholder 2"/>
          <p:cNvSpPr>
            <a:spLocks noGrp="1"/>
          </p:cNvSpPr>
          <p:nvPr>
            <p:ph idx="1"/>
          </p:nvPr>
        </p:nvSpPr>
        <p:spPr/>
        <p:txBody>
          <a:bodyPr/>
          <a:lstStyle/>
          <a:p>
            <a:pPr algn="r" rtl="1"/>
            <a:r>
              <a:rPr lang="ar-SA" dirty="0"/>
              <a:t>إكساب الطالب الكفاءات </a:t>
            </a:r>
            <a:r>
              <a:rPr lang="ar-SA" dirty="0" smtClean="0"/>
              <a:t>الريادية</a:t>
            </a:r>
            <a:endParaRPr lang="en-US" dirty="0" smtClean="0"/>
          </a:p>
          <a:p>
            <a:pPr algn="r" rtl="1"/>
            <a:r>
              <a:rPr lang="ar-SA" dirty="0"/>
              <a:t>طريقة فعالة وغير مجهدة في التعاون بين القطاع الأكاديمي والقطاع </a:t>
            </a:r>
            <a:r>
              <a:rPr lang="ar-SA" dirty="0" smtClean="0"/>
              <a:t>الخاص</a:t>
            </a:r>
            <a:endParaRPr lang="en-US" dirty="0" smtClean="0"/>
          </a:p>
          <a:p>
            <a:pPr algn="r" rtl="1"/>
            <a:endParaRPr lang="en-US" dirty="0"/>
          </a:p>
        </p:txBody>
      </p:sp>
    </p:spTree>
    <p:extLst>
      <p:ext uri="{BB962C8B-B14F-4D97-AF65-F5344CB8AC3E}">
        <p14:creationId xmlns:p14="http://schemas.microsoft.com/office/powerpoint/2010/main" val="208339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إكساب الطالب الكفاءات الريادية</a:t>
            </a:r>
            <a:endParaRPr lang="en-US" dirty="0"/>
          </a:p>
        </p:txBody>
      </p:sp>
      <p:sp>
        <p:nvSpPr>
          <p:cNvPr id="3" name="Content Placeholder 2"/>
          <p:cNvSpPr>
            <a:spLocks noGrp="1"/>
          </p:cNvSpPr>
          <p:nvPr>
            <p:ph idx="1"/>
          </p:nvPr>
        </p:nvSpPr>
        <p:spPr/>
        <p:txBody>
          <a:bodyPr/>
          <a:lstStyle/>
          <a:p>
            <a:pPr marL="0" indent="0" algn="just" rtl="1">
              <a:lnSpc>
                <a:spcPct val="150000"/>
              </a:lnSpc>
              <a:buNone/>
            </a:pPr>
            <a:r>
              <a:rPr lang="ar-SA" dirty="0"/>
              <a:t>تشير الكثير من الدراسات العلمية الى أن بناء الكفاءات الريادية يحتاج الى هذه الطريقة في التعليم والتي تتجاوز أسلوب المحاضرات والحالات الدراسية. فهي تضع الطالب في جو البيئة العملية عبر فضاء إلكتروني مما يحتم عليه التفاعل والتكيف مع هذا الواقع ويكسبه كفاءات التفكير والتخطيط واخذ القرارات كما وتجعله يدرك حالة </a:t>
            </a:r>
            <a:r>
              <a:rPr lang="ar-SA" dirty="0" smtClean="0"/>
              <a:t>ا</a:t>
            </a:r>
            <a:r>
              <a:rPr lang="ar-SA" dirty="0"/>
              <a:t>ل</a:t>
            </a:r>
            <a:r>
              <a:rPr lang="ar-SA" dirty="0" smtClean="0"/>
              <a:t>لآ </a:t>
            </a:r>
            <a:r>
              <a:rPr lang="ar-SA" dirty="0"/>
              <a:t>تأكد والتعقيد والمنافسة التي تتسم بها بيئة العمل وكذلك تجعله يقدر أهمية التعاون والبحث عن فرص.</a:t>
            </a:r>
            <a:endParaRPr lang="en-US" dirty="0"/>
          </a:p>
        </p:txBody>
      </p:sp>
    </p:spTree>
    <p:extLst>
      <p:ext uri="{BB962C8B-B14F-4D97-AF65-F5344CB8AC3E}">
        <p14:creationId xmlns:p14="http://schemas.microsoft.com/office/powerpoint/2010/main" val="3022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طريقة فعالة وغير مجهدة في التعاون بين القطاع الأكاديمي والقطاع الخاص</a:t>
            </a:r>
            <a:endParaRPr lang="en-US" dirty="0"/>
          </a:p>
        </p:txBody>
      </p:sp>
      <p:sp>
        <p:nvSpPr>
          <p:cNvPr id="3" name="Content Placeholder 2"/>
          <p:cNvSpPr>
            <a:spLocks noGrp="1"/>
          </p:cNvSpPr>
          <p:nvPr>
            <p:ph idx="1"/>
          </p:nvPr>
        </p:nvSpPr>
        <p:spPr/>
        <p:txBody>
          <a:bodyPr>
            <a:normAutofit/>
          </a:bodyPr>
          <a:lstStyle/>
          <a:p>
            <a:pPr marL="0" lvl="0" indent="0" algn="just" rtl="1">
              <a:lnSpc>
                <a:spcPct val="150000"/>
              </a:lnSpc>
              <a:buNone/>
            </a:pPr>
            <a:r>
              <a:rPr lang="ar-SA" dirty="0"/>
              <a:t>إن الأعداد المتزايدة من طلبة التعليم العالي والتي هي بحاجة الى التواصل مع سوق العمل في مراحل متنوعة من العملية الاكاديمية تحتاج الى آلية تعاون تأخذ بالإعتبار الوسائل التكنلوجية المبنية على أسس علمية والتحضير المسبق والممنهج بين أطراف العملية التعليمية وتراعي القدرات الإستيعابية لشركات القطاع الخاص.</a:t>
            </a:r>
            <a:endParaRPr lang="en-US" dirty="0"/>
          </a:p>
          <a:p>
            <a:pPr marL="0" indent="0" algn="r" rtl="1">
              <a:buNone/>
            </a:pPr>
            <a:endParaRPr lang="en-US" dirty="0"/>
          </a:p>
        </p:txBody>
      </p:sp>
    </p:spTree>
    <p:extLst>
      <p:ext uri="{BB962C8B-B14F-4D97-AF65-F5344CB8AC3E}">
        <p14:creationId xmlns:p14="http://schemas.microsoft.com/office/powerpoint/2010/main" val="63702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الدور المنوط بالقطاع الخاص </a:t>
            </a:r>
            <a:endParaRPr lang="en-US" dirty="0"/>
          </a:p>
        </p:txBody>
      </p:sp>
      <p:sp>
        <p:nvSpPr>
          <p:cNvPr id="3" name="Content Placeholder 2"/>
          <p:cNvSpPr>
            <a:spLocks noGrp="1"/>
          </p:cNvSpPr>
          <p:nvPr>
            <p:ph idx="1"/>
          </p:nvPr>
        </p:nvSpPr>
        <p:spPr/>
        <p:txBody>
          <a:bodyPr>
            <a:normAutofit lnSpcReduction="10000"/>
          </a:bodyPr>
          <a:lstStyle/>
          <a:p>
            <a:pPr marL="457200" lvl="0" indent="-457200" algn="r" rtl="1">
              <a:buFont typeface="+mj-lt"/>
              <a:buAutoNum type="arabicPeriod"/>
            </a:pPr>
            <a:r>
              <a:rPr lang="ar-SA" dirty="0"/>
              <a:t>إرشاد الطالب نحو إتخاذ القرارات المبنية على أسس عملية </a:t>
            </a:r>
            <a:r>
              <a:rPr lang="en-US" dirty="0"/>
              <a:t>(Mentors)</a:t>
            </a:r>
          </a:p>
          <a:p>
            <a:pPr marL="457200" lvl="0" indent="-457200" algn="r" rtl="1">
              <a:buFont typeface="+mj-lt"/>
              <a:buAutoNum type="arabicPeriod"/>
            </a:pPr>
            <a:r>
              <a:rPr lang="ar-SA" dirty="0"/>
              <a:t>تقديم عرض يشمل طبيعة عمل القسم او الأقسام ذات العلاقة </a:t>
            </a:r>
            <a:r>
              <a:rPr lang="en-US" dirty="0"/>
              <a:t>(Orientation)</a:t>
            </a:r>
          </a:p>
          <a:p>
            <a:pPr marL="457200" lvl="0" indent="-457200" algn="r" rtl="1">
              <a:buFont typeface="+mj-lt"/>
              <a:buAutoNum type="arabicPeriod"/>
            </a:pPr>
            <a:r>
              <a:rPr lang="ar-SA" dirty="0"/>
              <a:t>تسهيل عملية الدخول للقسم أو الأقسام ذات العلاقة ليتسنى للطالب إدراك الواقع العملي للمادة العلمية</a:t>
            </a:r>
            <a:endParaRPr lang="en-US" dirty="0"/>
          </a:p>
          <a:p>
            <a:pPr marL="457200" lvl="0" indent="-457200" algn="r" rtl="1">
              <a:buFont typeface="+mj-lt"/>
              <a:buAutoNum type="arabicPeriod"/>
            </a:pPr>
            <a:r>
              <a:rPr lang="ar-SA" dirty="0"/>
              <a:t>تقديم إقتراحات لتطوير محتويات المادة التعليمية</a:t>
            </a:r>
            <a:endParaRPr lang="en-US" dirty="0"/>
          </a:p>
          <a:p>
            <a:pPr marL="457200" lvl="0" indent="-457200" algn="r" rtl="1">
              <a:buFont typeface="+mj-lt"/>
              <a:buAutoNum type="arabicPeriod"/>
            </a:pPr>
            <a:r>
              <a:rPr lang="ar-SA" dirty="0"/>
              <a:t>تقديم تغذية راجعة للطالب</a:t>
            </a:r>
            <a:endParaRPr lang="en-US" dirty="0"/>
          </a:p>
          <a:p>
            <a:pPr marL="457200" lvl="0" indent="-457200" algn="r" rtl="1">
              <a:buFont typeface="+mj-lt"/>
              <a:buAutoNum type="arabicPeriod"/>
            </a:pPr>
            <a:r>
              <a:rPr lang="ar-SA" dirty="0"/>
              <a:t>هنالك إمكانية لوضع مقترح تقييم أو تقييم جزئي لعلامة الطالب الخاصة بالمشروع.</a:t>
            </a:r>
            <a:endParaRPr lang="en-US" dirty="0"/>
          </a:p>
          <a:p>
            <a:pPr marL="0" indent="0" algn="r" rtl="1">
              <a:buNone/>
            </a:pPr>
            <a:endParaRPr lang="en-US" dirty="0"/>
          </a:p>
        </p:txBody>
      </p:sp>
    </p:spTree>
    <p:extLst>
      <p:ext uri="{BB962C8B-B14F-4D97-AF65-F5344CB8AC3E}">
        <p14:creationId xmlns:p14="http://schemas.microsoft.com/office/powerpoint/2010/main" val="68812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Simulation (BS)</a:t>
            </a:r>
            <a:endParaRPr lang="en-US" dirty="0"/>
          </a:p>
        </p:txBody>
      </p:sp>
      <p:sp>
        <p:nvSpPr>
          <p:cNvPr id="3" name="Content Placeholder 2"/>
          <p:cNvSpPr>
            <a:spLocks noGrp="1"/>
          </p:cNvSpPr>
          <p:nvPr>
            <p:ph idx="1"/>
          </p:nvPr>
        </p:nvSpPr>
        <p:spPr/>
        <p:txBody>
          <a:bodyPr/>
          <a:lstStyle/>
          <a:p>
            <a:pPr algn="r" rtl="1">
              <a:buFont typeface="Wingdings" panose="05000000000000000000" pitchFamily="2" charset="2"/>
              <a:buChar char="ü"/>
            </a:pPr>
            <a:r>
              <a:rPr lang="ar-SA" dirty="0" smtClean="0"/>
              <a:t>فرد أو مجموعة</a:t>
            </a:r>
          </a:p>
          <a:p>
            <a:pPr algn="r" rtl="1">
              <a:buFont typeface="Wingdings" panose="05000000000000000000" pitchFamily="2" charset="2"/>
              <a:buChar char="ü"/>
            </a:pPr>
            <a:r>
              <a:rPr lang="ar-SA" dirty="0" smtClean="0"/>
              <a:t>صف إلكتروني أو منافسة</a:t>
            </a:r>
          </a:p>
          <a:p>
            <a:pPr algn="r" rtl="1">
              <a:buFont typeface="Wingdings" panose="05000000000000000000" pitchFamily="2" charset="2"/>
              <a:buChar char="ü"/>
            </a:pPr>
            <a:r>
              <a:rPr lang="ar-SA" dirty="0" smtClean="0"/>
              <a:t>مدة زمنية (ساعات أو أيام أو شهور)</a:t>
            </a:r>
          </a:p>
          <a:p>
            <a:pPr algn="r" rtl="1">
              <a:buFont typeface="Wingdings" panose="05000000000000000000" pitchFamily="2" charset="2"/>
              <a:buChar char="ü"/>
            </a:pPr>
            <a:r>
              <a:rPr lang="ar-SA" dirty="0" smtClean="0"/>
              <a:t>إشتراك مع إحدى الشركات المزودة للخدمة </a:t>
            </a:r>
            <a:r>
              <a:rPr lang="en-US" dirty="0" smtClean="0"/>
              <a:t>(</a:t>
            </a:r>
            <a:r>
              <a:rPr lang="en-US" dirty="0" err="1" smtClean="0"/>
              <a:t>Simformer</a:t>
            </a:r>
            <a:r>
              <a:rPr lang="en-US" dirty="0" smtClean="0"/>
              <a:t>)</a:t>
            </a:r>
            <a:endParaRPr lang="ar-SA" dirty="0" smtClean="0"/>
          </a:p>
          <a:p>
            <a:pPr algn="r" rtl="1">
              <a:buFont typeface="Wingdings" panose="05000000000000000000" pitchFamily="2" charset="2"/>
              <a:buChar char="ü"/>
            </a:pPr>
            <a:r>
              <a:rPr lang="ar-SA" dirty="0" smtClean="0"/>
              <a:t>الوصول عبر الانترنت</a:t>
            </a:r>
          </a:p>
          <a:p>
            <a:pPr algn="r" rtl="1">
              <a:buFont typeface="Wingdings" panose="05000000000000000000" pitchFamily="2" charset="2"/>
              <a:buChar char="ü"/>
            </a:pPr>
            <a:r>
              <a:rPr lang="ar-SA" dirty="0" smtClean="0"/>
              <a:t>تحديث مستمر للوقت الزمني </a:t>
            </a:r>
            <a:r>
              <a:rPr lang="en-US" dirty="0" smtClean="0"/>
              <a:t>(turn)</a:t>
            </a:r>
            <a:endParaRPr lang="ar-SA" dirty="0" smtClean="0"/>
          </a:p>
          <a:p>
            <a:pPr algn="r" rtl="1">
              <a:buFont typeface="Wingdings" panose="05000000000000000000" pitchFamily="2" charset="2"/>
              <a:buChar char="ü"/>
            </a:pPr>
            <a:endParaRPr lang="en-US" dirty="0"/>
          </a:p>
        </p:txBody>
      </p:sp>
    </p:spTree>
    <p:extLst>
      <p:ext uri="{BB962C8B-B14F-4D97-AF65-F5344CB8AC3E}">
        <p14:creationId xmlns:p14="http://schemas.microsoft.com/office/powerpoint/2010/main" val="150605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آلية عمل بيئة المحاكاة  </a:t>
            </a:r>
            <a:endParaRPr lang="en-US" dirty="0"/>
          </a:p>
        </p:txBody>
      </p:sp>
      <p:sp>
        <p:nvSpPr>
          <p:cNvPr id="3" name="Content Placeholder 2"/>
          <p:cNvSpPr>
            <a:spLocks noGrp="1"/>
          </p:cNvSpPr>
          <p:nvPr>
            <p:ph idx="1"/>
          </p:nvPr>
        </p:nvSpPr>
        <p:spPr/>
        <p:txBody>
          <a:bodyPr/>
          <a:lstStyle/>
          <a:p>
            <a:pPr marL="457200" indent="-457200" algn="r" rtl="1">
              <a:buFont typeface="+mj-lt"/>
              <a:buAutoNum type="arabicPeriod"/>
            </a:pPr>
            <a:r>
              <a:rPr lang="ar-SA" dirty="0" smtClean="0"/>
              <a:t>إختيار/تحديد نوع بيئة المحاكاة </a:t>
            </a:r>
            <a:r>
              <a:rPr lang="en-US" dirty="0" smtClean="0"/>
              <a:t>(Classic or Intensive)</a:t>
            </a:r>
          </a:p>
          <a:p>
            <a:pPr marL="457200" indent="-457200" algn="r" rtl="1">
              <a:buFont typeface="+mj-lt"/>
              <a:buAutoNum type="arabicPeriod"/>
            </a:pPr>
            <a:r>
              <a:rPr lang="ar-SA" dirty="0" smtClean="0"/>
              <a:t>إختيار البلد المنطقة</a:t>
            </a:r>
          </a:p>
          <a:p>
            <a:pPr marL="457200" indent="-457200" algn="r" rtl="1">
              <a:buFont typeface="+mj-lt"/>
              <a:buAutoNum type="arabicPeriod"/>
            </a:pPr>
            <a:r>
              <a:rPr lang="ar-SA" dirty="0" smtClean="0"/>
              <a:t>فتح مكتب وإستإجار مكان وتحديد عدد الموظفين</a:t>
            </a:r>
          </a:p>
          <a:p>
            <a:pPr marL="457200" indent="-457200" algn="r" rtl="1">
              <a:buFont typeface="+mj-lt"/>
              <a:buAutoNum type="arabicPeriod"/>
            </a:pPr>
            <a:r>
              <a:rPr lang="ar-SA" dirty="0" smtClean="0"/>
              <a:t>تحديد نوع العمل تصنيع أو تجزئة والمجال</a:t>
            </a:r>
          </a:p>
          <a:p>
            <a:pPr marL="457200" indent="-457200" algn="r" rtl="1">
              <a:buFont typeface="+mj-lt"/>
              <a:buAutoNum type="arabicPeriod"/>
            </a:pPr>
            <a:r>
              <a:rPr lang="ar-SA" dirty="0" smtClean="0"/>
              <a:t>تحديد نوع وعدد الأصناف/السلع</a:t>
            </a:r>
          </a:p>
          <a:p>
            <a:pPr marL="457200" indent="-457200" algn="r" rtl="1">
              <a:buFont typeface="+mj-lt"/>
              <a:buAutoNum type="arabicPeriod"/>
            </a:pPr>
            <a:r>
              <a:rPr lang="ar-SA" dirty="0" smtClean="0"/>
              <a:t>التعاقد مع موردين</a:t>
            </a:r>
          </a:p>
          <a:p>
            <a:pPr marL="0" indent="0" algn="r" rtl="1">
              <a:buNone/>
            </a:pPr>
            <a:endParaRPr lang="en-US" dirty="0"/>
          </a:p>
        </p:txBody>
      </p:sp>
    </p:spTree>
    <p:extLst>
      <p:ext uri="{BB962C8B-B14F-4D97-AF65-F5344CB8AC3E}">
        <p14:creationId xmlns:p14="http://schemas.microsoft.com/office/powerpoint/2010/main" val="372916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آلية عمل بيئة </a:t>
            </a:r>
            <a:r>
              <a:rPr lang="ar-SA" dirty="0" smtClean="0"/>
              <a:t>المحاكاة (تكملة)</a:t>
            </a:r>
            <a:endParaRPr lang="en-US" dirty="0"/>
          </a:p>
        </p:txBody>
      </p:sp>
      <p:sp>
        <p:nvSpPr>
          <p:cNvPr id="3" name="Content Placeholder 2"/>
          <p:cNvSpPr>
            <a:spLocks noGrp="1"/>
          </p:cNvSpPr>
          <p:nvPr>
            <p:ph idx="1"/>
          </p:nvPr>
        </p:nvSpPr>
        <p:spPr/>
        <p:txBody>
          <a:bodyPr/>
          <a:lstStyle/>
          <a:p>
            <a:pPr marL="457200" indent="-457200" algn="r" rtl="1">
              <a:buFont typeface="+mj-lt"/>
              <a:buAutoNum type="arabicPeriod" startAt="7"/>
            </a:pPr>
            <a:r>
              <a:rPr lang="ar-SA" dirty="0" smtClean="0"/>
              <a:t>عمل نموذج الأعمال </a:t>
            </a:r>
            <a:r>
              <a:rPr lang="en-US" dirty="0" smtClean="0"/>
              <a:t>Business Model</a:t>
            </a:r>
          </a:p>
          <a:p>
            <a:pPr marL="457200" indent="-457200" algn="r" rtl="1">
              <a:buFont typeface="+mj-lt"/>
              <a:buAutoNum type="arabicPeriod" startAt="7"/>
            </a:pPr>
            <a:r>
              <a:rPr lang="ar-SA" dirty="0" smtClean="0"/>
              <a:t>تحديد إستراتيجيات وأهداف الشركة </a:t>
            </a:r>
          </a:p>
          <a:p>
            <a:pPr marL="457200" indent="-457200" algn="r" rtl="1">
              <a:buFont typeface="+mj-lt"/>
              <a:buAutoNum type="arabicPeriod" startAt="7"/>
            </a:pPr>
            <a:r>
              <a:rPr lang="ar-SA" dirty="0" smtClean="0"/>
              <a:t>عمل المزيج التسويقي</a:t>
            </a:r>
          </a:p>
          <a:p>
            <a:pPr marL="457200" indent="-457200" algn="r" rtl="1">
              <a:buFont typeface="+mj-lt"/>
              <a:buAutoNum type="arabicPeriod" startAt="7"/>
            </a:pPr>
            <a:r>
              <a:rPr lang="ar-SA" dirty="0" smtClean="0"/>
              <a:t>تفعيل التطوير</a:t>
            </a:r>
          </a:p>
          <a:p>
            <a:pPr marL="457200" indent="-457200" algn="r" rtl="1">
              <a:buFont typeface="+mj-lt"/>
              <a:buAutoNum type="arabicPeriod" startAt="7"/>
            </a:pPr>
            <a:r>
              <a:rPr lang="ar-SA" dirty="0" smtClean="0"/>
              <a:t>عمل توسعات في الاصناف والمناطق وما يتبعه من موارد بشرية وغيره</a:t>
            </a:r>
          </a:p>
          <a:p>
            <a:pPr marL="457200" indent="-457200" algn="r" rtl="1">
              <a:buFont typeface="+mj-lt"/>
              <a:buAutoNum type="arabicPeriod" startAt="7"/>
            </a:pPr>
            <a:r>
              <a:rPr lang="ar-SA" dirty="0" smtClean="0"/>
              <a:t>تحديث مستمر للاستراتيجيات ونموذج الأعمال</a:t>
            </a:r>
            <a:endParaRPr lang="en-US" dirty="0"/>
          </a:p>
        </p:txBody>
      </p:sp>
    </p:spTree>
    <p:extLst>
      <p:ext uri="{BB962C8B-B14F-4D97-AF65-F5344CB8AC3E}">
        <p14:creationId xmlns:p14="http://schemas.microsoft.com/office/powerpoint/2010/main" val="2269072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019" y="674255"/>
            <a:ext cx="10926618" cy="5541818"/>
          </a:xfrm>
          <a:prstGeom prst="rect">
            <a:avLst/>
          </a:prstGeom>
        </p:spPr>
      </p:pic>
    </p:spTree>
    <p:extLst>
      <p:ext uri="{BB962C8B-B14F-4D97-AF65-F5344CB8AC3E}">
        <p14:creationId xmlns:p14="http://schemas.microsoft.com/office/powerpoint/2010/main" val="200548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9019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018" y="638083"/>
            <a:ext cx="10926618" cy="5485626"/>
          </a:xfrm>
          <a:prstGeom prst="rect">
            <a:avLst/>
          </a:prstGeom>
        </p:spPr>
      </p:pic>
    </p:spTree>
    <p:extLst>
      <p:ext uri="{BB962C8B-B14F-4D97-AF65-F5344CB8AC3E}">
        <p14:creationId xmlns:p14="http://schemas.microsoft.com/office/powerpoint/2010/main" val="12631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9498" y="660920"/>
            <a:ext cx="10695147" cy="5518207"/>
          </a:xfrm>
          <a:prstGeom prst="rect">
            <a:avLst/>
          </a:prstGeom>
        </p:spPr>
      </p:pic>
    </p:spTree>
    <p:extLst>
      <p:ext uri="{BB962C8B-B14F-4D97-AF65-F5344CB8AC3E}">
        <p14:creationId xmlns:p14="http://schemas.microsoft.com/office/powerpoint/2010/main" val="159935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018" y="591924"/>
            <a:ext cx="10889673" cy="5596439"/>
          </a:xfrm>
          <a:prstGeom prst="rect">
            <a:avLst/>
          </a:prstGeom>
        </p:spPr>
      </p:pic>
    </p:spTree>
    <p:extLst>
      <p:ext uri="{BB962C8B-B14F-4D97-AF65-F5344CB8AC3E}">
        <p14:creationId xmlns:p14="http://schemas.microsoft.com/office/powerpoint/2010/main" val="42142036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1129</TotalTime>
  <Words>414</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Garamond</vt:lpstr>
      <vt:lpstr>Times New Roman</vt:lpstr>
      <vt:lpstr>Wingdings</vt:lpstr>
      <vt:lpstr>Organic</vt:lpstr>
      <vt:lpstr>Simulation for Business</vt:lpstr>
      <vt:lpstr>Business Simulation (BS)</vt:lpstr>
      <vt:lpstr>آلية عمل بيئة المحاكاة  </vt:lpstr>
      <vt:lpstr>آلية عمل بيئة المحاكاة (تكملة)</vt:lpstr>
      <vt:lpstr>PowerPoint Presentation</vt:lpstr>
      <vt:lpstr>PowerPoint Presentation</vt:lpstr>
      <vt:lpstr>PowerPoint Presentation</vt:lpstr>
      <vt:lpstr>PowerPoint Presentation</vt:lpstr>
      <vt:lpstr>PowerPoint Presentation</vt:lpstr>
      <vt:lpstr>PowerPoint Presentation</vt:lpstr>
      <vt:lpstr>Business Aspects to be Covered by BS</vt:lpstr>
      <vt:lpstr>BS is primarily focused on the development of such skills as:</vt:lpstr>
      <vt:lpstr>الحاجة لإستحداث طريقة التعليم عبر بيئة المحاكاة في التعليم العالي في فلسطين ضرورة للأسباب التالية: </vt:lpstr>
      <vt:lpstr>إكساب الطالب الكفاءات الريادية</vt:lpstr>
      <vt:lpstr>طريقة فعالة وغير مجهدة في التعاون بين القطاع الأكاديمي والقطاع الخاص</vt:lpstr>
      <vt:lpstr>الدور المنوط بالقطاع الخاص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for Business</dc:title>
  <dc:creator>amjad</dc:creator>
  <cp:lastModifiedBy>amjad</cp:lastModifiedBy>
  <cp:revision>27</cp:revision>
  <dcterms:created xsi:type="dcterms:W3CDTF">2019-11-11T02:50:20Z</dcterms:created>
  <dcterms:modified xsi:type="dcterms:W3CDTF">2019-11-12T04:55:16Z</dcterms:modified>
</cp:coreProperties>
</file>