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58" r:id="rId3"/>
    <p:sldId id="259" r:id="rId4"/>
    <p:sldId id="260" r:id="rId5"/>
    <p:sldId id="261" r:id="rId6"/>
    <p:sldId id="264" r:id="rId7"/>
    <p:sldId id="279" r:id="rId8"/>
    <p:sldId id="265" r:id="rId9"/>
    <p:sldId id="266" r:id="rId10"/>
    <p:sldId id="267" r:id="rId11"/>
    <p:sldId id="268" r:id="rId12"/>
    <p:sldId id="269" r:id="rId13"/>
    <p:sldId id="257" r:id="rId14"/>
    <p:sldId id="270" r:id="rId15"/>
    <p:sldId id="280" r:id="rId16"/>
    <p:sldId id="271" r:id="rId17"/>
    <p:sldId id="274" r:id="rId18"/>
    <p:sldId id="275" r:id="rId19"/>
    <p:sldId id="276" r:id="rId20"/>
    <p:sldId id="277" r:id="rId21"/>
    <p:sldId id="278" r:id="rId22"/>
    <p:sldId id="272" r:id="rId23"/>
    <p:sldId id="27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2F75EC1-9548-4022-A787-DF9BFE9F841B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2EF-159A-4387-9767-B3A5114660A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2737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5EC1-9548-4022-A787-DF9BFE9F841B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2EF-159A-4387-9767-B3A51146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16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5EC1-9548-4022-A787-DF9BFE9F841B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2EF-159A-4387-9767-B3A511466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540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5EC1-9548-4022-A787-DF9BFE9F841B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2EF-159A-4387-9767-B3A51146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41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5EC1-9548-4022-A787-DF9BFE9F841B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2EF-159A-4387-9767-B3A5114660A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7178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5EC1-9548-4022-A787-DF9BFE9F841B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2EF-159A-4387-9767-B3A51146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56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5EC1-9548-4022-A787-DF9BFE9F841B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2EF-159A-4387-9767-B3A51146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6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5EC1-9548-4022-A787-DF9BFE9F841B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2EF-159A-4387-9767-B3A51146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53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5EC1-9548-4022-A787-DF9BFE9F841B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2EF-159A-4387-9767-B3A51146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4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5EC1-9548-4022-A787-DF9BFE9F841B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2EF-159A-4387-9767-B3A51146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93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5EC1-9548-4022-A787-DF9BFE9F841B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2EF-159A-4387-9767-B3A5114660A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925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2F75EC1-9548-4022-A787-DF9BFE9F841B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85E42EF-159A-4387-9767-B3A511466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0728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Project Based Learning Workshop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6921" y="4960137"/>
            <a:ext cx="3472465" cy="1655762"/>
          </a:xfrm>
        </p:spPr>
        <p:txBody>
          <a:bodyPr>
            <a:normAutofit/>
          </a:bodyPr>
          <a:lstStyle/>
          <a:p>
            <a:r>
              <a:rPr lang="en-US" dirty="0"/>
              <a:t>By:</a:t>
            </a:r>
          </a:p>
          <a:p>
            <a:r>
              <a:rPr lang="en-US" dirty="0"/>
              <a:t>Emad Dawwas</a:t>
            </a:r>
          </a:p>
          <a:p>
            <a:endParaRPr lang="en-US" dirty="0"/>
          </a:p>
          <a:p>
            <a:r>
              <a:rPr lang="en-US" b="1" dirty="0"/>
              <a:t>At Palestine Polytechnic University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965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Model 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524001"/>
            <a:ext cx="8229600" cy="4525963"/>
          </a:xfrm>
        </p:spPr>
        <p:txBody>
          <a:bodyPr/>
          <a:lstStyle/>
          <a:p>
            <a:r>
              <a:rPr lang="en-US" dirty="0"/>
              <a:t>Project takes its time</a:t>
            </a:r>
          </a:p>
          <a:p>
            <a:r>
              <a:rPr lang="en-US" dirty="0"/>
              <a:t>No rush in the project </a:t>
            </a:r>
            <a:r>
              <a:rPr lang="en-US" dirty="0" smtClean="0"/>
              <a:t>as both theory and practice go in parallel </a:t>
            </a:r>
            <a:endParaRPr lang="en-US" dirty="0"/>
          </a:p>
          <a:p>
            <a:r>
              <a:rPr lang="en-US" dirty="0" smtClean="0"/>
              <a:t>Difficult </a:t>
            </a:r>
            <a:r>
              <a:rPr lang="en-US" dirty="0"/>
              <a:t>to </a:t>
            </a:r>
            <a:r>
              <a:rPr lang="en-US" dirty="0" smtClean="0"/>
              <a:t>manage</a:t>
            </a:r>
          </a:p>
          <a:p>
            <a:r>
              <a:rPr lang="en-US" dirty="0" smtClean="0"/>
              <a:t>More suitable for advanced classes (graduate classes)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1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4" r="25492"/>
          <a:stretch/>
        </p:blipFill>
        <p:spPr bwMode="auto">
          <a:xfrm>
            <a:off x="5334000" y="4305300"/>
            <a:ext cx="2036618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 rot="19504395">
            <a:off x="6432825" y="5330256"/>
            <a:ext cx="914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Project 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 rot="19517247">
            <a:off x="5795004" y="5393419"/>
            <a:ext cx="905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Theory </a:t>
            </a:r>
            <a:endParaRPr lang="en-US" b="1" dirty="0"/>
          </a:p>
        </p:txBody>
      </p:sp>
      <p:pic>
        <p:nvPicPr>
          <p:cNvPr id="7" name="Picture 1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2" r="54107"/>
          <a:stretch/>
        </p:blipFill>
        <p:spPr bwMode="auto">
          <a:xfrm>
            <a:off x="7628663" y="4305300"/>
            <a:ext cx="1932763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 rot="19504395">
            <a:off x="8623632" y="5396984"/>
            <a:ext cx="914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Project 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 rot="19517247">
            <a:off x="7653249" y="5396984"/>
            <a:ext cx="905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Theory </a:t>
            </a:r>
            <a:endParaRPr lang="en-US" b="1" dirty="0"/>
          </a:p>
        </p:txBody>
      </p:sp>
      <p:grpSp>
        <p:nvGrpSpPr>
          <p:cNvPr id="12" name="Group 11"/>
          <p:cNvGrpSpPr/>
          <p:nvPr/>
        </p:nvGrpSpPr>
        <p:grpSpPr>
          <a:xfrm>
            <a:off x="9619384" y="4267994"/>
            <a:ext cx="1734416" cy="2552700"/>
            <a:chOff x="219075" y="4191000"/>
            <a:chExt cx="1734416" cy="2552700"/>
          </a:xfrm>
        </p:grpSpPr>
        <p:pic>
          <p:nvPicPr>
            <p:cNvPr id="13" name="Picture 17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078"/>
            <a:stretch/>
          </p:blipFill>
          <p:spPr bwMode="auto">
            <a:xfrm>
              <a:off x="219075" y="4191000"/>
              <a:ext cx="1734416" cy="2552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381000" y="4802787"/>
              <a:ext cx="90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Theory </a:t>
              </a:r>
              <a:endParaRPr lang="en-US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81000" y="6019800"/>
              <a:ext cx="9144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Project 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77288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Model 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Relatively equal time</a:t>
            </a:r>
          </a:p>
          <a:p>
            <a:r>
              <a:rPr lang="en-US" dirty="0" smtClean="0"/>
              <a:t>Theory portion is descending while project activities are ascending</a:t>
            </a:r>
          </a:p>
          <a:p>
            <a:r>
              <a:rPr lang="en-US" dirty="0" smtClean="0"/>
              <a:t>More suitable for introductory classes but still suitable for advanced ones</a:t>
            </a:r>
          </a:p>
          <a:p>
            <a:r>
              <a:rPr lang="en-US" dirty="0" smtClean="0"/>
              <a:t>More suitable for CBL</a:t>
            </a:r>
            <a:endParaRPr lang="en-US" dirty="0"/>
          </a:p>
        </p:txBody>
      </p:sp>
      <p:pic>
        <p:nvPicPr>
          <p:cNvPr id="5" name="Picture 1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32"/>
          <a:stretch/>
        </p:blipFill>
        <p:spPr bwMode="auto">
          <a:xfrm>
            <a:off x="8797636" y="4187435"/>
            <a:ext cx="1651289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9144001" y="4475276"/>
            <a:ext cx="905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Theory 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524984" y="5692289"/>
            <a:ext cx="914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Project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663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2847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Urban Transportation Class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23" y="1690688"/>
            <a:ext cx="11669754" cy="518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892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Project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formation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Two </a:t>
            </a:r>
            <a:r>
              <a:rPr lang="en-US" dirty="0" smtClean="0"/>
              <a:t>approaches:</a:t>
            </a:r>
          </a:p>
          <a:p>
            <a:pPr lvl="1"/>
            <a:r>
              <a:rPr lang="en-US" dirty="0" smtClean="0"/>
              <a:t>One project for all groups</a:t>
            </a:r>
          </a:p>
          <a:p>
            <a:pPr lvl="1"/>
            <a:r>
              <a:rPr lang="en-US" dirty="0" smtClean="0"/>
              <a:t>One project for each group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2372139" y="2411896"/>
            <a:ext cx="596348" cy="17492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50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Project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main criteria to consider when selecting a class project? </a:t>
            </a:r>
            <a:endParaRPr lang="en-US" dirty="0" smtClean="0"/>
          </a:p>
          <a:p>
            <a:pPr lvl="1"/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Student quality</a:t>
            </a:r>
          </a:p>
          <a:p>
            <a:pPr lvl="1"/>
            <a:r>
              <a:rPr lang="en-US" dirty="0" smtClean="0"/>
              <a:t>Your confidence:</a:t>
            </a:r>
          </a:p>
          <a:p>
            <a:pPr lvl="2"/>
            <a:r>
              <a:rPr lang="en-US" dirty="0" smtClean="0"/>
              <a:t>how many time have you taught the class</a:t>
            </a:r>
          </a:p>
          <a:p>
            <a:pPr lvl="2"/>
            <a:r>
              <a:rPr lang="en-US" dirty="0" smtClean="0"/>
              <a:t>Is it from your core field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966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Project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are the main criteria to consider when selecting a practice-theory model? </a:t>
            </a:r>
            <a:endParaRPr lang="en-US" dirty="0"/>
          </a:p>
        </p:txBody>
      </p:sp>
      <p:pic>
        <p:nvPicPr>
          <p:cNvPr id="4" name="Picture 1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32"/>
          <a:stretch/>
        </p:blipFill>
        <p:spPr bwMode="auto">
          <a:xfrm>
            <a:off x="2269435" y="3405556"/>
            <a:ext cx="1651289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15800" y="3693397"/>
            <a:ext cx="905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Theory 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996783" y="4910410"/>
            <a:ext cx="914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Project </a:t>
            </a:r>
            <a:endParaRPr lang="en-US" b="1" dirty="0"/>
          </a:p>
        </p:txBody>
      </p:sp>
      <p:pic>
        <p:nvPicPr>
          <p:cNvPr id="7" name="Picture 1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4" r="25492"/>
          <a:stretch/>
        </p:blipFill>
        <p:spPr bwMode="auto">
          <a:xfrm>
            <a:off x="3911200" y="3405556"/>
            <a:ext cx="2036618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 rot="19504395">
            <a:off x="5010025" y="4430512"/>
            <a:ext cx="914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Project 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 rot="19517247">
            <a:off x="4372204" y="4493675"/>
            <a:ext cx="905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Theory </a:t>
            </a:r>
            <a:endParaRPr lang="en-US" b="1" dirty="0"/>
          </a:p>
        </p:txBody>
      </p:sp>
      <p:pic>
        <p:nvPicPr>
          <p:cNvPr id="10" name="Picture 1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2" r="54107"/>
          <a:stretch/>
        </p:blipFill>
        <p:spPr bwMode="auto">
          <a:xfrm>
            <a:off x="6205863" y="3405556"/>
            <a:ext cx="1932763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 rot="19504395">
            <a:off x="7200832" y="4497240"/>
            <a:ext cx="914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Project 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 rot="19517247">
            <a:off x="6230449" y="4497240"/>
            <a:ext cx="905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Theory </a:t>
            </a:r>
            <a:endParaRPr lang="en-US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8196584" y="3368250"/>
            <a:ext cx="1734416" cy="2552700"/>
            <a:chOff x="219075" y="4191000"/>
            <a:chExt cx="1734416" cy="2552700"/>
          </a:xfrm>
        </p:grpSpPr>
        <p:pic>
          <p:nvPicPr>
            <p:cNvPr id="14" name="Picture 17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078"/>
            <a:stretch/>
          </p:blipFill>
          <p:spPr bwMode="auto">
            <a:xfrm>
              <a:off x="219075" y="4191000"/>
              <a:ext cx="1734416" cy="2552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381000" y="4802787"/>
              <a:ext cx="90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Theory </a:t>
              </a:r>
              <a:endParaRPr lang="en-US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1000" y="6019800"/>
              <a:ext cx="9144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Project 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076653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main components of the action plan? </a:t>
            </a:r>
          </a:p>
          <a:p>
            <a:r>
              <a:rPr lang="en-US" dirty="0"/>
              <a:t>How to distribute the work among the teams </a:t>
            </a:r>
          </a:p>
          <a:p>
            <a:r>
              <a:rPr lang="en-US" dirty="0"/>
              <a:t>What pitfalls should be considered?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905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981201" y="2279904"/>
          <a:ext cx="8381999" cy="3325308"/>
        </p:xfrm>
        <a:graphic>
          <a:graphicData uri="http://schemas.openxmlformats.org/drawingml/2006/table">
            <a:tbl>
              <a:tblPr firstRow="1" firstCol="1" bandRow="1"/>
              <a:tblGrid>
                <a:gridCol w="1233117"/>
                <a:gridCol w="900598"/>
                <a:gridCol w="1279469"/>
                <a:gridCol w="4968815"/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 Stage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Week No.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Session</a:t>
                      </a: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10820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Introduction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Week 1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Class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- Introduction to GIS and Community Based Learning (CBL)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- Course outline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Lab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Exploring ArcMap 10 and ArcCatalog 10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Field work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---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3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Week 2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Class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Planning a GIS  project: 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Stage 1</a:t>
                      </a:r>
                      <a:r>
                        <a:rPr lang="en-GB" sz="14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) Data collection and assembling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Stage 2</a:t>
                      </a:r>
                      <a:r>
                        <a:rPr lang="en-GB" sz="14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) Data preparation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Stage 3</a:t>
                      </a:r>
                      <a:r>
                        <a:rPr lang="en-GB" sz="14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) Data analysis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Stage</a:t>
                      </a:r>
                      <a:r>
                        <a:rPr lang="en-GB" sz="1400" b="1" baseline="0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400" b="1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en-GB" sz="14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) Data presentation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Lab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- Geo-referencing and Projecting Spatial Data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- Introducing Field Survey Form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Field work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- Forming project teams 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- Training on data collection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116356" y="1475694"/>
            <a:ext cx="19388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Course Plan</a:t>
            </a:r>
            <a:endParaRPr lang="en-US" sz="28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Planning </a:t>
            </a:r>
            <a:br>
              <a:rPr lang="en-US" b="1" dirty="0"/>
            </a:br>
            <a:r>
              <a:rPr lang="en-US" sz="3200" b="1" i="1" dirty="0"/>
              <a:t>Example</a:t>
            </a:r>
            <a:r>
              <a:rPr lang="en-US" b="1" dirty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9231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41646"/>
            <a:ext cx="2895600" cy="1921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600200" y="2514600"/>
          <a:ext cx="8153400" cy="2850264"/>
        </p:xfrm>
        <a:graphic>
          <a:graphicData uri="http://schemas.openxmlformats.org/drawingml/2006/table">
            <a:tbl>
              <a:tblPr firstRow="1" firstCol="1" bandRow="1"/>
              <a:tblGrid>
                <a:gridCol w="1219200"/>
                <a:gridCol w="762000"/>
                <a:gridCol w="1143000"/>
                <a:gridCol w="5029200"/>
              </a:tblGrid>
              <a:tr h="165100">
                <a:tc rowSpan="6"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Stage</a:t>
                      </a: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1: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Data Collection and Assembling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Week 3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Class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Collapse Mechanisms due to Earthquake in Urban Buildings—</a:t>
                      </a:r>
                      <a:r>
                        <a:rPr lang="en-GB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Part 1 </a:t>
                      </a:r>
                      <a:r>
                        <a:rPr lang="en-GB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GB" sz="14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Guest speaker </a:t>
                      </a:r>
                      <a:r>
                        <a:rPr lang="en-GB" sz="14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from </a:t>
                      </a:r>
                      <a:r>
                        <a:rPr lang="en-US" sz="14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Urban Planning and Disaster Risk Reduction Center</a:t>
                      </a:r>
                      <a:r>
                        <a:rPr lang="en-US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Lab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Geo-referencing Nablus map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Exercise 1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: Building a Geodatabase using the </a:t>
                      </a:r>
                      <a:r>
                        <a:rPr lang="en-GB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data sample collected in Week 2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Field work</a:t>
                      </a:r>
                      <a:endParaRPr lang="en-US" sz="1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- Dividing the study area among different teams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- Data collection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Week4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Class</a:t>
                      </a:r>
                      <a:endParaRPr lang="en-US" sz="1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Spatial Database Structures and Data Models 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Lab</a:t>
                      </a:r>
                      <a:endParaRPr lang="en-US" sz="1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Introducing basic vector and raster tools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Exercise 2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: Applying concepts of vector and raster analysis </a:t>
                      </a:r>
                      <a:r>
                        <a:rPr lang="en-GB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on the field data sets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Field work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Data collection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Planning </a:t>
            </a:r>
            <a:br>
              <a:rPr lang="en-US" b="1" dirty="0"/>
            </a:br>
            <a:r>
              <a:rPr lang="en-US" sz="3200" b="1" i="1" dirty="0"/>
              <a:t>Example</a:t>
            </a:r>
            <a:r>
              <a:rPr lang="en-US" b="1" dirty="0"/>
              <a:t> 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2116356" y="1475694"/>
            <a:ext cx="19388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Course Plan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9421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Planning </a:t>
            </a:r>
            <a:br>
              <a:rPr lang="en-US" b="1" dirty="0"/>
            </a:br>
            <a:r>
              <a:rPr lang="en-US" sz="3200" b="1" i="1" dirty="0"/>
              <a:t>Example</a:t>
            </a:r>
            <a:r>
              <a:rPr lang="en-US" b="1" dirty="0"/>
              <a:t> 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05000" y="2225040"/>
          <a:ext cx="8382000" cy="3575304"/>
        </p:xfrm>
        <a:graphic>
          <a:graphicData uri="http://schemas.openxmlformats.org/drawingml/2006/table">
            <a:tbl>
              <a:tblPr firstRow="1" firstCol="1" bandRow="1"/>
              <a:tblGrid>
                <a:gridCol w="1219200"/>
                <a:gridCol w="762000"/>
                <a:gridCol w="990600"/>
                <a:gridCol w="5410200"/>
              </a:tblGrid>
              <a:tr h="0">
                <a:tc rowSpan="9"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Stage</a:t>
                      </a: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2: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Data Preparation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Week 5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Class</a:t>
                      </a:r>
                      <a:endParaRPr lang="en-US" sz="12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Collapse Mechanisms due to Earthquake in Urban Buildings—</a:t>
                      </a:r>
                      <a:r>
                        <a:rPr lang="en-GB" sz="1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Part 2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2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GB" sz="12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Guest speaker from </a:t>
                      </a:r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Urban Planning and Disaster Risk Reduction Center</a:t>
                      </a:r>
                      <a:r>
                        <a:rPr lang="en-US" sz="12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Lab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Investigating Data Management and Data Analysis toolboxes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Exercise 3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: Applying Data Management and Data Analysis tools </a:t>
                      </a:r>
                      <a:r>
                        <a:rPr lang="en-GB" sz="1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on the field data sets </a:t>
                      </a:r>
                      <a:endParaRPr lang="en-US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Field work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Data collection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Week 6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Class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Topology and ArcGIS 10 Network Analyst Extension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Lab</a:t>
                      </a:r>
                      <a:endParaRPr lang="en-US" sz="12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Working with Network Analyst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Exercise 4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: Applying Network Analyst </a:t>
                      </a:r>
                      <a:r>
                        <a:rPr lang="en-GB" sz="1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on Nablus road network</a:t>
                      </a:r>
                      <a:endParaRPr lang="en-US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Field work</a:t>
                      </a:r>
                      <a:endParaRPr lang="en-US" sz="12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Data collection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Week 7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Class</a:t>
                      </a:r>
                      <a:endParaRPr lang="en-US" sz="12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The Importance of an Earthquake Evacuation Plan for the City of Nablus (</a:t>
                      </a:r>
                      <a:r>
                        <a:rPr lang="en-GB" sz="1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Guest speaker from </a:t>
                      </a:r>
                      <a:r>
                        <a:rPr lang="en-GB" sz="12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Engineering Department in the </a:t>
                      </a:r>
                      <a:r>
                        <a:rPr lang="en-GB" sz="1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municipality of Nablus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)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93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Lab</a:t>
                      </a:r>
                      <a:endParaRPr lang="en-US" sz="12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Midterm Exam</a:t>
                      </a:r>
                      <a:endParaRPr lang="en-US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5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Field work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Data collection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116356" y="1475694"/>
            <a:ext cx="19388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Course Plan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9118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team work and how it differs from individual work?</a:t>
            </a:r>
          </a:p>
          <a:p>
            <a:endParaRPr lang="en-US" dirty="0"/>
          </a:p>
        </p:txBody>
      </p:sp>
      <p:pic>
        <p:nvPicPr>
          <p:cNvPr id="3074" name="Picture 2" descr="http://www.ricktallis.com/news/wp-content/uploads/2012/01/teamwork-rick-tall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462" y="2697749"/>
            <a:ext cx="5776281" cy="3614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64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Planning </a:t>
            </a:r>
            <a:br>
              <a:rPr lang="en-US" b="1" dirty="0"/>
            </a:br>
            <a:r>
              <a:rPr lang="en-US" sz="3200" b="1" i="1" dirty="0"/>
              <a:t>Example</a:t>
            </a:r>
            <a:r>
              <a:rPr lang="en-US" b="1" dirty="0"/>
              <a:t> 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676401" y="2362201"/>
          <a:ext cx="8839200" cy="3288893"/>
        </p:xfrm>
        <a:graphic>
          <a:graphicData uri="http://schemas.openxmlformats.org/drawingml/2006/table">
            <a:tbl>
              <a:tblPr firstRow="1" firstCol="1" bandRow="1"/>
              <a:tblGrid>
                <a:gridCol w="857691"/>
                <a:gridCol w="865938"/>
                <a:gridCol w="1253549"/>
                <a:gridCol w="5862022"/>
              </a:tblGrid>
              <a:tr h="0">
                <a:tc rowSpan="12"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Stage</a:t>
                      </a: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3: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Data Analysis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Week 8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Class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Collapse Mechanisms 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due to Earthquake in Urban Buildings—</a:t>
                      </a:r>
                      <a:r>
                        <a:rPr lang="en-GB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Part 3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GB" sz="14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Guest speaker from </a:t>
                      </a:r>
                      <a:r>
                        <a:rPr lang="en-US" sz="14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Urban Planning and Disaster Risk Reduction Center</a:t>
                      </a:r>
                      <a:r>
                        <a:rPr lang="en-US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0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Lab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Data analysis </a:t>
                      </a:r>
                      <a:endParaRPr lang="en-US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Field work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Data collection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Week 9</a:t>
                      </a:r>
                      <a:endParaRPr lang="en-US" sz="1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Class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Case Study 1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: Evacuation Planning in Earthquake Disasters, Using RS &amp; GIS 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0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Lab</a:t>
                      </a:r>
                      <a:endParaRPr lang="en-US" sz="1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Data Analysis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Field work</a:t>
                      </a:r>
                      <a:endParaRPr lang="en-US" sz="1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Data collection</a:t>
                      </a:r>
                      <a:endParaRPr lang="en-US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Week 10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Class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Case Study 2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: An Interactive Mapping Application for Rapid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Evacuation Planning Using GIS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0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Lab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Midpoint Presentation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Field work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Filling gaps in collected data</a:t>
                      </a:r>
                      <a:endParaRPr lang="en-US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Week 11</a:t>
                      </a:r>
                      <a:endParaRPr lang="en-US" sz="1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Class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Guidelines for organizing final analysis results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16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Lab</a:t>
                      </a:r>
                      <a:endParaRPr lang="en-US" sz="1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Final results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Field work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---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116356" y="1475694"/>
            <a:ext cx="19388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Course Plan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0755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Planning </a:t>
            </a:r>
            <a:br>
              <a:rPr lang="en-US" b="1" dirty="0"/>
            </a:br>
            <a:r>
              <a:rPr lang="en-US" sz="3200" b="1" i="1" dirty="0"/>
              <a:t>Example</a:t>
            </a:r>
            <a:r>
              <a:rPr lang="en-US" b="1" dirty="0"/>
              <a:t> 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828801" y="2362200"/>
          <a:ext cx="8229601" cy="2542164"/>
        </p:xfrm>
        <a:graphic>
          <a:graphicData uri="http://schemas.openxmlformats.org/drawingml/2006/table">
            <a:tbl>
              <a:tblPr firstRow="1" firstCol="1" bandRow="1"/>
              <a:tblGrid>
                <a:gridCol w="1092424"/>
                <a:gridCol w="1019597"/>
                <a:gridCol w="1238082"/>
                <a:gridCol w="4879498"/>
              </a:tblGrid>
              <a:tr h="0">
                <a:tc rowSpan="10"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Stage</a:t>
                      </a: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4: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Data Presentation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Week 12</a:t>
                      </a:r>
                      <a:endParaRPr lang="en-US" sz="1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Class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Case Study 3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: Developing a Transportation Plan for Evacuation of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Builtup 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Areas in Case of Earthquake Collapse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0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Lab</a:t>
                      </a:r>
                      <a:endParaRPr lang="en-US" sz="1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Generating final maps</a:t>
                      </a:r>
                      <a:endParaRPr lang="en-US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Field work</a:t>
                      </a:r>
                      <a:endParaRPr lang="en-US" sz="1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---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Week 13</a:t>
                      </a:r>
                      <a:endParaRPr lang="en-US" sz="1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Class</a:t>
                      </a:r>
                      <a:endParaRPr lang="en-US" sz="1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Guidelines for writing the final report</a:t>
                      </a:r>
                      <a:endParaRPr lang="en-US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0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Lab</a:t>
                      </a:r>
                      <a:endParaRPr lang="en-US" sz="1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Wrapping up: bringing all project’s parts together</a:t>
                      </a:r>
                      <a:endParaRPr lang="en-US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Field work</a:t>
                      </a:r>
                      <a:endParaRPr lang="en-US" sz="1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---</a:t>
                      </a:r>
                      <a:endParaRPr lang="en-US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Week 14</a:t>
                      </a:r>
                      <a:endParaRPr lang="en-US" sz="1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Class</a:t>
                      </a:r>
                      <a:endParaRPr lang="en-US" sz="1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Guidelines for preparing the final presentations </a:t>
                      </a:r>
                      <a:endParaRPr lang="en-US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0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Lab</a:t>
                      </a:r>
                      <a:endParaRPr lang="en-US" sz="1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Working on the final presentation </a:t>
                      </a:r>
                      <a:endParaRPr lang="en-US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Field work</a:t>
                      </a:r>
                      <a:endParaRPr lang="en-US" sz="14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---</a:t>
                      </a:r>
                      <a:endParaRPr lang="en-US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Week 15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Class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Final report submission and final presentation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116356" y="1475694"/>
            <a:ext cx="19388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Course Plan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584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Managing and Evaluating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plan and manage follow up meetings? </a:t>
            </a:r>
          </a:p>
          <a:p>
            <a:r>
              <a:rPr lang="en-US" dirty="0"/>
              <a:t>What main criteria usually instructors consider when evaluating team projects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to evaluate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966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Challenges </a:t>
            </a:r>
            <a:endParaRPr lang="en-US" dirty="0"/>
          </a:p>
        </p:txBody>
      </p:sp>
      <p:pic>
        <p:nvPicPr>
          <p:cNvPr id="6146" name="Picture 2" descr="http://static.thetechjournal.net/wp-content/uploads/2012/09/Solve-DARPAs-23-Mathematical-Challen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228" y="1438897"/>
            <a:ext cx="5013184" cy="51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29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criteria make a project a </a:t>
            </a:r>
            <a:r>
              <a:rPr lang="en-US" dirty="0" smtClean="0"/>
              <a:t>group-work </a:t>
            </a:r>
            <a:r>
              <a:rPr lang="en-US" dirty="0"/>
              <a:t>and what makes it an individual? </a:t>
            </a:r>
          </a:p>
          <a:p>
            <a:endParaRPr lang="en-US" dirty="0"/>
          </a:p>
        </p:txBody>
      </p:sp>
      <p:pic>
        <p:nvPicPr>
          <p:cNvPr id="4098" name="Picture 2" descr="https://s-media-cache-ak0.pinimg.com/236x/20/5a/a2/205aa2a274711f783e0beab3586fa99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070" y="2840765"/>
            <a:ext cx="4707973" cy="3471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695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our students do team work?</a:t>
            </a:r>
            <a:endParaRPr lang="en-US" dirty="0"/>
          </a:p>
        </p:txBody>
      </p:sp>
      <p:pic>
        <p:nvPicPr>
          <p:cNvPr id="2050" name="Picture 2" descr="https://communities.bmc.com/servlet/JiveServlet/showImage/38-4366-33521/Teamwork+%26+Align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828" y="2286000"/>
            <a:ext cx="5622372" cy="4347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3309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main advantages and disadvantages of group work? </a:t>
            </a:r>
          </a:p>
          <a:p>
            <a:endParaRPr lang="en-US" dirty="0"/>
          </a:p>
        </p:txBody>
      </p:sp>
      <p:pic>
        <p:nvPicPr>
          <p:cNvPr id="5122" name="Picture 2" descr="http://paulrheller.com/wp-content/uploads/cartoons/groupwork-imgfxdesig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628" y="3114260"/>
            <a:ext cx="7398164" cy="3288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815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models are available for classes with projects?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00382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models are available for classes with projects?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approaches to involve project activities in theoretical classes</a:t>
            </a:r>
          </a:p>
          <a:p>
            <a:endParaRPr lang="en-US" dirty="0"/>
          </a:p>
          <a:p>
            <a:r>
              <a:rPr lang="en-US" dirty="0" smtClean="0"/>
              <a:t>The challenge is always to manage these activities either:</a:t>
            </a:r>
          </a:p>
          <a:p>
            <a:pPr lvl="1"/>
            <a:r>
              <a:rPr lang="en-US" dirty="0" smtClean="0"/>
              <a:t>Theory/practice ratio</a:t>
            </a:r>
          </a:p>
          <a:p>
            <a:pPr lvl="1"/>
            <a:r>
              <a:rPr lang="en-US" dirty="0" smtClean="0"/>
              <a:t>Distribution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86400" y="589844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US" i="1" dirty="0"/>
              <a:t>Four models are suggested about the ratio and distribution. </a:t>
            </a:r>
          </a:p>
        </p:txBody>
      </p:sp>
      <p:cxnSp>
        <p:nvCxnSpPr>
          <p:cNvPr id="6" name="Elbow Connector 5"/>
          <p:cNvCxnSpPr>
            <a:endCxn id="4" idx="1"/>
          </p:cNvCxnSpPr>
          <p:nvPr/>
        </p:nvCxnSpPr>
        <p:spPr>
          <a:xfrm>
            <a:off x="3352800" y="5410200"/>
            <a:ext cx="2133600" cy="811410"/>
          </a:xfrm>
          <a:prstGeom prst="bentConnector3">
            <a:avLst>
              <a:gd name="adj1" fmla="val 107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5752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Model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common model</a:t>
            </a:r>
            <a:endParaRPr lang="en-US" dirty="0"/>
          </a:p>
          <a:p>
            <a:r>
              <a:rPr lang="en-US" dirty="0" smtClean="0"/>
              <a:t>Theory is given more time (10 – 12 weeks)</a:t>
            </a:r>
          </a:p>
          <a:p>
            <a:r>
              <a:rPr lang="en-US" dirty="0" smtClean="0"/>
              <a:t>Practice follows the theory</a:t>
            </a:r>
          </a:p>
          <a:p>
            <a:r>
              <a:rPr lang="en-US" dirty="0" smtClean="0"/>
              <a:t>No enough time for follow up and scaffolding 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781800" y="4001294"/>
            <a:ext cx="1734416" cy="2552700"/>
            <a:chOff x="219075" y="4191000"/>
            <a:chExt cx="1734416" cy="2552700"/>
          </a:xfrm>
        </p:grpSpPr>
        <p:pic>
          <p:nvPicPr>
            <p:cNvPr id="5" name="Picture 17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078"/>
            <a:stretch/>
          </p:blipFill>
          <p:spPr bwMode="auto">
            <a:xfrm>
              <a:off x="219075" y="4191000"/>
              <a:ext cx="1734416" cy="2552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381000" y="4802787"/>
              <a:ext cx="90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Theory </a:t>
              </a:r>
              <a:endParaRPr lang="en-US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81000" y="6019800"/>
              <a:ext cx="9144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Project 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775311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Model 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rush in the project activities but separated from the class materials</a:t>
            </a:r>
          </a:p>
          <a:p>
            <a:r>
              <a:rPr lang="en-US" dirty="0" smtClean="0"/>
              <a:t>Common in classes with labs</a:t>
            </a:r>
          </a:p>
          <a:p>
            <a:r>
              <a:rPr lang="en-US" dirty="0" smtClean="0"/>
              <a:t>Very difficult to manage</a:t>
            </a:r>
            <a:endParaRPr lang="en-US" dirty="0"/>
          </a:p>
        </p:txBody>
      </p:sp>
      <p:pic>
        <p:nvPicPr>
          <p:cNvPr id="5" name="Picture 1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2" r="54107"/>
          <a:stretch/>
        </p:blipFill>
        <p:spPr bwMode="auto">
          <a:xfrm>
            <a:off x="4791079" y="4038600"/>
            <a:ext cx="1932763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 rot="19504395">
            <a:off x="5786048" y="5130284"/>
            <a:ext cx="914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Project 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 rot="19517247">
            <a:off x="4815665" y="5130284"/>
            <a:ext cx="905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Theory </a:t>
            </a:r>
            <a:endParaRPr lang="en-US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6781800" y="4001294"/>
            <a:ext cx="1734416" cy="2552700"/>
            <a:chOff x="219075" y="4191000"/>
            <a:chExt cx="1734416" cy="2552700"/>
          </a:xfrm>
        </p:grpSpPr>
        <p:pic>
          <p:nvPicPr>
            <p:cNvPr id="11" name="Picture 17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078"/>
            <a:stretch/>
          </p:blipFill>
          <p:spPr bwMode="auto">
            <a:xfrm>
              <a:off x="219075" y="4191000"/>
              <a:ext cx="1734416" cy="2552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381000" y="4802787"/>
              <a:ext cx="90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Theory </a:t>
              </a:r>
              <a:endParaRPr lang="en-US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1000" y="6019800"/>
              <a:ext cx="9144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Project 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3567228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191</TotalTime>
  <Words>866</Words>
  <Application>Microsoft Office PowerPoint</Application>
  <PresentationFormat>Widescreen</PresentationFormat>
  <Paragraphs>227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Times New Roman</vt:lpstr>
      <vt:lpstr>Tw Cen MT</vt:lpstr>
      <vt:lpstr>Tw Cen MT Condensed</vt:lpstr>
      <vt:lpstr>Wingdings 3</vt:lpstr>
      <vt:lpstr>Integral</vt:lpstr>
      <vt:lpstr>Project Based Learning Workshop </vt:lpstr>
      <vt:lpstr>introduction</vt:lpstr>
      <vt:lpstr>introduction</vt:lpstr>
      <vt:lpstr>introduction</vt:lpstr>
      <vt:lpstr>introduction</vt:lpstr>
      <vt:lpstr>What models are available for classes with projects?</vt:lpstr>
      <vt:lpstr>What models are available for classes with projects?</vt:lpstr>
      <vt:lpstr>Model 1</vt:lpstr>
      <vt:lpstr>Model 2</vt:lpstr>
      <vt:lpstr>Model 3</vt:lpstr>
      <vt:lpstr>Model 4</vt:lpstr>
      <vt:lpstr>Urban Transportation Class</vt:lpstr>
      <vt:lpstr>Project Selection</vt:lpstr>
      <vt:lpstr>Project Selection</vt:lpstr>
      <vt:lpstr>Project Selection</vt:lpstr>
      <vt:lpstr>Planning</vt:lpstr>
      <vt:lpstr>Planning  Example </vt:lpstr>
      <vt:lpstr>Planning  Example </vt:lpstr>
      <vt:lpstr>Planning  Example </vt:lpstr>
      <vt:lpstr>Planning  Example </vt:lpstr>
      <vt:lpstr>Planning  Example </vt:lpstr>
      <vt:lpstr>Managing and Evaluating</vt:lpstr>
      <vt:lpstr>Challenges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Based Learning (PBL)</dc:title>
  <dc:creator>CITY  COMP</dc:creator>
  <cp:lastModifiedBy>CITY  COMP</cp:lastModifiedBy>
  <cp:revision>15</cp:revision>
  <dcterms:created xsi:type="dcterms:W3CDTF">2015-05-19T18:08:28Z</dcterms:created>
  <dcterms:modified xsi:type="dcterms:W3CDTF">2015-05-19T21:39:05Z</dcterms:modified>
</cp:coreProperties>
</file>