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8" name="Group 14"/>
          <p:cNvGrpSpPr>
            <a:grpSpLocks noChangeAspect="1"/>
          </p:cNvGrpSpPr>
          <p:nvPr userDrawn="1"/>
        </p:nvGrpSpPr>
        <p:grpSpPr bwMode="auto">
          <a:xfrm>
            <a:off x="412000" y="92045"/>
            <a:ext cx="3273425" cy="1163637"/>
            <a:chOff x="-921" y="1556"/>
            <a:chExt cx="6486" cy="2411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5" y="1556"/>
              <a:ext cx="5370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1" y="2476"/>
              <a:ext cx="6298" cy="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22" y="191376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73" y="673739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2" y="599725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089" y="682700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14"/>
          <p:cNvGrpSpPr>
            <a:grpSpLocks noChangeAspect="1"/>
          </p:cNvGrpSpPr>
          <p:nvPr userDrawn="1"/>
        </p:nvGrpSpPr>
        <p:grpSpPr bwMode="auto">
          <a:xfrm>
            <a:off x="412000" y="92045"/>
            <a:ext cx="3273425" cy="1163637"/>
            <a:chOff x="-921" y="1556"/>
            <a:chExt cx="6486" cy="2411"/>
          </a:xfrm>
        </p:grpSpPr>
        <p:sp>
          <p:nvSpPr>
            <p:cNvPr id="1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5" y="1556"/>
              <a:ext cx="5370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1" y="2476"/>
              <a:ext cx="6298" cy="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15" y="121774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22" y="689929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22" y="652767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23" y="695124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09" y="602343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65" y="231100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METHODS Project number: 561940-EPP-1-2015-1-JO-EPPKA2-CBHE-JP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785" y="599725"/>
            <a:ext cx="1724891" cy="10677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1020432"/>
            <a:ext cx="10993549" cy="1475013"/>
          </a:xfrm>
        </p:spPr>
        <p:txBody>
          <a:bodyPr>
            <a:normAutofit/>
          </a:bodyPr>
          <a:lstStyle/>
          <a:p>
            <a:r>
              <a:rPr lang="en-US" sz="2400" b="1" dirty="0"/>
              <a:t>M</a:t>
            </a:r>
            <a:r>
              <a:rPr lang="en-US" sz="2400" dirty="0"/>
              <a:t>odernization of </a:t>
            </a:r>
            <a:r>
              <a:rPr lang="en-US" sz="2400" dirty="0" err="1"/>
              <a:t>t</a:t>
            </a:r>
            <a:r>
              <a:rPr lang="en-US" sz="2400" b="1" dirty="0" err="1"/>
              <a:t>E</a:t>
            </a:r>
            <a:r>
              <a:rPr lang="en-US" sz="2400" dirty="0" err="1"/>
              <a:t>aching</a:t>
            </a:r>
            <a:r>
              <a:rPr lang="en-US" sz="2400" dirty="0"/>
              <a:t> </a:t>
            </a:r>
            <a:r>
              <a:rPr lang="en-US" sz="2400" dirty="0" err="1"/>
              <a:t>me</a:t>
            </a:r>
            <a:r>
              <a:rPr lang="en-US" sz="2400" b="1" dirty="0" err="1"/>
              <a:t>T</a:t>
            </a:r>
            <a:r>
              <a:rPr lang="en-US" sz="2400" dirty="0" err="1"/>
              <a:t>hodologies</a:t>
            </a:r>
            <a:r>
              <a:rPr lang="en-US" sz="2400" dirty="0"/>
              <a:t> in higher </a:t>
            </a:r>
            <a:r>
              <a:rPr lang="en-US" sz="2400" dirty="0" err="1"/>
              <a:t>educati</a:t>
            </a:r>
            <a:r>
              <a:rPr lang="en-US" sz="2400" b="1" dirty="0" err="1"/>
              <a:t>O</a:t>
            </a:r>
            <a:r>
              <a:rPr lang="en-US" sz="2400" dirty="0" err="1"/>
              <a:t>n</a:t>
            </a:r>
            <a:r>
              <a:rPr lang="en-US" sz="2400" dirty="0"/>
              <a:t>: EU experience for </a:t>
            </a:r>
            <a:r>
              <a:rPr lang="en-US" sz="2400" dirty="0" err="1"/>
              <a:t>jor</a:t>
            </a:r>
            <a:r>
              <a:rPr lang="en-US" sz="2400" b="1" dirty="0" err="1"/>
              <a:t>D</a:t>
            </a:r>
            <a:r>
              <a:rPr lang="en-US" sz="2400" dirty="0" err="1"/>
              <a:t>an</a:t>
            </a:r>
            <a:r>
              <a:rPr lang="en-US" sz="2400" dirty="0"/>
              <a:t> and </a:t>
            </a:r>
            <a:r>
              <a:rPr lang="en-US" sz="2400" dirty="0" err="1"/>
              <a:t>pale</a:t>
            </a:r>
            <a:r>
              <a:rPr lang="en-US" sz="2400" b="1" dirty="0" err="1"/>
              <a:t>S</a:t>
            </a:r>
            <a:r>
              <a:rPr lang="en-US" sz="2400" dirty="0" err="1"/>
              <a:t>tine</a:t>
            </a:r>
            <a:r>
              <a:rPr lang="en-US" sz="2400" dirty="0"/>
              <a:t> “METHODS</a:t>
            </a:r>
            <a:r>
              <a:rPr lang="en-US" dirty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Prepared by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Dr. Wasel Ghanem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03" y="3085766"/>
            <a:ext cx="5105400" cy="332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72" y="3085766"/>
            <a:ext cx="5028759" cy="33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consortium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495" y="2314305"/>
            <a:ext cx="6355185" cy="367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200" dirty="0" smtClean="0"/>
              <a:t>EU Partners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University of </a:t>
            </a:r>
            <a:r>
              <a:rPr lang="en-US" dirty="0" err="1" smtClean="0"/>
              <a:t>Wolverhampt</a:t>
            </a:r>
            <a:r>
              <a:rPr lang="en-US" dirty="0" smtClean="0"/>
              <a:t> –</a:t>
            </a:r>
            <a:r>
              <a:rPr lang="en-US" b="1" dirty="0" smtClean="0"/>
              <a:t>UK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 smtClean="0"/>
              <a:t>HOCHSCHULE FUR TECHNIK WIRTSCHAFT UND KULTUR LEIPZIG</a:t>
            </a:r>
            <a:r>
              <a:rPr lang="de-DE" b="1" dirty="0" smtClean="0"/>
              <a:t>-Germany</a:t>
            </a:r>
            <a:r>
              <a:rPr lang="de-DE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UNIVERSIDAD DE LA IGLESIA DE DEUSTO</a:t>
            </a:r>
            <a:r>
              <a:rPr lang="es-ES" b="1" dirty="0" smtClean="0"/>
              <a:t>- </a:t>
            </a:r>
            <a:r>
              <a:rPr lang="es-ES" b="1" dirty="0" err="1" smtClean="0"/>
              <a:t>Spain</a:t>
            </a:r>
            <a:endParaRPr lang="es-E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UNIVERSITAT DE GIRONA-Spain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World University Service of the Mediterranean-</a:t>
            </a:r>
            <a:r>
              <a:rPr lang="en-US" b="1" dirty="0" smtClean="0"/>
              <a:t>Spain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AALBORG UNIVERSITET-</a:t>
            </a:r>
            <a:r>
              <a:rPr lang="en-US" b="1" dirty="0" smtClean="0"/>
              <a:t>Denmark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Plovdiv University "</a:t>
            </a:r>
            <a:r>
              <a:rPr lang="en-US" dirty="0" err="1" smtClean="0"/>
              <a:t>Paisii</a:t>
            </a:r>
            <a:r>
              <a:rPr lang="en-US" dirty="0" smtClean="0"/>
              <a:t> </a:t>
            </a:r>
            <a:r>
              <a:rPr lang="en-US" dirty="0" err="1" smtClean="0"/>
              <a:t>Hilendarski</a:t>
            </a:r>
            <a:r>
              <a:rPr lang="en-US" dirty="0" smtClean="0"/>
              <a:t>“-</a:t>
            </a:r>
            <a:r>
              <a:rPr lang="en-US" b="1" dirty="0" smtClean="0"/>
              <a:t>Bulgaria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31331" y="1802710"/>
            <a:ext cx="5751366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3900" dirty="0" smtClean="0"/>
              <a:t>Regional and Local Partners</a:t>
            </a:r>
            <a:r>
              <a:rPr lang="en-US" dirty="0" smtClean="0"/>
              <a:t>: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b="1" dirty="0" smtClean="0"/>
              <a:t>Jordan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University of Jordan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Jordan university of Science and Technology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Al-</a:t>
            </a:r>
            <a:r>
              <a:rPr lang="en-US" dirty="0" err="1" smtClean="0"/>
              <a:t>Zaytoona</a:t>
            </a:r>
            <a:r>
              <a:rPr lang="en-US" dirty="0" smtClean="0"/>
              <a:t> University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Hashmate</a:t>
            </a:r>
            <a:r>
              <a:rPr lang="en-US" dirty="0" smtClean="0"/>
              <a:t> University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b="1" dirty="0" smtClean="0"/>
              <a:t>Palestine :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Birzeit University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An-</a:t>
            </a:r>
            <a:r>
              <a:rPr lang="en-US" dirty="0" err="1" smtClean="0"/>
              <a:t>Najah</a:t>
            </a:r>
            <a:r>
              <a:rPr lang="en-US" dirty="0" smtClean="0"/>
              <a:t> University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Palestine Polytechnic University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Bethlehem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objective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62" y="2220414"/>
            <a:ext cx="11205345" cy="41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objectives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89" y="2181224"/>
            <a:ext cx="11499619" cy="40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 and outcomes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1" y="2102847"/>
            <a:ext cx="10946674" cy="43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activities accomplished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47158" y="1746803"/>
            <a:ext cx="5244842" cy="3678303"/>
          </a:xfrm>
        </p:spPr>
        <p:txBody>
          <a:bodyPr/>
          <a:lstStyle/>
          <a:p>
            <a:r>
              <a:rPr lang="en-US" b="1" dirty="0"/>
              <a:t>Implementation of Quality Work </a:t>
            </a:r>
            <a:r>
              <a:rPr lang="en-US" b="1" dirty="0" smtClean="0"/>
              <a:t>Package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The quality plan was prepared aiming to process</a:t>
            </a:r>
            <a:br>
              <a:rPr lang="en-US" dirty="0"/>
            </a:br>
            <a:r>
              <a:rPr lang="en-US" dirty="0"/>
              <a:t>the quality assurance activities and impact</a:t>
            </a:r>
            <a:br>
              <a:rPr lang="en-US" dirty="0"/>
            </a:br>
            <a:r>
              <a:rPr lang="en-US" dirty="0"/>
              <a:t>evaluation of the project. It describes the goals, the</a:t>
            </a:r>
            <a:br>
              <a:rPr lang="en-US" dirty="0"/>
            </a:br>
            <a:r>
              <a:rPr lang="en-US" dirty="0"/>
              <a:t>impact criteria, the methodology and the outcomes</a:t>
            </a:r>
            <a:br>
              <a:rPr lang="en-US" dirty="0"/>
            </a:br>
            <a:r>
              <a:rPr lang="en-US" dirty="0"/>
              <a:t>of our quality assurance in the project, including a</a:t>
            </a:r>
            <a:br>
              <a:rPr lang="en-US" dirty="0"/>
            </a:br>
            <a:r>
              <a:rPr lang="en-US" dirty="0"/>
              <a:t>verification of targets and success indicators.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1192" y="2056686"/>
            <a:ext cx="588492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Georgia-Bold"/>
              </a:rPr>
              <a:t>Implementation of Base line Study Work</a:t>
            </a:r>
            <a:br>
              <a:rPr lang="en-US" b="1" dirty="0">
                <a:solidFill>
                  <a:srgbClr val="404040"/>
                </a:solidFill>
                <a:latin typeface="Georgia-Bold"/>
              </a:rPr>
            </a:br>
            <a:r>
              <a:rPr lang="en-US" b="1" dirty="0">
                <a:solidFill>
                  <a:srgbClr val="404040"/>
                </a:solidFill>
                <a:latin typeface="Georgia-Bold"/>
              </a:rPr>
              <a:t>Package</a:t>
            </a:r>
            <a:br>
              <a:rPr lang="en-US" b="1" dirty="0">
                <a:solidFill>
                  <a:srgbClr val="404040"/>
                </a:solidFill>
                <a:latin typeface="Georgia-Bold"/>
              </a:rPr>
            </a:br>
            <a:r>
              <a:rPr lang="en-US" b="1" dirty="0">
                <a:solidFill>
                  <a:srgbClr val="404040"/>
                </a:solidFill>
                <a:latin typeface="Georgia-Bold"/>
              </a:rPr>
              <a:t> </a:t>
            </a: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It aims </a:t>
            </a:r>
            <a:r>
              <a:rPr lang="en-US" dirty="0" smtClean="0">
                <a:solidFill>
                  <a:srgbClr val="404040"/>
                </a:solidFill>
                <a:latin typeface="Georgia" panose="02040502050405020303" pitchFamily="18" charset="0"/>
              </a:rPr>
              <a:t>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  <a:latin typeface="Georgia" panose="02040502050405020303" pitchFamily="18" charset="0"/>
              </a:rPr>
              <a:t>Verify the facilities </a:t>
            </a: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of partners to develop the existing</a:t>
            </a:r>
            <a:b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resources in partner </a:t>
            </a:r>
            <a:r>
              <a:rPr lang="en-US" dirty="0" smtClean="0">
                <a:solidFill>
                  <a:srgbClr val="404040"/>
                </a:solidFill>
                <a:latin typeface="Georgia" panose="02040502050405020303" pitchFamily="18" charset="0"/>
              </a:rPr>
              <a:t>universities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D</a:t>
            </a:r>
            <a:r>
              <a:rPr lang="en-US" dirty="0" smtClean="0">
                <a:solidFill>
                  <a:srgbClr val="404040"/>
                </a:solidFill>
                <a:latin typeface="Georgia" panose="02040502050405020303" pitchFamily="18" charset="0"/>
              </a:rPr>
              <a:t>evelop </a:t>
            </a: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and update </a:t>
            </a:r>
            <a:r>
              <a:rPr lang="en-US" dirty="0" smtClean="0">
                <a:solidFill>
                  <a:srgbClr val="404040"/>
                </a:solidFill>
                <a:latin typeface="Georgia" panose="02040502050405020303" pitchFamily="18" charset="0"/>
              </a:rPr>
              <a:t>the strategies </a:t>
            </a: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used to ensure the sustainability to </a:t>
            </a:r>
            <a:r>
              <a:rPr lang="en-US" dirty="0" smtClean="0">
                <a:solidFill>
                  <a:srgbClr val="404040"/>
                </a:solidFill>
                <a:latin typeface="Georgia" panose="02040502050405020303" pitchFamily="18" charset="0"/>
              </a:rPr>
              <a:t>utilize ICT </a:t>
            </a: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in education, taking into consideration the </a:t>
            </a:r>
            <a:r>
              <a:rPr lang="en-US" dirty="0" smtClean="0">
                <a:solidFill>
                  <a:srgbClr val="404040"/>
                </a:solidFill>
                <a:latin typeface="Georgia" panose="02040502050405020303" pitchFamily="18" charset="0"/>
              </a:rPr>
              <a:t>past experiences </a:t>
            </a: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and lessons learnt of both EU and </a:t>
            </a:r>
            <a:r>
              <a:rPr lang="en-US" dirty="0" smtClean="0">
                <a:solidFill>
                  <a:srgbClr val="404040"/>
                </a:solidFill>
                <a:latin typeface="Georgia" panose="02040502050405020303" pitchFamily="18" charset="0"/>
              </a:rPr>
              <a:t>PC universities</a:t>
            </a: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. </a:t>
            </a:r>
            <a:endParaRPr lang="en-US" dirty="0" smtClean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Two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questionnaires were designed and</a:t>
            </a:r>
            <a:b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circulated to target the academic staff and the</a:t>
            </a:r>
            <a:b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students at Jordanian and Palestinian partner</a:t>
            </a:r>
            <a:b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universities</a:t>
            </a:r>
            <a:r>
              <a:rPr lang="en-US" sz="2000" dirty="0">
                <a:solidFill>
                  <a:srgbClr val="404040"/>
                </a:solidFill>
                <a:latin typeface="Georgia" panose="02040502050405020303" pitchFamily="18" charset="0"/>
              </a:rPr>
              <a:t>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70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planned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767356" cy="467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04040"/>
                </a:solidFill>
                <a:latin typeface="Georgia-Bold"/>
              </a:rPr>
              <a:t>Implementation of Networking Work package</a:t>
            </a:r>
          </a:p>
          <a:p>
            <a:r>
              <a:rPr lang="en-US" dirty="0" smtClean="0"/>
              <a:t>Building </a:t>
            </a:r>
            <a:r>
              <a:rPr lang="en-US" dirty="0"/>
              <a:t>a wide network for METHODS </a:t>
            </a:r>
            <a:r>
              <a:rPr lang="en-US" dirty="0" smtClean="0"/>
              <a:t>project; </a:t>
            </a:r>
            <a:r>
              <a:rPr lang="en-US" dirty="0"/>
              <a:t>by inviting </a:t>
            </a:r>
            <a:r>
              <a:rPr lang="en-US" dirty="0" smtClean="0"/>
              <a:t>the educational </a:t>
            </a:r>
            <a:r>
              <a:rPr lang="en-US" dirty="0"/>
              <a:t>public administrations, </a:t>
            </a:r>
            <a:r>
              <a:rPr lang="en-US" dirty="0" smtClean="0"/>
              <a:t>ministries, companies</a:t>
            </a:r>
            <a:r>
              <a:rPr lang="en-US" dirty="0"/>
              <a:t>, NGOs and employment agencies </a:t>
            </a:r>
            <a:r>
              <a:rPr lang="en-US" dirty="0" smtClean="0"/>
              <a:t>in modernizing </a:t>
            </a:r>
            <a:r>
              <a:rPr lang="en-US" dirty="0"/>
              <a:t>higher educational methodologies </a:t>
            </a:r>
            <a:r>
              <a:rPr lang="en-US" dirty="0" smtClean="0"/>
              <a:t>to join </a:t>
            </a:r>
            <a:r>
              <a:rPr lang="en-US" dirty="0"/>
              <a:t>METHODS network in all partners’ countries.</a:t>
            </a:r>
            <a:br>
              <a:rPr lang="en-US" dirty="0"/>
            </a:br>
            <a:r>
              <a:rPr lang="en-US" dirty="0"/>
              <a:t>This network will enhance the cooperation and the</a:t>
            </a:r>
            <a:br>
              <a:rPr lang="en-US" dirty="0"/>
            </a:br>
            <a:r>
              <a:rPr lang="en-US" dirty="0"/>
              <a:t>exchange of good practice between the members</a:t>
            </a:r>
            <a:br>
              <a:rPr lang="en-US" dirty="0"/>
            </a:br>
            <a:r>
              <a:rPr lang="en-US" dirty="0"/>
              <a:t>through the METHODS </a:t>
            </a:r>
            <a:r>
              <a:rPr lang="en-US" dirty="0" smtClean="0"/>
              <a:t>portal; </a:t>
            </a:r>
            <a:r>
              <a:rPr lang="en-US" dirty="0"/>
              <a:t>furthermore it will</a:t>
            </a:r>
            <a:br>
              <a:rPr lang="en-US" dirty="0"/>
            </a:br>
            <a:r>
              <a:rPr lang="en-US" dirty="0"/>
              <a:t>facilitate the participation in common actions</a:t>
            </a:r>
            <a:br>
              <a:rPr lang="en-US" dirty="0"/>
            </a:br>
            <a:r>
              <a:rPr lang="en-US" dirty="0"/>
              <a:t>between the members of the METHODS Network,</a:t>
            </a:r>
            <a:br>
              <a:rPr lang="en-US" dirty="0"/>
            </a:br>
            <a:r>
              <a:rPr lang="en-US" dirty="0"/>
              <a:t>such as: seminars, submission of proposals and</a:t>
            </a:r>
            <a:br>
              <a:rPr lang="en-US" dirty="0"/>
            </a:br>
            <a:r>
              <a:rPr lang="en-US" dirty="0"/>
              <a:t>development of </a:t>
            </a:r>
            <a:r>
              <a:rPr lang="en-US" dirty="0" smtClean="0"/>
              <a:t>projects.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0617" y="2575284"/>
            <a:ext cx="54994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Georgia-Bold"/>
              </a:rPr>
              <a:t>Implementation of Capacity building and</a:t>
            </a:r>
            <a:br>
              <a:rPr lang="en-US" b="1" dirty="0">
                <a:solidFill>
                  <a:srgbClr val="404040"/>
                </a:solidFill>
                <a:latin typeface="Georgia-Bold"/>
              </a:rPr>
            </a:br>
            <a:r>
              <a:rPr lang="en-US" b="1" dirty="0">
                <a:solidFill>
                  <a:srgbClr val="404040"/>
                </a:solidFill>
                <a:latin typeface="Georgia-Bold"/>
              </a:rPr>
              <a:t>development Work </a:t>
            </a:r>
            <a:r>
              <a:rPr lang="en-US" b="1" dirty="0" smtClean="0">
                <a:solidFill>
                  <a:srgbClr val="404040"/>
                </a:solidFill>
                <a:latin typeface="Georgia-Bold"/>
              </a:rPr>
              <a:t>Package</a:t>
            </a:r>
          </a:p>
          <a:p>
            <a:r>
              <a:rPr lang="en-US" b="1" dirty="0">
                <a:solidFill>
                  <a:srgbClr val="404040"/>
                </a:solidFill>
                <a:latin typeface="Georgia-Bold"/>
              </a:rPr>
              <a:t/>
            </a:r>
            <a:br>
              <a:rPr lang="en-US" b="1" dirty="0">
                <a:solidFill>
                  <a:srgbClr val="404040"/>
                </a:solidFill>
                <a:latin typeface="Georgia-Bold"/>
              </a:rPr>
            </a:b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Developing a first prototypes of training materials</a:t>
            </a:r>
            <a:b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and benchmarks will be one of the major activities</a:t>
            </a:r>
            <a:b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in the next six months; this will help to make sense</a:t>
            </a:r>
            <a:b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of the theory of utilizing best practices of ICT in</a:t>
            </a:r>
            <a:b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404040"/>
                </a:solidFill>
                <a:latin typeface="Georgia" panose="02040502050405020303" pitchFamily="18" charset="0"/>
              </a:rPr>
              <a:t>education and enable real world application</a:t>
            </a:r>
            <a:r>
              <a:rPr lang="en-US" sz="1400" dirty="0">
                <a:solidFill>
                  <a:srgbClr val="404040"/>
                </a:solidFill>
                <a:latin typeface="Georgia" panose="02040502050405020303" pitchFamily="18" charset="0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520130"/>
            <a:ext cx="11029615" cy="2104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Thank You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97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3700</TotalTime>
  <Words>172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Cambria</vt:lpstr>
      <vt:lpstr>Georgia</vt:lpstr>
      <vt:lpstr>Georgia-Bold</vt:lpstr>
      <vt:lpstr>Gill Sans MT</vt:lpstr>
      <vt:lpstr>Times New Roman</vt:lpstr>
      <vt:lpstr>Wingdings</vt:lpstr>
      <vt:lpstr>Wingdings 2</vt:lpstr>
      <vt:lpstr>Dividend</vt:lpstr>
      <vt:lpstr>Modernization of tEaching meThodologies in higher educatiOn: EU experience for jorDan and paleStine “METHODS”</vt:lpstr>
      <vt:lpstr>Methods consortium</vt:lpstr>
      <vt:lpstr>Main objective</vt:lpstr>
      <vt:lpstr>Specific objectives</vt:lpstr>
      <vt:lpstr>Outputs and outcomes</vt:lpstr>
      <vt:lpstr>Major activities accomplished </vt:lpstr>
      <vt:lpstr>Major planned 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wasel ghanem</cp:lastModifiedBy>
  <cp:revision>13</cp:revision>
  <dcterms:created xsi:type="dcterms:W3CDTF">2016-02-03T12:11:05Z</dcterms:created>
  <dcterms:modified xsi:type="dcterms:W3CDTF">2016-10-09T09:12:12Z</dcterms:modified>
</cp:coreProperties>
</file>