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sldIdLst>
    <p:sldId id="258" r:id="rId4"/>
    <p:sldId id="295" r:id="rId5"/>
    <p:sldId id="297" r:id="rId6"/>
    <p:sldId id="299" r:id="rId7"/>
    <p:sldId id="300" r:id="rId8"/>
    <p:sldId id="294" r:id="rId9"/>
    <p:sldId id="261" r:id="rId10"/>
    <p:sldId id="298" r:id="rId11"/>
    <p:sldId id="262" r:id="rId12"/>
    <p:sldId id="263" r:id="rId13"/>
    <p:sldId id="293" r:id="rId14"/>
    <p:sldId id="296" r:id="rId15"/>
    <p:sldId id="288" r:id="rId16"/>
    <p:sldId id="290" r:id="rId17"/>
    <p:sldId id="289" r:id="rId18"/>
    <p:sldId id="291"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0" r:id="rId32"/>
    <p:sldId id="281" r:id="rId33"/>
    <p:sldId id="285" r:id="rId34"/>
    <p:sldId id="284"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3E1B59"/>
    <a:srgbClr val="2A15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60" y="420"/>
      </p:cViewPr>
      <p:guideLst>
        <p:guide orient="horz" pos="2160"/>
        <p:guide pos="2880"/>
      </p:guideLst>
    </p:cSldViewPr>
  </p:slideViewPr>
  <p:notesTextViewPr>
    <p:cViewPr>
      <p:scale>
        <a:sx n="1" d="1"/>
        <a:sy n="1" d="1"/>
      </p:scale>
      <p:origin x="0" y="0"/>
    </p:cViewPr>
  </p:notesTextViewPr>
  <p:sorterViewPr>
    <p:cViewPr>
      <p:scale>
        <a:sx n="54" d="100"/>
        <a:sy n="54" d="100"/>
      </p:scale>
      <p:origin x="0" y="-16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BF851-A031-4DCA-A2DF-E1574DD258A6}" type="doc">
      <dgm:prSet loTypeId="urn:microsoft.com/office/officeart/2005/8/layout/default#1" loCatId="list" qsTypeId="urn:microsoft.com/office/officeart/2005/8/quickstyle/simple1#1" qsCatId="simple" csTypeId="urn:microsoft.com/office/officeart/2005/8/colors/accent2_1" csCatId="accent2" phldr="1"/>
      <dgm:spPr/>
      <dgm:t>
        <a:bodyPr/>
        <a:lstStyle/>
        <a:p>
          <a:endParaRPr lang="en-US"/>
        </a:p>
      </dgm:t>
    </dgm:pt>
    <dgm:pt modelId="{25C436E2-9B2C-425A-8ECC-6DB24126D65B}">
      <dgm:prSet phldrT="[Text]" custT="1"/>
      <dgm:spPr>
        <a:solidFill>
          <a:schemeClr val="accent6">
            <a:lumMod val="20000"/>
            <a:lumOff val="80000"/>
          </a:schemeClr>
        </a:solidFill>
      </dgm:spPr>
      <dgm:t>
        <a:bodyPr/>
        <a:lstStyle/>
        <a:p>
          <a:r>
            <a:rPr lang="en-US" sz="2400" b="1" dirty="0" smtClean="0">
              <a:solidFill>
                <a:schemeClr val="tx1"/>
              </a:solidFill>
            </a:rPr>
            <a:t>Focus on design, not technology</a:t>
          </a:r>
          <a:endParaRPr lang="en-US" sz="2400" b="1" dirty="0">
            <a:solidFill>
              <a:schemeClr val="tx1"/>
            </a:solidFill>
          </a:endParaRPr>
        </a:p>
      </dgm:t>
    </dgm:pt>
    <dgm:pt modelId="{C3B3BD3A-978F-4C32-98BD-BA7CDECBEAEC}" type="parTrans" cxnId="{64CBC54B-2092-4C05-AB31-7C548047542F}">
      <dgm:prSet/>
      <dgm:spPr/>
      <dgm:t>
        <a:bodyPr/>
        <a:lstStyle/>
        <a:p>
          <a:endParaRPr lang="en-US" sz="2400" b="1"/>
        </a:p>
      </dgm:t>
    </dgm:pt>
    <dgm:pt modelId="{8D177F8A-B84E-4C70-B8E2-BC009D3204C7}" type="sibTrans" cxnId="{64CBC54B-2092-4C05-AB31-7C548047542F}">
      <dgm:prSet/>
      <dgm:spPr/>
      <dgm:t>
        <a:bodyPr/>
        <a:lstStyle/>
        <a:p>
          <a:endParaRPr lang="en-US" sz="2400" b="1"/>
        </a:p>
      </dgm:t>
    </dgm:pt>
    <dgm:pt modelId="{2313CE89-976B-4F1C-BE8B-8073D20777AE}">
      <dgm:prSet custT="1"/>
      <dgm:spPr>
        <a:solidFill>
          <a:schemeClr val="accent6">
            <a:lumMod val="20000"/>
            <a:lumOff val="80000"/>
          </a:schemeClr>
        </a:solidFill>
      </dgm:spPr>
      <dgm:t>
        <a:bodyPr/>
        <a:lstStyle/>
        <a:p>
          <a:r>
            <a:rPr lang="en-US" sz="2400" b="1" dirty="0" smtClean="0"/>
            <a:t>Employ constructive alignment</a:t>
          </a:r>
        </a:p>
      </dgm:t>
    </dgm:pt>
    <dgm:pt modelId="{EC222243-44BF-4980-85E2-82551E243D7C}" type="parTrans" cxnId="{0C0FFC89-5D92-4C25-8F62-5EE2F0C3BDB3}">
      <dgm:prSet/>
      <dgm:spPr/>
      <dgm:t>
        <a:bodyPr/>
        <a:lstStyle/>
        <a:p>
          <a:endParaRPr lang="en-US" sz="2400" b="1"/>
        </a:p>
      </dgm:t>
    </dgm:pt>
    <dgm:pt modelId="{A11F3025-088E-45E2-838D-CB8C537C78AA}" type="sibTrans" cxnId="{0C0FFC89-5D92-4C25-8F62-5EE2F0C3BDB3}">
      <dgm:prSet/>
      <dgm:spPr/>
      <dgm:t>
        <a:bodyPr/>
        <a:lstStyle/>
        <a:p>
          <a:endParaRPr lang="en-US" sz="2400" b="1"/>
        </a:p>
      </dgm:t>
    </dgm:pt>
    <dgm:pt modelId="{1AD4F9B7-252A-402D-88FB-A2909E71CAD9}">
      <dgm:prSet custT="1"/>
      <dgm:spPr>
        <a:solidFill>
          <a:schemeClr val="accent6">
            <a:lumMod val="20000"/>
            <a:lumOff val="80000"/>
          </a:schemeClr>
        </a:solidFill>
      </dgm:spPr>
      <dgm:t>
        <a:bodyPr/>
        <a:lstStyle/>
        <a:p>
          <a:r>
            <a:rPr lang="en-US" sz="2400" b="1" dirty="0" smtClean="0"/>
            <a:t>Do not just “cover” material</a:t>
          </a:r>
        </a:p>
      </dgm:t>
    </dgm:pt>
    <dgm:pt modelId="{2FC1E6F5-84CD-496F-9644-517C60C76891}" type="parTrans" cxnId="{379881B9-5248-4E61-8E2B-1C4F427597F5}">
      <dgm:prSet/>
      <dgm:spPr/>
      <dgm:t>
        <a:bodyPr/>
        <a:lstStyle/>
        <a:p>
          <a:endParaRPr lang="en-US" sz="2400" b="1"/>
        </a:p>
      </dgm:t>
    </dgm:pt>
    <dgm:pt modelId="{C3409921-237A-4119-914C-6D475DF8AC2F}" type="sibTrans" cxnId="{379881B9-5248-4E61-8E2B-1C4F427597F5}">
      <dgm:prSet/>
      <dgm:spPr/>
      <dgm:t>
        <a:bodyPr/>
        <a:lstStyle/>
        <a:p>
          <a:endParaRPr lang="en-US" sz="2400" b="1"/>
        </a:p>
      </dgm:t>
    </dgm:pt>
    <dgm:pt modelId="{7B62D2E4-C043-4341-9EB5-9D52E8FD05A6}">
      <dgm:prSet custT="1"/>
      <dgm:spPr>
        <a:solidFill>
          <a:schemeClr val="accent6">
            <a:lumMod val="20000"/>
            <a:lumOff val="80000"/>
          </a:schemeClr>
        </a:solidFill>
      </dgm:spPr>
      <dgm:t>
        <a:bodyPr/>
        <a:lstStyle/>
        <a:p>
          <a:r>
            <a:rPr lang="en-US" sz="2400" b="1" dirty="0" smtClean="0"/>
            <a:t>Don't overload the course</a:t>
          </a:r>
        </a:p>
      </dgm:t>
    </dgm:pt>
    <dgm:pt modelId="{6EE3D920-29CE-4303-ACE9-C5E4E6610684}" type="parTrans" cxnId="{65975165-70A7-450F-9866-9530B035E03C}">
      <dgm:prSet/>
      <dgm:spPr/>
      <dgm:t>
        <a:bodyPr/>
        <a:lstStyle/>
        <a:p>
          <a:endParaRPr lang="en-US" sz="2400" b="1"/>
        </a:p>
      </dgm:t>
    </dgm:pt>
    <dgm:pt modelId="{EE7EC05F-7EFE-464A-B30E-B92D0A771F82}" type="sibTrans" cxnId="{65975165-70A7-450F-9866-9530B035E03C}">
      <dgm:prSet/>
      <dgm:spPr/>
      <dgm:t>
        <a:bodyPr/>
        <a:lstStyle/>
        <a:p>
          <a:endParaRPr lang="en-US" sz="2400" b="1"/>
        </a:p>
      </dgm:t>
    </dgm:pt>
    <dgm:pt modelId="{A81B25DE-05F9-4D1B-AE75-10B73F2F528B}">
      <dgm:prSet custT="1"/>
      <dgm:spPr>
        <a:solidFill>
          <a:schemeClr val="accent6">
            <a:lumMod val="20000"/>
            <a:lumOff val="80000"/>
          </a:schemeClr>
        </a:solidFill>
      </dgm:spPr>
      <dgm:t>
        <a:bodyPr/>
        <a:lstStyle/>
        <a:p>
          <a:pPr algn="ctr"/>
          <a:r>
            <a:rPr lang="en-US" sz="2400" b="1" dirty="0" smtClean="0"/>
            <a:t>Integrate the online and face-to-face</a:t>
          </a:r>
          <a:r>
            <a:rPr lang="en-US" sz="2400" b="1" dirty="0" smtClean="0">
              <a:solidFill>
                <a:schemeClr val="tx1"/>
              </a:solidFill>
            </a:rPr>
            <a:t>—avoid teaching two unconnected courses. </a:t>
          </a:r>
        </a:p>
      </dgm:t>
    </dgm:pt>
    <dgm:pt modelId="{75B68E8E-66F2-424A-A726-38DCF3864CC2}" type="parTrans" cxnId="{45469E1A-048E-40A2-B40E-6502BF9D2288}">
      <dgm:prSet/>
      <dgm:spPr/>
      <dgm:t>
        <a:bodyPr/>
        <a:lstStyle/>
        <a:p>
          <a:endParaRPr lang="en-US" sz="2400" b="1"/>
        </a:p>
      </dgm:t>
    </dgm:pt>
    <dgm:pt modelId="{BAA1E39F-9C86-4369-80B4-214C05A3DDD1}" type="sibTrans" cxnId="{45469E1A-048E-40A2-B40E-6502BF9D2288}">
      <dgm:prSet/>
      <dgm:spPr/>
      <dgm:t>
        <a:bodyPr/>
        <a:lstStyle/>
        <a:p>
          <a:endParaRPr lang="en-US" sz="2400" b="1"/>
        </a:p>
      </dgm:t>
    </dgm:pt>
    <dgm:pt modelId="{C95E3C5B-E412-42CF-9895-C257B25B3471}">
      <dgm:prSet custT="1"/>
      <dgm:spPr>
        <a:solidFill>
          <a:schemeClr val="accent6">
            <a:lumMod val="20000"/>
            <a:lumOff val="80000"/>
          </a:schemeClr>
        </a:solidFill>
      </dgm:spPr>
      <dgm:t>
        <a:bodyPr/>
        <a:lstStyle/>
        <a:p>
          <a:r>
            <a:rPr lang="en-US" sz="2400" b="1" dirty="0" smtClean="0"/>
            <a:t>build on the strengths of the  face-to-face learning environment.</a:t>
          </a:r>
        </a:p>
      </dgm:t>
    </dgm:pt>
    <dgm:pt modelId="{D1DA4D7A-123F-4338-BAE0-514DAF51BE95}" type="parTrans" cxnId="{5C03B000-D187-4567-956B-01930B2743C2}">
      <dgm:prSet/>
      <dgm:spPr/>
      <dgm:t>
        <a:bodyPr/>
        <a:lstStyle/>
        <a:p>
          <a:endParaRPr lang="en-US" sz="2400" b="1"/>
        </a:p>
      </dgm:t>
    </dgm:pt>
    <dgm:pt modelId="{1122786F-A40A-4A1B-B8A9-8681CD872817}" type="sibTrans" cxnId="{5C03B000-D187-4567-956B-01930B2743C2}">
      <dgm:prSet/>
      <dgm:spPr/>
      <dgm:t>
        <a:bodyPr/>
        <a:lstStyle/>
        <a:p>
          <a:endParaRPr lang="en-US" sz="2400" b="1"/>
        </a:p>
      </dgm:t>
    </dgm:pt>
    <dgm:pt modelId="{AFD72396-3CE2-40D9-B03B-03E1C9A3FC80}" type="pres">
      <dgm:prSet presAssocID="{EFFBF851-A031-4DCA-A2DF-E1574DD258A6}" presName="diagram" presStyleCnt="0">
        <dgm:presLayoutVars>
          <dgm:dir/>
          <dgm:resizeHandles val="exact"/>
        </dgm:presLayoutVars>
      </dgm:prSet>
      <dgm:spPr/>
      <dgm:t>
        <a:bodyPr/>
        <a:lstStyle/>
        <a:p>
          <a:endParaRPr lang="en-US"/>
        </a:p>
      </dgm:t>
    </dgm:pt>
    <dgm:pt modelId="{843E774F-BA31-48EF-82B9-619E8E98A21A}" type="pres">
      <dgm:prSet presAssocID="{25C436E2-9B2C-425A-8ECC-6DB24126D65B}" presName="node" presStyleLbl="node1" presStyleIdx="0" presStyleCnt="6">
        <dgm:presLayoutVars>
          <dgm:bulletEnabled val="1"/>
        </dgm:presLayoutVars>
      </dgm:prSet>
      <dgm:spPr/>
      <dgm:t>
        <a:bodyPr/>
        <a:lstStyle/>
        <a:p>
          <a:endParaRPr lang="en-US"/>
        </a:p>
      </dgm:t>
    </dgm:pt>
    <dgm:pt modelId="{414A6909-9235-46C9-833A-5143A13244BC}" type="pres">
      <dgm:prSet presAssocID="{8D177F8A-B84E-4C70-B8E2-BC009D3204C7}" presName="sibTrans" presStyleCnt="0"/>
      <dgm:spPr/>
    </dgm:pt>
    <dgm:pt modelId="{02564815-8CD6-45DF-9365-2C3A5F869C16}" type="pres">
      <dgm:prSet presAssocID="{2313CE89-976B-4F1C-BE8B-8073D20777AE}" presName="node" presStyleLbl="node1" presStyleIdx="1" presStyleCnt="6">
        <dgm:presLayoutVars>
          <dgm:bulletEnabled val="1"/>
        </dgm:presLayoutVars>
      </dgm:prSet>
      <dgm:spPr/>
      <dgm:t>
        <a:bodyPr/>
        <a:lstStyle/>
        <a:p>
          <a:endParaRPr lang="en-US"/>
        </a:p>
      </dgm:t>
    </dgm:pt>
    <dgm:pt modelId="{3ECB3E83-681A-4542-BAAB-566E56007545}" type="pres">
      <dgm:prSet presAssocID="{A11F3025-088E-45E2-838D-CB8C537C78AA}" presName="sibTrans" presStyleCnt="0"/>
      <dgm:spPr/>
    </dgm:pt>
    <dgm:pt modelId="{C63F2C94-6AF0-4B13-904B-9F60EBC3648F}" type="pres">
      <dgm:prSet presAssocID="{1AD4F9B7-252A-402D-88FB-A2909E71CAD9}" presName="node" presStyleLbl="node1" presStyleIdx="2" presStyleCnt="6">
        <dgm:presLayoutVars>
          <dgm:bulletEnabled val="1"/>
        </dgm:presLayoutVars>
      </dgm:prSet>
      <dgm:spPr/>
      <dgm:t>
        <a:bodyPr/>
        <a:lstStyle/>
        <a:p>
          <a:endParaRPr lang="en-US"/>
        </a:p>
      </dgm:t>
    </dgm:pt>
    <dgm:pt modelId="{754C2BE3-D6D4-4F3D-A594-2F7323CDAB4F}" type="pres">
      <dgm:prSet presAssocID="{C3409921-237A-4119-914C-6D475DF8AC2F}" presName="sibTrans" presStyleCnt="0"/>
      <dgm:spPr/>
    </dgm:pt>
    <dgm:pt modelId="{13B6274F-CB40-4537-80CC-9216ABE6B1CD}" type="pres">
      <dgm:prSet presAssocID="{7B62D2E4-C043-4341-9EB5-9D52E8FD05A6}" presName="node" presStyleLbl="node1" presStyleIdx="3" presStyleCnt="6">
        <dgm:presLayoutVars>
          <dgm:bulletEnabled val="1"/>
        </dgm:presLayoutVars>
      </dgm:prSet>
      <dgm:spPr/>
      <dgm:t>
        <a:bodyPr/>
        <a:lstStyle/>
        <a:p>
          <a:endParaRPr lang="en-US"/>
        </a:p>
      </dgm:t>
    </dgm:pt>
    <dgm:pt modelId="{766B94BC-52C4-49A7-AF7E-4687F20D314E}" type="pres">
      <dgm:prSet presAssocID="{EE7EC05F-7EFE-464A-B30E-B92D0A771F82}" presName="sibTrans" presStyleCnt="0"/>
      <dgm:spPr/>
    </dgm:pt>
    <dgm:pt modelId="{52C03998-463B-4587-897C-2B80F9A3BF06}" type="pres">
      <dgm:prSet presAssocID="{C95E3C5B-E412-42CF-9895-C257B25B3471}" presName="node" presStyleLbl="node1" presStyleIdx="4" presStyleCnt="6">
        <dgm:presLayoutVars>
          <dgm:bulletEnabled val="1"/>
        </dgm:presLayoutVars>
      </dgm:prSet>
      <dgm:spPr/>
      <dgm:t>
        <a:bodyPr/>
        <a:lstStyle/>
        <a:p>
          <a:endParaRPr lang="en-US"/>
        </a:p>
      </dgm:t>
    </dgm:pt>
    <dgm:pt modelId="{21270B55-B514-41F6-81D5-76056A29D3FB}" type="pres">
      <dgm:prSet presAssocID="{1122786F-A40A-4A1B-B8A9-8681CD872817}" presName="sibTrans" presStyleCnt="0"/>
      <dgm:spPr/>
    </dgm:pt>
    <dgm:pt modelId="{E0091D43-E6FB-4ACB-922D-5032DE9DEB1F}" type="pres">
      <dgm:prSet presAssocID="{A81B25DE-05F9-4D1B-AE75-10B73F2F528B}" presName="node" presStyleLbl="node1" presStyleIdx="5" presStyleCnt="6">
        <dgm:presLayoutVars>
          <dgm:bulletEnabled val="1"/>
        </dgm:presLayoutVars>
      </dgm:prSet>
      <dgm:spPr/>
      <dgm:t>
        <a:bodyPr/>
        <a:lstStyle/>
        <a:p>
          <a:endParaRPr lang="en-US"/>
        </a:p>
      </dgm:t>
    </dgm:pt>
  </dgm:ptLst>
  <dgm:cxnLst>
    <dgm:cxn modelId="{22ECB984-ED8E-47F7-8D27-3B7C9F039C36}" type="presOf" srcId="{1AD4F9B7-252A-402D-88FB-A2909E71CAD9}" destId="{C63F2C94-6AF0-4B13-904B-9F60EBC3648F}" srcOrd="0" destOrd="0" presId="urn:microsoft.com/office/officeart/2005/8/layout/default#1"/>
    <dgm:cxn modelId="{5C03B000-D187-4567-956B-01930B2743C2}" srcId="{EFFBF851-A031-4DCA-A2DF-E1574DD258A6}" destId="{C95E3C5B-E412-42CF-9895-C257B25B3471}" srcOrd="4" destOrd="0" parTransId="{D1DA4D7A-123F-4338-BAE0-514DAF51BE95}" sibTransId="{1122786F-A40A-4A1B-B8A9-8681CD872817}"/>
    <dgm:cxn modelId="{45469E1A-048E-40A2-B40E-6502BF9D2288}" srcId="{EFFBF851-A031-4DCA-A2DF-E1574DD258A6}" destId="{A81B25DE-05F9-4D1B-AE75-10B73F2F528B}" srcOrd="5" destOrd="0" parTransId="{75B68E8E-66F2-424A-A726-38DCF3864CC2}" sibTransId="{BAA1E39F-9C86-4369-80B4-214C05A3DDD1}"/>
    <dgm:cxn modelId="{6CAFFE16-846D-4D82-B1CF-1B54D2F241E5}" type="presOf" srcId="{2313CE89-976B-4F1C-BE8B-8073D20777AE}" destId="{02564815-8CD6-45DF-9365-2C3A5F869C16}" srcOrd="0" destOrd="0" presId="urn:microsoft.com/office/officeart/2005/8/layout/default#1"/>
    <dgm:cxn modelId="{0852400F-3ED3-4DE2-BB02-F6C20173B2E4}" type="presOf" srcId="{C95E3C5B-E412-42CF-9895-C257B25B3471}" destId="{52C03998-463B-4587-897C-2B80F9A3BF06}" srcOrd="0" destOrd="0" presId="urn:microsoft.com/office/officeart/2005/8/layout/default#1"/>
    <dgm:cxn modelId="{E43A05F3-78AB-4A87-8C5B-A9F3AF7AF2C2}" type="presOf" srcId="{A81B25DE-05F9-4D1B-AE75-10B73F2F528B}" destId="{E0091D43-E6FB-4ACB-922D-5032DE9DEB1F}" srcOrd="0" destOrd="0" presId="urn:microsoft.com/office/officeart/2005/8/layout/default#1"/>
    <dgm:cxn modelId="{644E481D-5B5B-4192-B469-B314D7762A25}" type="presOf" srcId="{EFFBF851-A031-4DCA-A2DF-E1574DD258A6}" destId="{AFD72396-3CE2-40D9-B03B-03E1C9A3FC80}" srcOrd="0" destOrd="0" presId="urn:microsoft.com/office/officeart/2005/8/layout/default#1"/>
    <dgm:cxn modelId="{65975165-70A7-450F-9866-9530B035E03C}" srcId="{EFFBF851-A031-4DCA-A2DF-E1574DD258A6}" destId="{7B62D2E4-C043-4341-9EB5-9D52E8FD05A6}" srcOrd="3" destOrd="0" parTransId="{6EE3D920-29CE-4303-ACE9-C5E4E6610684}" sibTransId="{EE7EC05F-7EFE-464A-B30E-B92D0A771F82}"/>
    <dgm:cxn modelId="{45840229-6114-4CE3-A3CE-573A27DD1451}" type="presOf" srcId="{7B62D2E4-C043-4341-9EB5-9D52E8FD05A6}" destId="{13B6274F-CB40-4537-80CC-9216ABE6B1CD}" srcOrd="0" destOrd="0" presId="urn:microsoft.com/office/officeart/2005/8/layout/default#1"/>
    <dgm:cxn modelId="{64CBC54B-2092-4C05-AB31-7C548047542F}" srcId="{EFFBF851-A031-4DCA-A2DF-E1574DD258A6}" destId="{25C436E2-9B2C-425A-8ECC-6DB24126D65B}" srcOrd="0" destOrd="0" parTransId="{C3B3BD3A-978F-4C32-98BD-BA7CDECBEAEC}" sibTransId="{8D177F8A-B84E-4C70-B8E2-BC009D3204C7}"/>
    <dgm:cxn modelId="{0C0FFC89-5D92-4C25-8F62-5EE2F0C3BDB3}" srcId="{EFFBF851-A031-4DCA-A2DF-E1574DD258A6}" destId="{2313CE89-976B-4F1C-BE8B-8073D20777AE}" srcOrd="1" destOrd="0" parTransId="{EC222243-44BF-4980-85E2-82551E243D7C}" sibTransId="{A11F3025-088E-45E2-838D-CB8C537C78AA}"/>
    <dgm:cxn modelId="{8886A1F7-E1F6-44BB-876C-BE3687BBB5BD}" type="presOf" srcId="{25C436E2-9B2C-425A-8ECC-6DB24126D65B}" destId="{843E774F-BA31-48EF-82B9-619E8E98A21A}" srcOrd="0" destOrd="0" presId="urn:microsoft.com/office/officeart/2005/8/layout/default#1"/>
    <dgm:cxn modelId="{379881B9-5248-4E61-8E2B-1C4F427597F5}" srcId="{EFFBF851-A031-4DCA-A2DF-E1574DD258A6}" destId="{1AD4F9B7-252A-402D-88FB-A2909E71CAD9}" srcOrd="2" destOrd="0" parTransId="{2FC1E6F5-84CD-496F-9644-517C60C76891}" sibTransId="{C3409921-237A-4119-914C-6D475DF8AC2F}"/>
    <dgm:cxn modelId="{ADEFAE36-6B89-446B-96B5-364DB7A740F9}" type="presParOf" srcId="{AFD72396-3CE2-40D9-B03B-03E1C9A3FC80}" destId="{843E774F-BA31-48EF-82B9-619E8E98A21A}" srcOrd="0" destOrd="0" presId="urn:microsoft.com/office/officeart/2005/8/layout/default#1"/>
    <dgm:cxn modelId="{02DEFADF-6B49-46B4-8B4A-362EC05075F7}" type="presParOf" srcId="{AFD72396-3CE2-40D9-B03B-03E1C9A3FC80}" destId="{414A6909-9235-46C9-833A-5143A13244BC}" srcOrd="1" destOrd="0" presId="urn:microsoft.com/office/officeart/2005/8/layout/default#1"/>
    <dgm:cxn modelId="{95CA77FE-88D1-4979-AE2B-8537CA30DE09}" type="presParOf" srcId="{AFD72396-3CE2-40D9-B03B-03E1C9A3FC80}" destId="{02564815-8CD6-45DF-9365-2C3A5F869C16}" srcOrd="2" destOrd="0" presId="urn:microsoft.com/office/officeart/2005/8/layout/default#1"/>
    <dgm:cxn modelId="{770FDBA5-E86E-4842-9A96-8F345B6F6CB8}" type="presParOf" srcId="{AFD72396-3CE2-40D9-B03B-03E1C9A3FC80}" destId="{3ECB3E83-681A-4542-BAAB-566E56007545}" srcOrd="3" destOrd="0" presId="urn:microsoft.com/office/officeart/2005/8/layout/default#1"/>
    <dgm:cxn modelId="{6F29834F-BB96-4119-9A66-ADA45605B9AF}" type="presParOf" srcId="{AFD72396-3CE2-40D9-B03B-03E1C9A3FC80}" destId="{C63F2C94-6AF0-4B13-904B-9F60EBC3648F}" srcOrd="4" destOrd="0" presId="urn:microsoft.com/office/officeart/2005/8/layout/default#1"/>
    <dgm:cxn modelId="{EAFED99C-092F-45E8-B8B9-7649B1CBC16C}" type="presParOf" srcId="{AFD72396-3CE2-40D9-B03B-03E1C9A3FC80}" destId="{754C2BE3-D6D4-4F3D-A594-2F7323CDAB4F}" srcOrd="5" destOrd="0" presId="urn:microsoft.com/office/officeart/2005/8/layout/default#1"/>
    <dgm:cxn modelId="{E6E0BAF6-8EBA-4B16-87DB-E0F852E5BF77}" type="presParOf" srcId="{AFD72396-3CE2-40D9-B03B-03E1C9A3FC80}" destId="{13B6274F-CB40-4537-80CC-9216ABE6B1CD}" srcOrd="6" destOrd="0" presId="urn:microsoft.com/office/officeart/2005/8/layout/default#1"/>
    <dgm:cxn modelId="{6ECACCBC-FB8C-443A-BEB2-9522D4BC72AB}" type="presParOf" srcId="{AFD72396-3CE2-40D9-B03B-03E1C9A3FC80}" destId="{766B94BC-52C4-49A7-AF7E-4687F20D314E}" srcOrd="7" destOrd="0" presId="urn:microsoft.com/office/officeart/2005/8/layout/default#1"/>
    <dgm:cxn modelId="{F3377D6F-B876-4E7D-8B55-B88655D92FCB}" type="presParOf" srcId="{AFD72396-3CE2-40D9-B03B-03E1C9A3FC80}" destId="{52C03998-463B-4587-897C-2B80F9A3BF06}" srcOrd="8" destOrd="0" presId="urn:microsoft.com/office/officeart/2005/8/layout/default#1"/>
    <dgm:cxn modelId="{CAE82C20-2366-410F-BAC7-2144B9EA7241}" type="presParOf" srcId="{AFD72396-3CE2-40D9-B03B-03E1C9A3FC80}" destId="{21270B55-B514-41F6-81D5-76056A29D3FB}" srcOrd="9" destOrd="0" presId="urn:microsoft.com/office/officeart/2005/8/layout/default#1"/>
    <dgm:cxn modelId="{F7B6B1D0-31F5-45CA-8523-BED8304C06D5}" type="presParOf" srcId="{AFD72396-3CE2-40D9-B03B-03E1C9A3FC80}" destId="{E0091D43-E6FB-4ACB-922D-5032DE9DEB1F}"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774F-BA31-48EF-82B9-619E8E98A21A}">
      <dsp:nvSpPr>
        <dsp:cNvPr id="0" name=""/>
        <dsp:cNvSpPr/>
      </dsp:nvSpPr>
      <dsp:spPr>
        <a:xfrm>
          <a:off x="0" y="798583"/>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Focus on design, not technology</a:t>
          </a:r>
          <a:endParaRPr lang="en-US" sz="2400" b="1" kern="1200" dirty="0">
            <a:solidFill>
              <a:schemeClr val="tx1"/>
            </a:solidFill>
          </a:endParaRPr>
        </a:p>
      </dsp:txBody>
      <dsp:txXfrm>
        <a:off x="0" y="798583"/>
        <a:ext cx="2698641" cy="1619184"/>
      </dsp:txXfrm>
    </dsp:sp>
    <dsp:sp modelId="{02564815-8CD6-45DF-9365-2C3A5F869C16}">
      <dsp:nvSpPr>
        <dsp:cNvPr id="0" name=""/>
        <dsp:cNvSpPr/>
      </dsp:nvSpPr>
      <dsp:spPr>
        <a:xfrm>
          <a:off x="2968505" y="798583"/>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Employ constructive alignment</a:t>
          </a:r>
        </a:p>
      </dsp:txBody>
      <dsp:txXfrm>
        <a:off x="2968505" y="798583"/>
        <a:ext cx="2698641" cy="1619184"/>
      </dsp:txXfrm>
    </dsp:sp>
    <dsp:sp modelId="{C63F2C94-6AF0-4B13-904B-9F60EBC3648F}">
      <dsp:nvSpPr>
        <dsp:cNvPr id="0" name=""/>
        <dsp:cNvSpPr/>
      </dsp:nvSpPr>
      <dsp:spPr>
        <a:xfrm>
          <a:off x="5937010" y="798583"/>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Do not just “cover” material</a:t>
          </a:r>
        </a:p>
      </dsp:txBody>
      <dsp:txXfrm>
        <a:off x="5937010" y="798583"/>
        <a:ext cx="2698641" cy="1619184"/>
      </dsp:txXfrm>
    </dsp:sp>
    <dsp:sp modelId="{13B6274F-CB40-4537-80CC-9216ABE6B1CD}">
      <dsp:nvSpPr>
        <dsp:cNvPr id="0" name=""/>
        <dsp:cNvSpPr/>
      </dsp:nvSpPr>
      <dsp:spPr>
        <a:xfrm>
          <a:off x="0" y="2687632"/>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Don't overload the course</a:t>
          </a:r>
        </a:p>
      </dsp:txBody>
      <dsp:txXfrm>
        <a:off x="0" y="2687632"/>
        <a:ext cx="2698641" cy="1619184"/>
      </dsp:txXfrm>
    </dsp:sp>
    <dsp:sp modelId="{52C03998-463B-4587-897C-2B80F9A3BF06}">
      <dsp:nvSpPr>
        <dsp:cNvPr id="0" name=""/>
        <dsp:cNvSpPr/>
      </dsp:nvSpPr>
      <dsp:spPr>
        <a:xfrm>
          <a:off x="2968505" y="2687632"/>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build </a:t>
          </a:r>
          <a:r>
            <a:rPr lang="en-US" sz="2400" b="1" kern="1200" dirty="0" smtClean="0"/>
            <a:t>on the strengths of the </a:t>
          </a:r>
          <a:r>
            <a:rPr lang="en-US" sz="2400" b="1" kern="1200" dirty="0" smtClean="0"/>
            <a:t> </a:t>
          </a:r>
          <a:r>
            <a:rPr lang="en-US" sz="2400" b="1" kern="1200" dirty="0" smtClean="0"/>
            <a:t>face-to-face learning </a:t>
          </a:r>
          <a:r>
            <a:rPr lang="en-US" sz="2400" b="1" kern="1200" dirty="0" smtClean="0"/>
            <a:t>environment.</a:t>
          </a:r>
          <a:endParaRPr lang="en-US" sz="2400" b="1" kern="1200" dirty="0" smtClean="0"/>
        </a:p>
      </dsp:txBody>
      <dsp:txXfrm>
        <a:off x="2968505" y="2687632"/>
        <a:ext cx="2698641" cy="1619184"/>
      </dsp:txXfrm>
    </dsp:sp>
    <dsp:sp modelId="{E0091D43-E6FB-4ACB-922D-5032DE9DEB1F}">
      <dsp:nvSpPr>
        <dsp:cNvPr id="0" name=""/>
        <dsp:cNvSpPr/>
      </dsp:nvSpPr>
      <dsp:spPr>
        <a:xfrm>
          <a:off x="5937010" y="2687632"/>
          <a:ext cx="2698641" cy="1619184"/>
        </a:xfrm>
        <a:prstGeom prst="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Integrate </a:t>
          </a:r>
          <a:r>
            <a:rPr lang="en-US" sz="2400" b="1" kern="1200" dirty="0" smtClean="0"/>
            <a:t>the online </a:t>
          </a:r>
          <a:r>
            <a:rPr lang="en-US" sz="2400" b="1" kern="1200" dirty="0" smtClean="0"/>
            <a:t>and </a:t>
          </a:r>
          <a:r>
            <a:rPr lang="en-US" sz="2400" b="1" kern="1200" dirty="0" smtClean="0"/>
            <a:t>face-to-face</a:t>
          </a:r>
          <a:r>
            <a:rPr lang="en-US" sz="2400" b="1" kern="1200" dirty="0" smtClean="0">
              <a:solidFill>
                <a:schemeClr val="tx1"/>
              </a:solidFill>
            </a:rPr>
            <a:t>—avoid </a:t>
          </a:r>
          <a:r>
            <a:rPr lang="en-US" sz="2400" b="1" kern="1200" dirty="0" smtClean="0">
              <a:solidFill>
                <a:schemeClr val="tx1"/>
              </a:solidFill>
            </a:rPr>
            <a:t>teaching two </a:t>
          </a:r>
          <a:r>
            <a:rPr lang="en-US" sz="2400" b="1" kern="1200" dirty="0" smtClean="0">
              <a:solidFill>
                <a:schemeClr val="tx1"/>
              </a:solidFill>
            </a:rPr>
            <a:t>unconnected </a:t>
          </a:r>
          <a:r>
            <a:rPr lang="en-US" sz="2400" b="1" kern="1200" dirty="0" smtClean="0">
              <a:solidFill>
                <a:schemeClr val="tx1"/>
              </a:solidFill>
            </a:rPr>
            <a:t>courses. </a:t>
          </a:r>
        </a:p>
      </dsp:txBody>
      <dsp:txXfrm>
        <a:off x="5937010" y="2687632"/>
        <a:ext cx="2698641" cy="16191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20DC-ABA2-4C25-BBC1-551C33561972}" type="datetimeFigureOut">
              <a:rPr lang="en-US" smtClean="0"/>
              <a:pPr/>
              <a:t>3/19/2014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750F-5F74-4C42-BF4B-40C9A080BD42}" type="slidenum">
              <a:rPr lang="en-US" smtClean="0"/>
              <a:pPr/>
              <a:t>‹#›</a:t>
            </a:fld>
            <a:endParaRPr lang="en-US"/>
          </a:p>
        </p:txBody>
      </p:sp>
    </p:spTree>
    <p:extLst>
      <p:ext uri="{BB962C8B-B14F-4D97-AF65-F5344CB8AC3E}">
        <p14:creationId xmlns:p14="http://schemas.microsoft.com/office/powerpoint/2010/main" xmlns="" val="381046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mvcr.org/instructor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1E91B7-331C-4B7D-936D-883297F962CF}" type="slidenum">
              <a:rPr lang="en-GB" smtClean="0"/>
              <a:pPr>
                <a:spcBef>
                  <a:spcPct val="0"/>
                </a:spcBef>
              </a:pPr>
              <a:t>1</a:t>
            </a:fld>
            <a:endParaRPr lang="en-GB"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240471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4D3D6E6-1CFB-C740-ACAB-8DD34141605C}" type="slidenum">
              <a:rPr lang="en-US" smtClean="0"/>
              <a:pPr/>
              <a:t>18</a:t>
            </a:fld>
            <a:endParaRPr lang="en-US"/>
          </a:p>
        </p:txBody>
      </p:sp>
    </p:spTree>
    <p:extLst>
      <p:ext uri="{BB962C8B-B14F-4D97-AF65-F5344CB8AC3E}">
        <p14:creationId xmlns:p14="http://schemas.microsoft.com/office/powerpoint/2010/main" xmlns="" val="391226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D3D6E6-1CFB-C740-ACAB-8DD34141605C}" type="slidenum">
              <a:rPr lang="en-US" smtClean="0"/>
              <a:pPr/>
              <a:t>19</a:t>
            </a:fld>
            <a:endParaRPr lang="en-US"/>
          </a:p>
        </p:txBody>
      </p:sp>
    </p:spTree>
    <p:extLst>
      <p:ext uri="{BB962C8B-B14F-4D97-AF65-F5344CB8AC3E}">
        <p14:creationId xmlns:p14="http://schemas.microsoft.com/office/powerpoint/2010/main" xmlns="" val="79414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3024F-E4DE-4D4F-A094-8C6311C33ECD}" type="slidenum">
              <a:rPr lang="en-US" smtClean="0"/>
              <a:pPr/>
              <a:t>20</a:t>
            </a:fld>
            <a:endParaRPr lang="en-US"/>
          </a:p>
        </p:txBody>
      </p:sp>
    </p:spTree>
    <p:extLst>
      <p:ext uri="{BB962C8B-B14F-4D97-AF65-F5344CB8AC3E}">
        <p14:creationId xmlns:p14="http://schemas.microsoft.com/office/powerpoint/2010/main" xmlns="" val="313271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Arial" pitchFamily="34" charset="0"/>
              </a:rPr>
              <a:t>As all the tweets you post will be in the public domain, you can opt out of using Twitter and post your comments on the blog in </a:t>
            </a:r>
            <a:r>
              <a:rPr lang="en-US" sz="1200" dirty="0" err="1" smtClean="0">
                <a:solidFill>
                  <a:srgbClr val="000000"/>
                </a:solidFill>
                <a:latin typeface="Arial" pitchFamily="34" charset="0"/>
              </a:rPr>
              <a:t>Ning</a:t>
            </a:r>
            <a:r>
              <a:rPr lang="en-US" sz="1200" dirty="0" smtClean="0">
                <a:solidFill>
                  <a:srgbClr val="000000"/>
                </a:solidFill>
                <a:latin typeface="Arial" pitchFamily="34" charset="0"/>
              </a:rPr>
              <a:t> which is private.“</a:t>
            </a:r>
          </a:p>
          <a:p>
            <a:pPr lvl="1" indent="-308610">
              <a:lnSpc>
                <a:spcPct val="95000"/>
              </a:lnSpc>
              <a:buClr>
                <a:srgbClr val="333333"/>
              </a:buClr>
              <a:buSzPct val="100000"/>
              <a:buFontTx/>
              <a:buChar char="•"/>
            </a:pPr>
            <a:r>
              <a:rPr lang="en-US" sz="2400" dirty="0" smtClean="0">
                <a:solidFill>
                  <a:srgbClr val="333333"/>
                </a:solidFill>
                <a:latin typeface="Arial" pitchFamily="34" charset="0"/>
              </a:rPr>
              <a:t>Graduate-level course with 10 students</a:t>
            </a:r>
            <a:endParaRPr lang="en-US" dirty="0" smtClean="0"/>
          </a:p>
          <a:p>
            <a:pPr>
              <a:lnSpc>
                <a:spcPct val="95000"/>
              </a:lnSpc>
            </a:pPr>
            <a:r>
              <a:rPr lang="en-US" sz="2400" dirty="0" smtClean="0">
                <a:solidFill>
                  <a:srgbClr val="333333"/>
                </a:solidFill>
                <a:latin typeface="Arial" pitchFamily="34" charset="0"/>
              </a:rPr>
              <a:t> </a:t>
            </a:r>
            <a:endParaRPr lang="en-US" dirty="0" smtClean="0"/>
          </a:p>
          <a:p>
            <a:pPr lvl="1" indent="-308610">
              <a:lnSpc>
                <a:spcPct val="95000"/>
              </a:lnSpc>
              <a:buClr>
                <a:srgbClr val="333333"/>
              </a:buClr>
              <a:buSzPct val="100000"/>
              <a:buFontTx/>
              <a:buChar char="•"/>
            </a:pPr>
            <a:r>
              <a:rPr lang="en-US" sz="2400" dirty="0" smtClean="0">
                <a:solidFill>
                  <a:srgbClr val="333333"/>
                </a:solidFill>
                <a:latin typeface="Arial" pitchFamily="34" charset="0"/>
              </a:rPr>
              <a:t>Hybrid format: majority online with 3-day in-person intensive</a:t>
            </a:r>
            <a:endParaRPr lang="en-US" dirty="0" smtClean="0"/>
          </a:p>
          <a:p>
            <a:pPr>
              <a:lnSpc>
                <a:spcPct val="95000"/>
              </a:lnSpc>
            </a:pPr>
            <a:r>
              <a:rPr lang="en-US" sz="2400" dirty="0" smtClean="0">
                <a:solidFill>
                  <a:srgbClr val="333333"/>
                </a:solidFill>
                <a:latin typeface="Arial" pitchFamily="34" charset="0"/>
              </a:rPr>
              <a:t> </a:t>
            </a:r>
            <a:endParaRPr lang="en-US" dirty="0" smtClean="0"/>
          </a:p>
          <a:p>
            <a:pPr lvl="1" indent="-308610">
              <a:lnSpc>
                <a:spcPct val="95000"/>
              </a:lnSpc>
              <a:buClr>
                <a:srgbClr val="333333"/>
              </a:buClr>
              <a:buSzPct val="100000"/>
              <a:buFontTx/>
              <a:buChar char="•"/>
            </a:pPr>
            <a:r>
              <a:rPr lang="en-US" sz="2400" dirty="0" smtClean="0">
                <a:solidFill>
                  <a:srgbClr val="333333"/>
                </a:solidFill>
                <a:latin typeface="Arial" pitchFamily="34" charset="0"/>
              </a:rPr>
              <a:t>Instructor's first time using Twitter for teaching</a:t>
            </a:r>
            <a:endParaRPr lang="en-US" dirty="0" smtClean="0"/>
          </a:p>
          <a:p>
            <a:pPr>
              <a:lnSpc>
                <a:spcPct val="95000"/>
              </a:lnSpc>
            </a:pPr>
            <a:r>
              <a:rPr lang="en-US" sz="2400" dirty="0" smtClean="0">
                <a:solidFill>
                  <a:srgbClr val="333333"/>
                </a:solidFill>
                <a:latin typeface="Arial" pitchFamily="34" charset="0"/>
              </a:rPr>
              <a:t> </a:t>
            </a:r>
            <a:endParaRPr lang="en-US" dirty="0" smtClean="0"/>
          </a:p>
          <a:p>
            <a:pPr lvl="1" indent="-308610">
              <a:lnSpc>
                <a:spcPct val="95000"/>
              </a:lnSpc>
              <a:buClr>
                <a:srgbClr val="333333"/>
              </a:buClr>
              <a:buSzPct val="100000"/>
              <a:buFontTx/>
              <a:buChar char="•"/>
            </a:pPr>
            <a:r>
              <a:rPr lang="en-US" sz="2400" dirty="0" smtClean="0">
                <a:solidFill>
                  <a:srgbClr val="333333"/>
                </a:solidFill>
                <a:latin typeface="Arial" pitchFamily="34" charset="0"/>
              </a:rPr>
              <a:t>Started tweeting in Week 3</a:t>
            </a:r>
            <a:endParaRPr lang="en-US" dirty="0" smtClean="0"/>
          </a:p>
          <a:p>
            <a:pPr>
              <a:lnSpc>
                <a:spcPct val="95000"/>
              </a:lnSpc>
            </a:pPr>
            <a:r>
              <a:rPr lang="en-US" sz="2400" dirty="0" smtClean="0">
                <a:solidFill>
                  <a:srgbClr val="333333"/>
                </a:solidFill>
                <a:latin typeface="Arial" pitchFamily="34" charset="0"/>
              </a:rPr>
              <a:t> </a:t>
            </a:r>
            <a:endParaRPr lang="en-US" dirty="0" smtClean="0"/>
          </a:p>
          <a:p>
            <a:pPr lvl="1" indent="-308610">
              <a:lnSpc>
                <a:spcPct val="95000"/>
              </a:lnSpc>
              <a:buClr>
                <a:srgbClr val="333333"/>
              </a:buClr>
              <a:buSzPct val="100000"/>
              <a:buFontTx/>
              <a:buChar char="•"/>
            </a:pPr>
            <a:r>
              <a:rPr lang="en-US" sz="2400" dirty="0" smtClean="0">
                <a:solidFill>
                  <a:srgbClr val="333333"/>
                </a:solidFill>
                <a:latin typeface="Arial" pitchFamily="34" charset="0"/>
              </a:rPr>
              <a:t>Optional, not graded (no participation graded) </a:t>
            </a:r>
            <a:endParaRPr lang="en-US" dirty="0" smtClean="0"/>
          </a:p>
          <a:p>
            <a:pPr>
              <a:lnSpc>
                <a:spcPct val="95000"/>
              </a:lnSpc>
            </a:pPr>
            <a:r>
              <a:rPr lang="en-US" sz="2400" dirty="0" smtClean="0">
                <a:solidFill>
                  <a:srgbClr val="333333"/>
                </a:solidFill>
                <a:latin typeface="Arial" pitchFamily="34" charset="0"/>
              </a:rPr>
              <a:t> </a:t>
            </a:r>
            <a:endParaRPr lang="en-US" dirty="0" smtClean="0"/>
          </a:p>
          <a:p>
            <a:pPr lvl="1" indent="-308610">
              <a:lnSpc>
                <a:spcPct val="95000"/>
              </a:lnSpc>
              <a:buClr>
                <a:srgbClr val="333333"/>
              </a:buClr>
              <a:buSzPct val="100000"/>
              <a:buFontTx/>
              <a:buChar char="•"/>
            </a:pPr>
            <a:r>
              <a:rPr lang="en-US" sz="2400" dirty="0" smtClean="0">
                <a:solidFill>
                  <a:srgbClr val="333333"/>
                </a:solidFill>
                <a:latin typeface="Arial" pitchFamily="34" charset="0"/>
              </a:rPr>
              <a:t>Use </a:t>
            </a:r>
            <a:r>
              <a:rPr lang="en-US" sz="2400" dirty="0" err="1" smtClean="0">
                <a:solidFill>
                  <a:srgbClr val="333333"/>
                </a:solidFill>
                <a:latin typeface="Arial" pitchFamily="34" charset="0"/>
              </a:rPr>
              <a:t>hashtag</a:t>
            </a:r>
            <a:r>
              <a:rPr lang="en-US" sz="2400" dirty="0" smtClean="0">
                <a:solidFill>
                  <a:srgbClr val="333333"/>
                </a:solidFill>
                <a:latin typeface="Arial" pitchFamily="34" charset="0"/>
              </a:rPr>
              <a:t> #CD452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113024F-E4DE-4D4F-A094-8C6311C33ECD}" type="slidenum">
              <a:rPr lang="en-US" smtClean="0"/>
              <a:pPr/>
              <a:t>21</a:t>
            </a:fld>
            <a:endParaRPr lang="en-US"/>
          </a:p>
        </p:txBody>
      </p:sp>
    </p:spTree>
    <p:extLst>
      <p:ext uri="{BB962C8B-B14F-4D97-AF65-F5344CB8AC3E}">
        <p14:creationId xmlns:p14="http://schemas.microsoft.com/office/powerpoint/2010/main" xmlns="" val="242947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3024F-E4DE-4D4F-A094-8C6311C33ECD}" type="slidenum">
              <a:rPr lang="en-US" smtClean="0"/>
              <a:pPr/>
              <a:t>22</a:t>
            </a:fld>
            <a:endParaRPr lang="en-US"/>
          </a:p>
        </p:txBody>
      </p:sp>
    </p:spTree>
    <p:extLst>
      <p:ext uri="{BB962C8B-B14F-4D97-AF65-F5344CB8AC3E}">
        <p14:creationId xmlns:p14="http://schemas.microsoft.com/office/powerpoint/2010/main" xmlns="" val="126787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11480" lvl="1" indent="-308610">
              <a:lnSpc>
                <a:spcPct val="95000"/>
              </a:lnSpc>
              <a:spcBef>
                <a:spcPct val="0"/>
              </a:spcBef>
              <a:buClr>
                <a:srgbClr val="333333"/>
              </a:buClr>
              <a:buFontTx/>
              <a:buChar char="•"/>
            </a:pPr>
            <a:r>
              <a:rPr lang="en-US" sz="2400" dirty="0" smtClean="0">
                <a:solidFill>
                  <a:srgbClr val="333333"/>
                </a:solidFill>
                <a:latin typeface="Arial" pitchFamily="34" charset="0"/>
              </a:rPr>
              <a:t>Experiment started in Fall 2009, session 8</a:t>
            </a:r>
            <a:endParaRPr lang="en-US" dirty="0" smtClean="0"/>
          </a:p>
          <a:p>
            <a:pPr marL="0" indent="0">
              <a:lnSpc>
                <a:spcPct val="95000"/>
              </a:lnSpc>
              <a:spcBef>
                <a:spcPct val="0"/>
              </a:spcBef>
              <a:buNone/>
            </a:pPr>
            <a:r>
              <a:rPr lang="en-US" sz="2400" dirty="0" smtClean="0">
                <a:solidFill>
                  <a:srgbClr val="333333"/>
                </a:solidFill>
                <a:latin typeface="Arial" pitchFamily="34" charset="0"/>
              </a:rPr>
              <a:t> </a:t>
            </a:r>
            <a:endParaRPr lang="en-US" dirty="0" smtClean="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Private class Twitter account: @IMC306</a:t>
            </a:r>
            <a:endParaRPr lang="en-US" dirty="0" smtClean="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Became a regular component of the class</a:t>
            </a:r>
            <a:endParaRPr lang="en-US" dirty="0" smtClean="0"/>
          </a:p>
          <a:p>
            <a:pPr marL="0" indent="0">
              <a:lnSpc>
                <a:spcPct val="95000"/>
              </a:lnSpc>
              <a:spcBef>
                <a:spcPct val="0"/>
              </a:spcBef>
              <a:buNone/>
            </a:pPr>
            <a:r>
              <a:rPr lang="en-US" sz="2400" dirty="0" smtClean="0">
                <a:solidFill>
                  <a:srgbClr val="000000"/>
                </a:solidFill>
                <a:latin typeface="Arial" pitchFamily="34" charset="0"/>
              </a:rPr>
              <a:t> </a:t>
            </a:r>
            <a:endParaRPr lang="en-US" dirty="0" smtClean="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18/25 (72%) followed; 15/18 (83%) tweeted</a:t>
            </a:r>
            <a:endParaRPr lang="en-US" dirty="0" smtClean="0"/>
          </a:p>
          <a:p>
            <a:pPr marL="0" indent="0">
              <a:lnSpc>
                <a:spcPct val="95000"/>
              </a:lnSpc>
              <a:spcBef>
                <a:spcPct val="0"/>
              </a:spcBef>
              <a:buNone/>
            </a:pPr>
            <a:r>
              <a:rPr lang="en-US" sz="2400" dirty="0" smtClean="0">
                <a:solidFill>
                  <a:srgbClr val="000000"/>
                </a:solidFill>
                <a:latin typeface="Arial" pitchFamily="34" charset="0"/>
              </a:rPr>
              <a:t>  </a:t>
            </a:r>
            <a:endParaRPr lang="en-US" dirty="0" smtClean="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Not on Twitter – not a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C113024F-E4DE-4D4F-A094-8C6311C33ECD}" type="slidenum">
              <a:rPr lang="en-US" smtClean="0"/>
              <a:pPr/>
              <a:t>23</a:t>
            </a:fld>
            <a:endParaRPr lang="en-US"/>
          </a:p>
        </p:txBody>
      </p:sp>
    </p:spTree>
    <p:extLst>
      <p:ext uri="{BB962C8B-B14F-4D97-AF65-F5344CB8AC3E}">
        <p14:creationId xmlns:p14="http://schemas.microsoft.com/office/powerpoint/2010/main" xmlns="" val="120355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3024F-E4DE-4D4F-A094-8C6311C33ECD}" type="slidenum">
              <a:rPr lang="en-US" smtClean="0"/>
              <a:pPr/>
              <a:t>24</a:t>
            </a:fld>
            <a:endParaRPr lang="en-US"/>
          </a:p>
        </p:txBody>
      </p:sp>
    </p:spTree>
    <p:extLst>
      <p:ext uri="{BB962C8B-B14F-4D97-AF65-F5344CB8AC3E}">
        <p14:creationId xmlns:p14="http://schemas.microsoft.com/office/powerpoint/2010/main" xmlns="" val="199165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AA30D1-A552-46C4-83CA-FC0A37787B43}" type="slidenum">
              <a:rPr lang="en-US" smtClean="0"/>
              <a:pPr>
                <a:defRPr/>
              </a:pPr>
              <a:t>25</a:t>
            </a:fld>
            <a:endParaRPr lang="en-US"/>
          </a:p>
        </p:txBody>
      </p:sp>
    </p:spTree>
    <p:extLst>
      <p:ext uri="{BB962C8B-B14F-4D97-AF65-F5344CB8AC3E}">
        <p14:creationId xmlns:p14="http://schemas.microsoft.com/office/powerpoint/2010/main" xmlns="" val="327556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3024F-E4DE-4D4F-A094-8C6311C33ECD}" type="slidenum">
              <a:rPr lang="en-US" smtClean="0"/>
              <a:pPr/>
              <a:t>26</a:t>
            </a:fld>
            <a:endParaRPr lang="en-US"/>
          </a:p>
        </p:txBody>
      </p:sp>
    </p:spTree>
    <p:extLst>
      <p:ext uri="{BB962C8B-B14F-4D97-AF65-F5344CB8AC3E}">
        <p14:creationId xmlns:p14="http://schemas.microsoft.com/office/powerpoint/2010/main" xmlns="" val="3646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t>(Jonassen, Davidson, Collins, Compbell, &amp; Hagg, 1995). (T. Anderson, 1996; Collison, Elbaum, Haavind, &amp; Tinker, 2000) </a:t>
            </a:r>
          </a:p>
          <a:p>
            <a:r>
              <a:rPr lang="en-US" smtClean="0"/>
              <a:t>Learners do not automatically interact actively to construct knowledge in online discussion (Thomas, 2002)</a:t>
            </a:r>
          </a:p>
          <a:p>
            <a:r>
              <a:rPr lang="en-US" smtClean="0"/>
              <a:t>students participating in asynchronous online discussion tend to post only their own thoughts, seldom responding to or building on others’ ideas (Hara, Bonk, &amp; Angeli, 2000; Larson &amp; Keiper, 2002). </a:t>
            </a:r>
          </a:p>
          <a:p>
            <a:r>
              <a:rPr lang="en-US" smtClean="0"/>
              <a:t>These online discussions often lack the mutual interactions of traditional classroom discussion (Mikulecky, 1998). </a:t>
            </a:r>
          </a:p>
          <a:p>
            <a:r>
              <a:rPr lang="en-US" smtClean="0"/>
              <a:t>In addition, the focus of online discussion often remains at surface levels such as sharing or comparing information, seldom delving to deeper levels that involve negotiating meaning, synthesizing, or applying newly acquired knowledge (Moore &amp; Marra, 2005; Gunawardener, Lowe &amp; Anderson, 1997). </a:t>
            </a:r>
          </a:p>
          <a:p>
            <a:endParaRPr lang="en-US" smtClean="0"/>
          </a:p>
        </p:txBody>
      </p:sp>
      <p:sp>
        <p:nvSpPr>
          <p:cNvPr id="79876" name="Slide Number Placeholder 3"/>
          <p:cNvSpPr>
            <a:spLocks noGrp="1"/>
          </p:cNvSpPr>
          <p:nvPr>
            <p:ph type="sldNum" sz="quarter" idx="5"/>
          </p:nvPr>
        </p:nvSpPr>
        <p:spPr>
          <a:noFill/>
          <a:ln>
            <a:miter lim="800000"/>
            <a:headEnd/>
            <a:tailEnd/>
          </a:ln>
        </p:spPr>
        <p:txBody>
          <a:bodyPr/>
          <a:lstStyle/>
          <a:p>
            <a:fld id="{C433B7E5-86CA-46C3-9F64-76A4F9B717F5}" type="slidenum">
              <a:rPr lang="en-US" smtClean="0"/>
              <a:pPr/>
              <a:t>27</a:t>
            </a:fld>
            <a:endParaRPr lang="en-US" smtClean="0"/>
          </a:p>
        </p:txBody>
      </p:sp>
    </p:spTree>
    <p:extLst>
      <p:ext uri="{BB962C8B-B14F-4D97-AF65-F5344CB8AC3E}">
        <p14:creationId xmlns:p14="http://schemas.microsoft.com/office/powerpoint/2010/main" xmlns="" val="42759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p>
        </p:txBody>
      </p:sp>
      <p:sp>
        <p:nvSpPr>
          <p:cNvPr id="60420" name="Slide Number Placeholder 3"/>
          <p:cNvSpPr>
            <a:spLocks noGrp="1"/>
          </p:cNvSpPr>
          <p:nvPr>
            <p:ph type="sldNum" sz="quarter" idx="5"/>
          </p:nvPr>
        </p:nvSpPr>
        <p:spPr>
          <a:noFill/>
          <a:ln>
            <a:miter lim="800000"/>
            <a:headEnd/>
            <a:tailEnd/>
          </a:ln>
        </p:spPr>
        <p:txBody>
          <a:bodyPr/>
          <a:lstStyle/>
          <a:p>
            <a:fld id="{8CF6CAB1-6472-4980-9AE6-CD5DD0AF45EE}" type="slidenum">
              <a:rPr lang="en-US" smtClean="0"/>
              <a:pPr/>
              <a:t>2</a:t>
            </a:fld>
            <a:endParaRPr lang="en-US" smtClean="0"/>
          </a:p>
        </p:txBody>
      </p:sp>
    </p:spTree>
    <p:extLst>
      <p:ext uri="{BB962C8B-B14F-4D97-AF65-F5344CB8AC3E}">
        <p14:creationId xmlns:p14="http://schemas.microsoft.com/office/powerpoint/2010/main" xmlns="" val="41147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sz="1800" smtClean="0"/>
              <a:t>Assignments should be designed so that learners will…</a:t>
            </a:r>
            <a:r>
              <a:rPr lang="en-US" sz="1600" smtClean="0"/>
              <a:t> </a:t>
            </a:r>
          </a:p>
          <a:p>
            <a:r>
              <a:rPr lang="en-US" smtClean="0"/>
              <a:t>actively engage in such cognitive processes as interpretation, elaboration, making connections to prior knowledge </a:t>
            </a:r>
          </a:p>
          <a:p>
            <a:r>
              <a:rPr lang="en-US" smtClean="0"/>
              <a:t>carefully examine other people’s views, and be sensitive and analytical to conflicting views </a:t>
            </a:r>
          </a:p>
          <a:p>
            <a:r>
              <a:rPr lang="en-US" smtClean="0"/>
              <a:t>actively negotiate and construct meanings, and reconsider, refine and sometimes revise their thinking</a:t>
            </a:r>
          </a:p>
          <a:p>
            <a:endParaRPr lang="en-US" smtClean="0"/>
          </a:p>
        </p:txBody>
      </p:sp>
      <p:sp>
        <p:nvSpPr>
          <p:cNvPr id="81924" name="Slide Number Placeholder 3"/>
          <p:cNvSpPr>
            <a:spLocks noGrp="1"/>
          </p:cNvSpPr>
          <p:nvPr>
            <p:ph type="sldNum" sz="quarter" idx="5"/>
          </p:nvPr>
        </p:nvSpPr>
        <p:spPr>
          <a:noFill/>
          <a:ln>
            <a:miter lim="800000"/>
            <a:headEnd/>
            <a:tailEnd/>
          </a:ln>
        </p:spPr>
        <p:txBody>
          <a:bodyPr/>
          <a:lstStyle/>
          <a:p>
            <a:fld id="{56D363EE-144D-43A1-8EE7-ADDA37AB951E}" type="slidenum">
              <a:rPr lang="en-US" smtClean="0"/>
              <a:pPr/>
              <a:t>28</a:t>
            </a:fld>
            <a:endParaRPr lang="en-US" smtClean="0"/>
          </a:p>
        </p:txBody>
      </p:sp>
    </p:spTree>
    <p:extLst>
      <p:ext uri="{BB962C8B-B14F-4D97-AF65-F5344CB8AC3E}">
        <p14:creationId xmlns:p14="http://schemas.microsoft.com/office/powerpoint/2010/main" xmlns="" val="287838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smtClean="0"/>
              <a:t>1. </a:t>
            </a:r>
            <a:br>
              <a:rPr lang="en-US" smtClean="0"/>
            </a:br>
            <a:r>
              <a:rPr lang="en-US" b="1" smtClean="0"/>
              <a:t>Break the ice:</a:t>
            </a:r>
            <a:r>
              <a:rPr lang="en-US" smtClean="0"/>
              <a:t> </a:t>
            </a:r>
            <a:br>
              <a:rPr lang="en-US" smtClean="0"/>
            </a:br>
            <a:r>
              <a:rPr lang="en-US" smtClean="0"/>
              <a:t>On the first day of Virtual Class, send a short biography sketch describing yourself and interesting things about you that pertain to the course. Require your students to do the same during the first week. It could also be helpful to include a photo (although not necessary). This activity creates a sense of community, gives the instructor the opportunity to have a profile of the students in the class, and helps students find common links among themselves. </a:t>
            </a:r>
            <a:r>
              <a:rPr lang="en-US" smtClean="0">
                <a:hlinkClick r:id="rId3"/>
              </a:rPr>
              <a:t>For example bios, see the ION Making the Virtual Classroom a Reality instructor information pages.</a:t>
            </a:r>
            <a:r>
              <a:rPr lang="en-US" smtClean="0"/>
              <a:t> </a:t>
            </a:r>
          </a:p>
          <a:p>
            <a:r>
              <a:rPr lang="en-US" smtClean="0"/>
              <a:t>2. </a:t>
            </a:r>
            <a:r>
              <a:rPr lang="en-US" b="1" smtClean="0"/>
              <a:t>Form learning teams:</a:t>
            </a:r>
            <a:r>
              <a:rPr lang="en-US" smtClean="0"/>
              <a:t> </a:t>
            </a:r>
            <a:br>
              <a:rPr lang="en-US" smtClean="0"/>
            </a:br>
            <a:r>
              <a:rPr lang="en-US" smtClean="0"/>
              <a:t>In an open and communicative online environment, students can find peers with similar interests and form study groups. The advantage for promoting online interaction is that learning teams should bond and thus make each student in the group want to do his or her share. Here are some activities for small groups working online: Provide each other with mutual support and advice on a variety of topics, including test preparation and administrative matters.</a:t>
            </a:r>
          </a:p>
          <a:p>
            <a:r>
              <a:rPr lang="en-US" smtClean="0"/>
              <a:t>Critique each other's written work, for example: term papers.</a:t>
            </a:r>
          </a:p>
          <a:p>
            <a:r>
              <a:rPr lang="en-US" smtClean="0"/>
              <a:t>Develop a team presentation or report on a specific topic.</a:t>
            </a:r>
          </a:p>
          <a:p>
            <a:r>
              <a:rPr lang="en-US" smtClean="0"/>
              <a:t>Collaborate to produce a group answer to an open-ended discussion question.</a:t>
            </a:r>
          </a:p>
          <a:p>
            <a:r>
              <a:rPr lang="en-US" smtClean="0"/>
              <a:t>Develop an analysis of a case study.</a:t>
            </a:r>
          </a:p>
          <a:p>
            <a:r>
              <a:rPr lang="en-US" smtClean="0"/>
              <a:t>Write a joint research paper. </a:t>
            </a:r>
          </a:p>
          <a:p>
            <a:r>
              <a:rPr lang="en-US" smtClean="0"/>
              <a:t>3. </a:t>
            </a:r>
            <a:r>
              <a:rPr lang="en-US" b="1" smtClean="0"/>
              <a:t>Lectures:</a:t>
            </a:r>
            <a:r>
              <a:rPr lang="en-US" smtClean="0"/>
              <a:t> </a:t>
            </a:r>
            <a:br>
              <a:rPr lang="en-US" smtClean="0"/>
            </a:br>
            <a:r>
              <a:rPr lang="en-US" smtClean="0"/>
              <a:t>The instructor or a visiting professor presents material, asks questions, reviews students' answers/comments, and makes summary comments. </a:t>
            </a:r>
          </a:p>
          <a:p>
            <a:r>
              <a:rPr lang="en-US" smtClean="0"/>
              <a:t>4. </a:t>
            </a:r>
            <a:r>
              <a:rPr lang="en-US" b="1" smtClean="0"/>
              <a:t>Interviews:</a:t>
            </a:r>
            <a:r>
              <a:rPr lang="en-US" smtClean="0"/>
              <a:t> </a:t>
            </a:r>
            <a:br>
              <a:rPr lang="en-US" smtClean="0"/>
            </a:br>
            <a:r>
              <a:rPr lang="en-US" smtClean="0"/>
              <a:t>Students  interview a person whose profession is related to the course content and then present a summary of the interview to the Virtual Classroom, with ensuing class discussion. </a:t>
            </a:r>
          </a:p>
          <a:p>
            <a:r>
              <a:rPr lang="en-US" smtClean="0"/>
              <a:t>5. </a:t>
            </a:r>
            <a:r>
              <a:rPr lang="en-US" b="1" smtClean="0"/>
              <a:t>Panels:</a:t>
            </a:r>
            <a:r>
              <a:rPr lang="en-US" smtClean="0"/>
              <a:t> </a:t>
            </a:r>
            <a:br>
              <a:rPr lang="en-US" smtClean="0"/>
            </a:br>
            <a:r>
              <a:rPr lang="en-US" smtClean="0"/>
              <a:t>Several guest panelists each provide a small amount of material, engage in discussion among themselves, and then open up discussion to the students. </a:t>
            </a:r>
          </a:p>
          <a:p>
            <a:r>
              <a:rPr lang="en-US" smtClean="0"/>
              <a:t>6. </a:t>
            </a:r>
            <a:r>
              <a:rPr lang="en-US" b="1" smtClean="0"/>
              <a:t>Debates:</a:t>
            </a:r>
            <a:r>
              <a:rPr lang="en-US" smtClean="0"/>
              <a:t> </a:t>
            </a:r>
            <a:br>
              <a:rPr lang="en-US" smtClean="0"/>
            </a:br>
            <a:r>
              <a:rPr lang="en-US" smtClean="0"/>
              <a:t>Students to post a position on a topic to which others respond with pro or con supporting arguments, followed by critique of the arguments. </a:t>
            </a:r>
          </a:p>
          <a:p>
            <a:r>
              <a:rPr lang="en-US" smtClean="0"/>
              <a:t>7. </a:t>
            </a:r>
            <a:r>
              <a:rPr lang="en-US" b="1" smtClean="0"/>
              <a:t>Discussions Questions:</a:t>
            </a:r>
            <a:r>
              <a:rPr lang="en-US" smtClean="0"/>
              <a:t/>
            </a:r>
            <a:br>
              <a:rPr lang="en-US" smtClean="0"/>
            </a:br>
            <a:r>
              <a:rPr lang="en-US" smtClean="0"/>
              <a:t>Use pre-class study questions and advance organizers to encourage critical thinking and informed participation. Assign specific discussion questions (requiring a 1-2-screen response) to individual students with ensuing discussion from all course participants. This ensures that all participants have ample opportunity to interact. Recycle some of the most important discussion questions throughout the course. This gives students the opportunity to consider more in depth responses to key questions as the course progresses. </a:t>
            </a:r>
          </a:p>
          <a:p>
            <a:r>
              <a:rPr lang="en-US" smtClean="0"/>
              <a:t>8. </a:t>
            </a:r>
            <a:r>
              <a:rPr lang="en-US" b="1" smtClean="0"/>
              <a:t>Problem Solving/Case Study:</a:t>
            </a:r>
            <a:r>
              <a:rPr lang="en-US" smtClean="0"/>
              <a:t/>
            </a:r>
            <a:br>
              <a:rPr lang="en-US" smtClean="0"/>
            </a:br>
            <a:r>
              <a:rPr lang="en-US" smtClean="0"/>
              <a:t>A short problem or case can form the basis of discussion. </a:t>
            </a:r>
          </a:p>
          <a:p>
            <a:r>
              <a:rPr lang="en-US" smtClean="0"/>
              <a:t>9. </a:t>
            </a:r>
            <a:r>
              <a:rPr lang="en-US" b="1" smtClean="0"/>
              <a:t>Brainstorming Sessions:</a:t>
            </a:r>
            <a:r>
              <a:rPr lang="en-US" smtClean="0"/>
              <a:t/>
            </a:r>
            <a:br>
              <a:rPr lang="en-US" smtClean="0"/>
            </a:br>
            <a:r>
              <a:rPr lang="en-US" smtClean="0"/>
              <a:t>First students generate a list of ideas, then re-think the list by creating a sense of order, structure, or relationships. Finally, participants evaluate each item to produce a short-list and reach a consensus on the the best choices. This activity is particularly productive as a pre-writing exercise in preparation for a term paper or essay. </a:t>
            </a:r>
          </a:p>
          <a:p>
            <a:r>
              <a:rPr lang="en-US" smtClean="0"/>
              <a:t>10. </a:t>
            </a:r>
            <a:r>
              <a:rPr lang="en-US" b="1" smtClean="0"/>
              <a:t>Reports:</a:t>
            </a:r>
            <a:r>
              <a:rPr lang="en-US" smtClean="0"/>
              <a:t/>
            </a:r>
            <a:br>
              <a:rPr lang="en-US" smtClean="0"/>
            </a:br>
            <a:r>
              <a:rPr lang="en-US" smtClean="0"/>
              <a:t>Individual students or groups of students present a project or paper, with a general discussion taking place afterward. </a:t>
            </a:r>
          </a:p>
          <a:p>
            <a:r>
              <a:rPr lang="en-US" smtClean="0"/>
              <a:t>11. </a:t>
            </a:r>
            <a:r>
              <a:rPr lang="en-US" b="1" smtClean="0"/>
              <a:t>Weekly Summaries:</a:t>
            </a:r>
            <a:r>
              <a:rPr lang="en-US" smtClean="0"/>
              <a:t> </a:t>
            </a:r>
            <a:br>
              <a:rPr lang="en-US" smtClean="0"/>
            </a:br>
            <a:r>
              <a:rPr lang="en-US" smtClean="0"/>
              <a:t>Have students submit a 1-2 screen summary of what they feel to have been the most important points covered in the course that week and relate this to their work environment (if appropriate). This exercise has four functions: It helps the students reinforce and synthesize the material covered.</a:t>
            </a:r>
          </a:p>
          <a:p>
            <a:r>
              <a:rPr lang="en-US" smtClean="0"/>
              <a:t>Each student  personalizes the material adapting it to his/her own specific professional, academic, personal needs.</a:t>
            </a:r>
          </a:p>
          <a:p>
            <a:r>
              <a:rPr lang="en-US" smtClean="0"/>
              <a:t>Students get a multitude of perspectives on the week's subject and how it could be useful to them.</a:t>
            </a:r>
          </a:p>
          <a:p>
            <a:r>
              <a:rPr lang="en-US" smtClean="0"/>
              <a:t>It gives insight to the instructor to understand what parts of the course have been effective and maybe what needs to be taught more in depth next time.</a:t>
            </a:r>
          </a:p>
          <a:p>
            <a:r>
              <a:rPr lang="en-US" smtClean="0"/>
              <a:t>12. </a:t>
            </a:r>
            <a:r>
              <a:rPr lang="en-US" b="1" smtClean="0"/>
              <a:t>Weekly Critiques:</a:t>
            </a:r>
            <a:r>
              <a:rPr lang="en-US" smtClean="0"/>
              <a:t/>
            </a:r>
            <a:br>
              <a:rPr lang="en-US" smtClean="0"/>
            </a:br>
            <a:r>
              <a:rPr lang="en-US" smtClean="0"/>
              <a:t>Require students to submit weekly critiques of an online article or Website relevant to the course content. This activity has three functions: It allows students to choose what to focus on and take control of their own learning experience. </a:t>
            </a:r>
          </a:p>
          <a:p>
            <a:r>
              <a:rPr lang="en-US" smtClean="0"/>
              <a:t>It brings outside resources into the course.</a:t>
            </a:r>
          </a:p>
          <a:p>
            <a:r>
              <a:rPr lang="en-US" smtClean="0"/>
              <a:t>It provides participants with an extensive list of summaries of related resources which they can choose to read, or archive for later use.</a:t>
            </a:r>
          </a:p>
          <a:p>
            <a:r>
              <a:rPr lang="en-US" smtClean="0"/>
              <a:t>13. </a:t>
            </a:r>
            <a:r>
              <a:rPr lang="en-US" b="1" smtClean="0"/>
              <a:t>Student -led discussions</a:t>
            </a:r>
            <a:br>
              <a:rPr lang="en-US" b="1" smtClean="0"/>
            </a:br>
            <a:r>
              <a:rPr lang="en-US" smtClean="0"/>
              <a:t>Each student submits one critical thinking question to the class discussion forum about the reading material for that wee and is then responsible for leading the discussion that generates from his/her question. In other words, the students become the facilitators of their own discussion thread. In order for this to work, students must also be required to participate in at least 2 or 3 discussion threads in addition to their own (they can participate in more if they want). </a:t>
            </a:r>
          </a:p>
          <a:p>
            <a:r>
              <a:rPr lang="en-US" smtClean="0"/>
              <a:t>14. </a:t>
            </a:r>
            <a:r>
              <a:rPr lang="en-US" b="1" smtClean="0"/>
              <a:t>Office Hours:</a:t>
            </a:r>
            <a:r>
              <a:rPr lang="en-US" smtClean="0"/>
              <a:t/>
            </a:r>
            <a:br>
              <a:rPr lang="en-US" smtClean="0"/>
            </a:br>
            <a:r>
              <a:rPr lang="en-US" smtClean="0"/>
              <a:t>If a student comes to your office hours (either online or onground), with an important question relating to the course content that you are able to help resolve, ask that student to summarize the question, your conversation, and the solution for all members of the Virtual Classroom to read. This is helpful for three reasons: Usually, if one student has a question, there will be others wondering the same thing.</a:t>
            </a:r>
          </a:p>
          <a:p>
            <a:r>
              <a:rPr lang="en-US" smtClean="0"/>
              <a:t>In summarizing the office visit conversation, the student will reinforce what was learned.</a:t>
            </a:r>
          </a:p>
          <a:p>
            <a:r>
              <a:rPr lang="en-US" smtClean="0"/>
              <a:t>If it is an important issue relating to the course content, all members of the class will benefit from the posting.</a:t>
            </a:r>
          </a:p>
          <a:p>
            <a:r>
              <a:rPr lang="en-US" smtClean="0"/>
              <a:t>15. </a:t>
            </a:r>
            <a:r>
              <a:rPr lang="en-US" b="1" smtClean="0"/>
              <a:t>Exams:</a:t>
            </a:r>
            <a:r>
              <a:rPr lang="en-US" smtClean="0"/>
              <a:t/>
            </a:r>
            <a:br>
              <a:rPr lang="en-US" smtClean="0"/>
            </a:br>
            <a:r>
              <a:rPr lang="en-US" smtClean="0"/>
              <a:t>Use the discussion function to upload class exams, with answers sent privately from each student to the faculty member and results returned privately. </a:t>
            </a:r>
          </a:p>
        </p:txBody>
      </p:sp>
      <p:sp>
        <p:nvSpPr>
          <p:cNvPr id="82948" name="Slide Number Placeholder 3"/>
          <p:cNvSpPr>
            <a:spLocks noGrp="1"/>
          </p:cNvSpPr>
          <p:nvPr>
            <p:ph type="sldNum" sz="quarter" idx="5"/>
          </p:nvPr>
        </p:nvSpPr>
        <p:spPr>
          <a:noFill/>
          <a:ln>
            <a:miter lim="800000"/>
            <a:headEnd/>
            <a:tailEnd/>
          </a:ln>
        </p:spPr>
        <p:txBody>
          <a:bodyPr/>
          <a:lstStyle/>
          <a:p>
            <a:fld id="{BA9763AA-6A0F-4D7A-8E13-1845AE7C4AFA}" type="slidenum">
              <a:rPr lang="en-US" smtClean="0"/>
              <a:pPr/>
              <a:t>29</a:t>
            </a:fld>
            <a:endParaRPr lang="en-US" smtClean="0"/>
          </a:p>
        </p:txBody>
      </p:sp>
    </p:spTree>
    <p:extLst>
      <p:ext uri="{BB962C8B-B14F-4D97-AF65-F5344CB8AC3E}">
        <p14:creationId xmlns:p14="http://schemas.microsoft.com/office/powerpoint/2010/main" xmlns="" val="158513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b="1" smtClean="0"/>
              <a:t>Creating assessments to promote learning and inform teaching</a:t>
            </a:r>
            <a:endParaRPr lang="en-US" smtClean="0"/>
          </a:p>
          <a:p>
            <a:r>
              <a:rPr lang="en-US" smtClean="0"/>
              <a:t>Participants will reflect on how assessments can be used to enhance learning and provide feedback on their teaching.  In particular, we will explore the challenges of assessment in  online and blended learning environments, and discuss best practices associated with assessment.  </a:t>
            </a:r>
          </a:p>
          <a:p>
            <a:endParaRPr lang="en-US" smtClean="0"/>
          </a:p>
        </p:txBody>
      </p:sp>
      <p:sp>
        <p:nvSpPr>
          <p:cNvPr id="83972" name="Slide Number Placeholder 3"/>
          <p:cNvSpPr>
            <a:spLocks noGrp="1"/>
          </p:cNvSpPr>
          <p:nvPr>
            <p:ph type="sldNum" sz="quarter" idx="5"/>
          </p:nvPr>
        </p:nvSpPr>
        <p:spPr>
          <a:noFill/>
          <a:ln>
            <a:miter lim="800000"/>
            <a:headEnd/>
            <a:tailEnd/>
          </a:ln>
        </p:spPr>
        <p:txBody>
          <a:bodyPr/>
          <a:lstStyle/>
          <a:p>
            <a:fld id="{36A2C5D3-539B-4BCA-BDBC-7E1AC039E4BF}" type="slidenum">
              <a:rPr lang="en-US" smtClean="0"/>
              <a:pPr/>
              <a:t>30</a:t>
            </a:fld>
            <a:endParaRPr lang="en-US" smtClean="0"/>
          </a:p>
        </p:txBody>
      </p:sp>
    </p:spTree>
    <p:extLst>
      <p:ext uri="{BB962C8B-B14F-4D97-AF65-F5344CB8AC3E}">
        <p14:creationId xmlns:p14="http://schemas.microsoft.com/office/powerpoint/2010/main" xmlns="" val="221150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AA30D1-A552-46C4-83CA-FC0A37787B43}" type="slidenum">
              <a:rPr lang="en-US" smtClean="0"/>
              <a:pPr>
                <a:defRPr/>
              </a:pPr>
              <a:t>31</a:t>
            </a:fld>
            <a:endParaRPr lang="en-US"/>
          </a:p>
        </p:txBody>
      </p:sp>
    </p:spTree>
    <p:extLst>
      <p:ext uri="{BB962C8B-B14F-4D97-AF65-F5344CB8AC3E}">
        <p14:creationId xmlns:p14="http://schemas.microsoft.com/office/powerpoint/2010/main" xmlns="" val="420799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3024F-E4DE-4D4F-A094-8C6311C33ECD}" type="slidenum">
              <a:rPr lang="en-US" smtClean="0"/>
              <a:pPr/>
              <a:t>32</a:t>
            </a:fld>
            <a:endParaRPr lang="en-US"/>
          </a:p>
        </p:txBody>
      </p:sp>
    </p:spTree>
    <p:extLst>
      <p:ext uri="{BB962C8B-B14F-4D97-AF65-F5344CB8AC3E}">
        <p14:creationId xmlns:p14="http://schemas.microsoft.com/office/powerpoint/2010/main" xmlns="" val="414961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D3D6E6-1CFB-C740-ACAB-8DD34141605C}" type="slidenum">
              <a:rPr lang="en-US" smtClean="0"/>
              <a:pPr/>
              <a:t>33</a:t>
            </a:fld>
            <a:endParaRPr lang="en-US"/>
          </a:p>
        </p:txBody>
      </p:sp>
    </p:spTree>
    <p:extLst>
      <p:ext uri="{BB962C8B-B14F-4D97-AF65-F5344CB8AC3E}">
        <p14:creationId xmlns:p14="http://schemas.microsoft.com/office/powerpoint/2010/main" xmlns="" val="98416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D3D6E6-1CFB-C740-ACAB-8DD34141605C}" type="slidenum">
              <a:rPr lang="en-US" smtClean="0"/>
              <a:pPr/>
              <a:t>34</a:t>
            </a:fld>
            <a:endParaRPr lang="en-US"/>
          </a:p>
        </p:txBody>
      </p:sp>
    </p:spTree>
    <p:extLst>
      <p:ext uri="{BB962C8B-B14F-4D97-AF65-F5344CB8AC3E}">
        <p14:creationId xmlns:p14="http://schemas.microsoft.com/office/powerpoint/2010/main" xmlns="" val="336648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p>
        </p:txBody>
      </p:sp>
      <p:sp>
        <p:nvSpPr>
          <p:cNvPr id="60420" name="Slide Number Placeholder 3"/>
          <p:cNvSpPr>
            <a:spLocks noGrp="1"/>
          </p:cNvSpPr>
          <p:nvPr>
            <p:ph type="sldNum" sz="quarter" idx="5"/>
          </p:nvPr>
        </p:nvSpPr>
        <p:spPr>
          <a:noFill/>
          <a:ln>
            <a:miter lim="800000"/>
            <a:headEnd/>
            <a:tailEnd/>
          </a:ln>
        </p:spPr>
        <p:txBody>
          <a:bodyPr/>
          <a:lstStyle/>
          <a:p>
            <a:fld id="{8CF6CAB1-6472-4980-9AE6-CD5DD0AF45EE}" type="slidenum">
              <a:rPr lang="en-US" smtClean="0"/>
              <a:pPr/>
              <a:t>6</a:t>
            </a:fld>
            <a:endParaRPr lang="en-US" smtClean="0"/>
          </a:p>
        </p:txBody>
      </p:sp>
    </p:spTree>
    <p:extLst>
      <p:ext uri="{BB962C8B-B14F-4D97-AF65-F5344CB8AC3E}">
        <p14:creationId xmlns:p14="http://schemas.microsoft.com/office/powerpoint/2010/main" xmlns="" val="217424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smtClean="0"/>
              <a:t>Focus on design, not technology</a:t>
            </a:r>
            <a:br>
              <a:rPr lang="en-US" smtClean="0"/>
            </a:br>
            <a:endParaRPr lang="en-US" smtClean="0"/>
          </a:p>
          <a:p>
            <a:r>
              <a:rPr lang="en-US" smtClean="0"/>
              <a:t>Critically re-examine course goals and objectives and consider carefully how they can best be achieved in the hybrid environment.</a:t>
            </a:r>
          </a:p>
          <a:p>
            <a:r>
              <a:rPr lang="en-US" smtClean="0"/>
              <a:t>Develop new learning activities that capitalize on the strengths of the online and face-to-face learning environments.</a:t>
            </a:r>
          </a:p>
          <a:p>
            <a:r>
              <a:rPr lang="en-US" smtClean="0"/>
              <a:t>Avoid the common tendency to cover too much material and include too many activities in the redesigned course that result in a "course and a half." </a:t>
            </a:r>
          </a:p>
          <a:p>
            <a:r>
              <a:rPr lang="en-US" smtClean="0"/>
              <a:t>Don't overload the course: online activities take longer than you think they will.</a:t>
            </a:r>
          </a:p>
          <a:p>
            <a:r>
              <a:rPr lang="en-US" smtClean="0"/>
              <a:t>Focus on the </a:t>
            </a:r>
            <a:r>
              <a:rPr lang="en-US" i="1" smtClean="0"/>
              <a:t>integration</a:t>
            </a:r>
            <a:r>
              <a:rPr lang="en-US" smtClean="0"/>
              <a:t> of the online and face-to-face components. Connecting what occurs in class with what is studied online is critical so instructors do not end up teaching two parallel but unconnected courses. </a:t>
            </a:r>
          </a:p>
          <a:p>
            <a:r>
              <a:rPr lang="en-US" smtClean="0"/>
              <a:t>Review the examples of hybrid courses available through this site to think about different schedules for in-class/online work, and the implications of those different schedules for the learning activities you have planned.</a:t>
            </a:r>
          </a:p>
          <a:p>
            <a:endParaRPr lang="en-US" smtClean="0"/>
          </a:p>
        </p:txBody>
      </p:sp>
      <p:sp>
        <p:nvSpPr>
          <p:cNvPr id="62468" name="Slide Number Placeholder 3"/>
          <p:cNvSpPr>
            <a:spLocks noGrp="1"/>
          </p:cNvSpPr>
          <p:nvPr>
            <p:ph type="sldNum" sz="quarter" idx="5"/>
          </p:nvPr>
        </p:nvSpPr>
        <p:spPr>
          <a:noFill/>
          <a:ln>
            <a:miter lim="800000"/>
            <a:headEnd/>
            <a:tailEnd/>
          </a:ln>
        </p:spPr>
        <p:txBody>
          <a:bodyPr/>
          <a:lstStyle/>
          <a:p>
            <a:fld id="{0561810A-6D78-49C5-A0FA-E9439FE49A96}" type="slidenum">
              <a:rPr lang="en-US" smtClean="0"/>
              <a:pPr/>
              <a:t>7</a:t>
            </a:fld>
            <a:endParaRPr lang="en-US" smtClean="0"/>
          </a:p>
        </p:txBody>
      </p:sp>
    </p:spTree>
    <p:extLst>
      <p:ext uri="{BB962C8B-B14F-4D97-AF65-F5344CB8AC3E}">
        <p14:creationId xmlns:p14="http://schemas.microsoft.com/office/powerpoint/2010/main" xmlns="" val="83914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smtClean="0"/>
              <a:t>Focus on design, not technology</a:t>
            </a:r>
          </a:p>
          <a:p>
            <a:r>
              <a:rPr lang="en-US" smtClean="0"/>
              <a:t>Critically re-examine course goals and objectives and consider carefully how they can best be achieved in the hybrid environment.</a:t>
            </a:r>
          </a:p>
          <a:p>
            <a:r>
              <a:rPr lang="en-US" smtClean="0"/>
              <a:t>Develop new learning activities that capitalize on the strengths of the online and face-to-face learning environments.</a:t>
            </a:r>
          </a:p>
          <a:p>
            <a:r>
              <a:rPr lang="en-US" smtClean="0"/>
              <a:t>Avoid the common tendency to cover too much material and include too many activities in the redesigned course that result in a "course and a half." </a:t>
            </a:r>
          </a:p>
          <a:p>
            <a:r>
              <a:rPr lang="en-US" smtClean="0"/>
              <a:t>Don't overload the course: online activities take longer than you think they will.</a:t>
            </a:r>
          </a:p>
          <a:p>
            <a:r>
              <a:rPr lang="en-US" smtClean="0"/>
              <a:t>Focus on the </a:t>
            </a:r>
            <a:r>
              <a:rPr lang="en-US" i="1" smtClean="0"/>
              <a:t>integration</a:t>
            </a:r>
            <a:r>
              <a:rPr lang="en-US" smtClean="0"/>
              <a:t> of the online and face-to-face components. Connecting what occurs in class with what is studied online is critical so instructors do not end up teaching two parallel but unconnected courses. </a:t>
            </a:r>
          </a:p>
          <a:p>
            <a:r>
              <a:rPr lang="en-US" smtClean="0"/>
              <a:t>Review the examples of hybrid courses available through this site to think about different schedules for in-class/online work, and the implications of those different schedules for the learning activities you have planned.</a:t>
            </a:r>
          </a:p>
          <a:p>
            <a:endParaRPr lang="en-US" smtClean="0"/>
          </a:p>
        </p:txBody>
      </p:sp>
      <p:sp>
        <p:nvSpPr>
          <p:cNvPr id="74756" name="Slide Number Placeholder 3"/>
          <p:cNvSpPr>
            <a:spLocks noGrp="1"/>
          </p:cNvSpPr>
          <p:nvPr>
            <p:ph type="sldNum" sz="quarter" idx="5"/>
          </p:nvPr>
        </p:nvSpPr>
        <p:spPr>
          <a:noFill/>
          <a:ln>
            <a:miter lim="800000"/>
            <a:headEnd/>
            <a:tailEnd/>
          </a:ln>
        </p:spPr>
        <p:txBody>
          <a:bodyPr/>
          <a:lstStyle/>
          <a:p>
            <a:fld id="{F4DE607C-B826-4E53-8674-68BD9971659D}" type="slidenum">
              <a:rPr lang="en-US" smtClean="0"/>
              <a:pPr/>
              <a:t>9</a:t>
            </a:fld>
            <a:endParaRPr lang="en-US" smtClean="0"/>
          </a:p>
        </p:txBody>
      </p:sp>
    </p:spTree>
    <p:extLst>
      <p:ext uri="{BB962C8B-B14F-4D97-AF65-F5344CB8AC3E}">
        <p14:creationId xmlns:p14="http://schemas.microsoft.com/office/powerpoint/2010/main" xmlns="" val="332627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smtClean="0"/>
          </a:p>
        </p:txBody>
      </p:sp>
      <p:sp>
        <p:nvSpPr>
          <p:cNvPr id="75780" name="Slide Number Placeholder 3"/>
          <p:cNvSpPr>
            <a:spLocks noGrp="1"/>
          </p:cNvSpPr>
          <p:nvPr>
            <p:ph type="sldNum" sz="quarter" idx="5"/>
          </p:nvPr>
        </p:nvSpPr>
        <p:spPr>
          <a:noFill/>
          <a:ln>
            <a:miter lim="800000"/>
            <a:headEnd/>
            <a:tailEnd/>
          </a:ln>
        </p:spPr>
        <p:txBody>
          <a:bodyPr/>
          <a:lstStyle/>
          <a:p>
            <a:fld id="{79A4820F-61B1-4C08-98C8-CB82CFFE7A22}" type="slidenum">
              <a:rPr lang="en-US" smtClean="0"/>
              <a:pPr/>
              <a:t>10</a:t>
            </a:fld>
            <a:endParaRPr lang="en-US" smtClean="0"/>
          </a:p>
        </p:txBody>
      </p:sp>
    </p:spTree>
    <p:extLst>
      <p:ext uri="{BB962C8B-B14F-4D97-AF65-F5344CB8AC3E}">
        <p14:creationId xmlns:p14="http://schemas.microsoft.com/office/powerpoint/2010/main" xmlns="" val="289442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54BA-695D-4951-842E-63AE24FDDF53}" type="slidenum">
              <a:rPr lang="en-US"/>
              <a:pPr/>
              <a:t>11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57316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54BA-695D-4951-842E-63AE24FDDF53}" type="slidenum">
              <a:rPr lang="en-US"/>
              <a:pPr/>
              <a:t>12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304897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AA30D1-A552-46C4-83CA-FC0A37787B43}" type="slidenum">
              <a:rPr lang="en-US" smtClean="0"/>
              <a:pPr>
                <a:defRPr/>
              </a:pPr>
              <a:t>17</a:t>
            </a:fld>
            <a:endParaRPr lang="en-US"/>
          </a:p>
        </p:txBody>
      </p:sp>
    </p:spTree>
    <p:extLst>
      <p:ext uri="{BB962C8B-B14F-4D97-AF65-F5344CB8AC3E}">
        <p14:creationId xmlns:p14="http://schemas.microsoft.com/office/powerpoint/2010/main" xmlns="" val="136065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6520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14D11D7C-FD49-4F96-A72F-7DCAF327D8F4}" type="slidenum">
              <a:rPr lang="en-US"/>
              <a:pPr>
                <a:defRPr/>
              </a:pPr>
              <a:t>‹#›</a:t>
            </a:fld>
            <a:endParaRPr lang="en-US"/>
          </a:p>
        </p:txBody>
      </p:sp>
    </p:spTree>
    <p:extLst>
      <p:ext uri="{BB962C8B-B14F-4D97-AF65-F5344CB8AC3E}">
        <p14:creationId xmlns:p14="http://schemas.microsoft.com/office/powerpoint/2010/main" xmlns="" val="232787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19203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54566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68163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10471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0910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4C7B6454-4B77-4B81-8A26-8FE4CBCD042B}" type="slidenum">
              <a:rPr lang="en-US"/>
              <a:pPr>
                <a:defRPr/>
              </a:pPr>
              <a:t>‹#›</a:t>
            </a:fld>
            <a:endParaRPr lang="en-US"/>
          </a:p>
        </p:txBody>
      </p:sp>
    </p:spTree>
    <p:extLst>
      <p:ext uri="{BB962C8B-B14F-4D97-AF65-F5344CB8AC3E}">
        <p14:creationId xmlns:p14="http://schemas.microsoft.com/office/powerpoint/2010/main" xmlns="" val="159171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5395CB21-79B4-45EA-A3DF-AAD596CF6324}" type="slidenum">
              <a:rPr lang="en-US"/>
              <a:pPr>
                <a:defRPr/>
              </a:pPr>
              <a:t>‹#›</a:t>
            </a:fld>
            <a:endParaRPr lang="en-US"/>
          </a:p>
        </p:txBody>
      </p:sp>
    </p:spTree>
    <p:extLst>
      <p:ext uri="{BB962C8B-B14F-4D97-AF65-F5344CB8AC3E}">
        <p14:creationId xmlns:p14="http://schemas.microsoft.com/office/powerpoint/2010/main" xmlns="" val="195420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85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603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4678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18020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77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1188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64072-CC52-4502-B085-F0FA9CAF397E}"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63262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64072-CC52-4502-B085-F0FA9CAF397E}"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653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64072-CC52-4502-B085-F0FA9CAF397E}"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147068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64072-CC52-4502-B085-F0FA9CAF397E}"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134520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64072-CC52-4502-B085-F0FA9CAF397E}"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1674408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64072-CC52-4502-B085-F0FA9CAF397E}"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1165054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64072-CC52-4502-B085-F0FA9CAF397E}"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13921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59299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64072-CC52-4502-B085-F0FA9CAF397E}"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962748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64072-CC52-4502-B085-F0FA9CAF397E}"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57372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64072-CC52-4502-B085-F0FA9CAF397E}"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348766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64072-CC52-4502-B085-F0FA9CAF397E}"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27676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7628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4155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6D63FF97-73A0-47A4-96DA-0E64602A73C7}" type="slidenum">
              <a:rPr lang="en-US"/>
              <a:pPr>
                <a:defRPr/>
              </a:pPr>
              <a:t>‹#›</a:t>
            </a:fld>
            <a:endParaRPr lang="en-US"/>
          </a:p>
        </p:txBody>
      </p:sp>
    </p:spTree>
    <p:extLst>
      <p:ext uri="{BB962C8B-B14F-4D97-AF65-F5344CB8AC3E}">
        <p14:creationId xmlns:p14="http://schemas.microsoft.com/office/powerpoint/2010/main" xmlns="" val="191805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4" name="Slide Number Placeholder 3"/>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C021FAE3-7A35-40D4-9855-335BBB325C0E}" type="slidenum">
              <a:rPr lang="en-US"/>
              <a:pPr>
                <a:defRPr/>
              </a:pPr>
              <a:t>‹#›</a:t>
            </a:fld>
            <a:endParaRPr lang="en-US"/>
          </a:p>
        </p:txBody>
      </p:sp>
    </p:spTree>
    <p:extLst>
      <p:ext uri="{BB962C8B-B14F-4D97-AF65-F5344CB8AC3E}">
        <p14:creationId xmlns:p14="http://schemas.microsoft.com/office/powerpoint/2010/main" xmlns="" val="59569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2B51EA29-C4A0-4F6C-9037-2BDF391058D8}" type="slidenum">
              <a:rPr lang="en-US"/>
              <a:pPr>
                <a:defRPr/>
              </a:pPr>
              <a:t>‹#›</a:t>
            </a:fld>
            <a:endParaRPr lang="en-US"/>
          </a:p>
        </p:txBody>
      </p:sp>
    </p:spTree>
    <p:extLst>
      <p:ext uri="{BB962C8B-B14F-4D97-AF65-F5344CB8AC3E}">
        <p14:creationId xmlns:p14="http://schemas.microsoft.com/office/powerpoint/2010/main" xmlns="" val="272969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B6AA26B2-0026-43DE-8352-C04DC6ED3F5B}" type="slidenum">
              <a:rPr lang="en-US"/>
              <a:pPr>
                <a:defRPr/>
              </a:pPr>
              <a:t>‹#›</a:t>
            </a:fld>
            <a:endParaRPr lang="en-US"/>
          </a:p>
        </p:txBody>
      </p:sp>
    </p:spTree>
    <p:extLst>
      <p:ext uri="{BB962C8B-B14F-4D97-AF65-F5344CB8AC3E}">
        <p14:creationId xmlns:p14="http://schemas.microsoft.com/office/powerpoint/2010/main" xmlns="" val="420760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6" name="Straight Connector 5"/>
          <p:cNvCxnSpPr/>
          <p:nvPr userDrawn="1"/>
        </p:nvCxnSpPr>
        <p:spPr>
          <a:xfrm>
            <a:off x="457200" y="6121818"/>
            <a:ext cx="821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mmi450\Desktop\NUSearle.png.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5757862" y="6159131"/>
            <a:ext cx="3005138" cy="698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21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9" descr="nu-sig-win"/>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457200" y="5810250"/>
            <a:ext cx="1524000" cy="909638"/>
          </a:xfrm>
          <a:prstGeom prst="rect">
            <a:avLst/>
          </a:prstGeom>
          <a:solidFill>
            <a:srgbClr val="66CCFF">
              <a:alpha val="50195"/>
            </a:srgbClr>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6" name="Picture 2" descr="C:\Users\mmi450\Desktop\NUSearle.png.png"/>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757862" y="6159131"/>
            <a:ext cx="3005138" cy="698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34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64072-CC52-4502-B085-F0FA9CAF397E}"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8E29C-A787-480F-B3EB-12532E4BAB59}" type="slidenum">
              <a:rPr lang="en-US" smtClean="0"/>
              <a:pPr/>
              <a:t>‹#›</a:t>
            </a:fld>
            <a:endParaRPr lang="en-US"/>
          </a:p>
        </p:txBody>
      </p:sp>
    </p:spTree>
    <p:extLst>
      <p:ext uri="{BB962C8B-B14F-4D97-AF65-F5344CB8AC3E}">
        <p14:creationId xmlns:p14="http://schemas.microsoft.com/office/powerpoint/2010/main" xmlns="" val="329710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llaborate.northwestern.edu/owa/redir.aspx?C=b3f101418be04a5bbcc9a70670634e56&amp;URL=http://www.youtube.com/watch?v=6WPVWDkF7U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co/Z8zsh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yhwjejz"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tinyurl.com/ylknrg8" TargetMode="External"/><Relationship Id="rId4" Type="http://schemas.openxmlformats.org/officeDocument/2006/relationships/hyperlink" Target="http://bit.ly/IsAD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nu-sig-wi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7000" y="5105400"/>
            <a:ext cx="1524000" cy="909637"/>
          </a:xfrm>
          <a:prstGeom prst="rect">
            <a:avLst/>
          </a:prstGeom>
          <a:solidFill>
            <a:srgbClr val="66CCFF">
              <a:alpha val="50195"/>
            </a:srgbClr>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101" name="Freeform 7"/>
          <p:cNvSpPr>
            <a:spLocks/>
          </p:cNvSpPr>
          <p:nvPr/>
        </p:nvSpPr>
        <p:spPr bwMode="auto">
          <a:xfrm>
            <a:off x="0" y="228600"/>
            <a:ext cx="9144000" cy="219075"/>
          </a:xfrm>
          <a:custGeom>
            <a:avLst/>
            <a:gdLst>
              <a:gd name="T0" fmla="*/ 0 w 5760"/>
              <a:gd name="T1" fmla="*/ 2147483646 h 138"/>
              <a:gd name="T2" fmla="*/ 2147483646 w 5760"/>
              <a:gd name="T3" fmla="*/ 2147483646 h 138"/>
              <a:gd name="T4" fmla="*/ 2147483646 w 5760"/>
              <a:gd name="T5" fmla="*/ 2147483646 h 138"/>
              <a:gd name="T6" fmla="*/ 0 60000 65536"/>
              <a:gd name="T7" fmla="*/ 0 60000 65536"/>
              <a:gd name="T8" fmla="*/ 0 60000 65536"/>
            </a:gdLst>
            <a:ahLst/>
            <a:cxnLst>
              <a:cxn ang="T6">
                <a:pos x="T0" y="T1"/>
              </a:cxn>
              <a:cxn ang="T7">
                <a:pos x="T2" y="T3"/>
              </a:cxn>
              <a:cxn ang="T8">
                <a:pos x="T4" y="T5"/>
              </a:cxn>
            </a:cxnLst>
            <a:rect l="0" t="0" r="r" b="b"/>
            <a:pathLst>
              <a:path w="5760" h="138">
                <a:moveTo>
                  <a:pt x="0" y="129"/>
                </a:moveTo>
                <a:cubicBezTo>
                  <a:pt x="577" y="108"/>
                  <a:pt x="2505" y="0"/>
                  <a:pt x="3465" y="1"/>
                </a:cubicBezTo>
                <a:cubicBezTo>
                  <a:pt x="4425" y="2"/>
                  <a:pt x="5282" y="110"/>
                  <a:pt x="5760" y="138"/>
                </a:cubicBezTo>
              </a:path>
            </a:pathLst>
          </a:custGeom>
          <a:noFill/>
          <a:ln w="31750">
            <a:solidFill>
              <a:srgbClr val="800080"/>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4103" name="Line 12"/>
          <p:cNvSpPr>
            <a:spLocks noChangeShapeType="1"/>
          </p:cNvSpPr>
          <p:nvPr/>
        </p:nvSpPr>
        <p:spPr bwMode="auto">
          <a:xfrm>
            <a:off x="533400" y="2362200"/>
            <a:ext cx="8077200" cy="0"/>
          </a:xfrm>
          <a:prstGeom prst="line">
            <a:avLst/>
          </a:prstGeom>
          <a:noFill/>
          <a:ln w="38100">
            <a:solidFill>
              <a:srgbClr val="4C004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Title 1"/>
          <p:cNvSpPr txBox="1">
            <a:spLocks/>
          </p:cNvSpPr>
          <p:nvPr/>
        </p:nvSpPr>
        <p:spPr bwMode="auto">
          <a:xfrm>
            <a:off x="497910" y="2597171"/>
            <a:ext cx="8478838" cy="2203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dirty="0" smtClean="0">
                <a:solidFill>
                  <a:srgbClr val="4F2270"/>
                </a:solidFill>
                <a:latin typeface="Tw Cen MT" pitchFamily="34" charset="0"/>
              </a:rPr>
              <a:t/>
            </a:r>
            <a:br>
              <a:rPr lang="en-US" sz="3600" dirty="0" smtClean="0">
                <a:solidFill>
                  <a:srgbClr val="4F2270"/>
                </a:solidFill>
                <a:latin typeface="Tw Cen MT" pitchFamily="34" charset="0"/>
              </a:rPr>
            </a:br>
            <a:r>
              <a:rPr lang="en-US" sz="3600" i="1" dirty="0" smtClean="0">
                <a:solidFill>
                  <a:schemeClr val="tx1"/>
                </a:solidFill>
                <a:latin typeface="Tw Cen MT" pitchFamily="34" charset="0"/>
              </a:rPr>
              <a:t>Enhancing Learning with Technology</a:t>
            </a:r>
          </a:p>
          <a:p>
            <a:pPr>
              <a:defRPr/>
            </a:pPr>
            <a:endParaRPr lang="en-US" sz="3600" i="1" dirty="0">
              <a:solidFill>
                <a:schemeClr val="tx1"/>
              </a:solidFill>
              <a:latin typeface="Tw Cen MT" pitchFamily="34" charset="0"/>
            </a:endParaRPr>
          </a:p>
          <a:p>
            <a:pPr>
              <a:defRPr/>
            </a:pPr>
            <a:r>
              <a:rPr lang="en-GB" sz="2800" b="1" dirty="0">
                <a:solidFill>
                  <a:srgbClr val="4C004C"/>
                </a:solidFill>
              </a:rPr>
              <a:t>Gregory Light, </a:t>
            </a:r>
            <a:r>
              <a:rPr lang="en-GB" sz="2800" b="1" dirty="0" smtClean="0">
                <a:solidFill>
                  <a:srgbClr val="4C004C"/>
                </a:solidFill>
              </a:rPr>
              <a:t>PhD, Denise Drane, PhD</a:t>
            </a:r>
            <a:endParaRPr lang="en-US" sz="2800" i="1" dirty="0" smtClean="0">
              <a:solidFill>
                <a:schemeClr val="tx1"/>
              </a:solidFill>
              <a:latin typeface="Tw Cen MT" pitchFamily="34" charset="0"/>
            </a:endParaRPr>
          </a:p>
        </p:txBody>
      </p:sp>
      <p:sp>
        <p:nvSpPr>
          <p:cNvPr id="10" name="Rectangle 11"/>
          <p:cNvSpPr>
            <a:spLocks noChangeArrowheads="1"/>
          </p:cNvSpPr>
          <p:nvPr/>
        </p:nvSpPr>
        <p:spPr bwMode="auto">
          <a:xfrm>
            <a:off x="533400" y="619125"/>
            <a:ext cx="82296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dirty="0" smtClean="0">
                <a:latin typeface="Tw Cen MT" panose="020B0602020104020603" pitchFamily="34" charset="0"/>
              </a:rPr>
              <a:t>Palestinian Polytechnic University</a:t>
            </a:r>
          </a:p>
          <a:p>
            <a:pPr algn="ctr" eaLnBrk="1" hangingPunct="1">
              <a:spcBef>
                <a:spcPct val="0"/>
              </a:spcBef>
              <a:buFontTx/>
              <a:buNone/>
            </a:pPr>
            <a:r>
              <a:rPr lang="en-US" b="1" dirty="0" smtClean="0">
                <a:solidFill>
                  <a:srgbClr val="460046"/>
                </a:solidFill>
                <a:latin typeface="Tw Cen MT" panose="020B0602020104020603" pitchFamily="34" charset="0"/>
              </a:rPr>
              <a:t>Hebron</a:t>
            </a:r>
            <a:endParaRPr lang="en-US" dirty="0">
              <a:solidFill>
                <a:srgbClr val="460046"/>
              </a:solidFill>
              <a:latin typeface="Tw Cen MT" panose="020B0602020104020603" pitchFamily="34" charset="0"/>
            </a:endParaRPr>
          </a:p>
          <a:p>
            <a:pPr algn="ctr" eaLnBrk="1" hangingPunct="1">
              <a:spcBef>
                <a:spcPct val="0"/>
              </a:spcBef>
              <a:buFontTx/>
              <a:buNone/>
            </a:pPr>
            <a:r>
              <a:rPr lang="en-US" sz="2800" dirty="0" smtClean="0">
                <a:solidFill>
                  <a:srgbClr val="460046"/>
                </a:solidFill>
                <a:latin typeface="Tw Cen MT" panose="020B0602020104020603" pitchFamily="34" charset="0"/>
              </a:rPr>
              <a:t>March </a:t>
            </a:r>
            <a:r>
              <a:rPr lang="en-US" sz="2800" dirty="0" smtClean="0">
                <a:solidFill>
                  <a:srgbClr val="460046"/>
                </a:solidFill>
                <a:latin typeface="Tw Cen MT" panose="020B0602020104020603" pitchFamily="34" charset="0"/>
              </a:rPr>
              <a:t>19</a:t>
            </a:r>
            <a:r>
              <a:rPr lang="en-US" sz="2800" baseline="30000" dirty="0" smtClean="0">
                <a:solidFill>
                  <a:srgbClr val="460046"/>
                </a:solidFill>
                <a:latin typeface="Tw Cen MT" panose="020B0602020104020603" pitchFamily="34" charset="0"/>
              </a:rPr>
              <a:t>h</a:t>
            </a:r>
            <a:r>
              <a:rPr lang="en-US" sz="2800" dirty="0">
                <a:solidFill>
                  <a:srgbClr val="460046"/>
                </a:solidFill>
                <a:latin typeface="Tw Cen MT" panose="020B0602020104020603" pitchFamily="34" charset="0"/>
              </a:rPr>
              <a:t>, </a:t>
            </a:r>
            <a:r>
              <a:rPr lang="en-US" sz="2800" dirty="0" smtClean="0">
                <a:solidFill>
                  <a:srgbClr val="460046"/>
                </a:solidFill>
                <a:latin typeface="Tw Cen MT" panose="020B0602020104020603" pitchFamily="34" charset="0"/>
              </a:rPr>
              <a:t>2014</a:t>
            </a:r>
            <a:endParaRPr lang="en-US" sz="2800" dirty="0">
              <a:solidFill>
                <a:srgbClr val="460046"/>
              </a:solidFill>
              <a:latin typeface="Tw Cen MT" panose="020B0602020104020603" pitchFamily="34" charset="0"/>
            </a:endParaRPr>
          </a:p>
        </p:txBody>
      </p:sp>
    </p:spTree>
    <p:extLst>
      <p:ext uri="{BB962C8B-B14F-4D97-AF65-F5344CB8AC3E}">
        <p14:creationId xmlns:p14="http://schemas.microsoft.com/office/powerpoint/2010/main" xmlns="" val="58273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sz="3600" b="1" kern="1200" dirty="0" smtClean="0">
                <a:solidFill>
                  <a:schemeClr val="tx1"/>
                </a:solidFill>
                <a:latin typeface="+mn-lt"/>
                <a:ea typeface="+mn-ea"/>
                <a:cs typeface="+mn-cs"/>
              </a:rPr>
              <a:t/>
            </a:r>
            <a:br>
              <a:rPr lang="en-US" sz="3600" b="1" kern="1200" dirty="0" smtClean="0">
                <a:solidFill>
                  <a:schemeClr val="tx1"/>
                </a:solidFill>
                <a:latin typeface="+mn-lt"/>
                <a:ea typeface="+mn-ea"/>
                <a:cs typeface="+mn-cs"/>
              </a:rPr>
            </a:br>
            <a:r>
              <a:rPr lang="en-US" sz="3600" b="1" kern="1200" dirty="0" smtClean="0">
                <a:solidFill>
                  <a:schemeClr val="tx1"/>
                </a:solidFill>
                <a:latin typeface="+mn-lt"/>
                <a:ea typeface="+mn-ea"/>
                <a:cs typeface="+mn-cs"/>
              </a:rPr>
              <a:t>Using Technology to Engage Students in Class</a:t>
            </a:r>
            <a:r>
              <a:rPr lang="en-US" sz="3600" kern="1200" dirty="0" smtClean="0">
                <a:solidFill>
                  <a:schemeClr val="tx1"/>
                </a:solidFill>
                <a:latin typeface="Arial" charset="0"/>
                <a:ea typeface="+mn-ea"/>
                <a:cs typeface="+mn-cs"/>
              </a:rPr>
              <a:t/>
            </a:r>
            <a:br>
              <a:rPr lang="en-US" sz="3600" kern="1200" dirty="0" smtClean="0">
                <a:solidFill>
                  <a:schemeClr val="tx1"/>
                </a:solidFill>
                <a:latin typeface="Arial" charset="0"/>
                <a:ea typeface="+mn-ea"/>
                <a:cs typeface="+mn-cs"/>
              </a:rPr>
            </a:br>
            <a:endParaRPr lang="en-US" dirty="0"/>
          </a:p>
        </p:txBody>
      </p:sp>
    </p:spTree>
    <p:extLst>
      <p:ext uri="{BB962C8B-B14F-4D97-AF65-F5344CB8AC3E}">
        <p14:creationId xmlns:p14="http://schemas.microsoft.com/office/powerpoint/2010/main" xmlns="" val="28270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Text Box 5"/>
          <p:cNvSpPr txBox="1">
            <a:spLocks noChangeArrowheads="1"/>
          </p:cNvSpPr>
          <p:nvPr/>
        </p:nvSpPr>
        <p:spPr bwMode="auto">
          <a:xfrm>
            <a:off x="228600" y="1121418"/>
            <a:ext cx="4419600" cy="4739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marL="0">
              <a:spcBef>
                <a:spcPts val="1200"/>
              </a:spcBef>
              <a:buClr>
                <a:srgbClr val="990099"/>
              </a:buClr>
              <a:buSzPct val="120000"/>
              <a:buFontTx/>
              <a:buChar char="•"/>
            </a:pPr>
            <a:r>
              <a:rPr lang="en-US" sz="3600" dirty="0" smtClean="0">
                <a:latin typeface="Tw Cen MT" pitchFamily="34" charset="0"/>
              </a:rPr>
              <a:t>Deep Learning</a:t>
            </a:r>
            <a:endParaRPr lang="en-US" sz="3600" i="1" dirty="0">
              <a:latin typeface="Tw Cen MT" pitchFamily="34" charset="0"/>
            </a:endParaRPr>
          </a:p>
          <a:p>
            <a:pPr marL="0">
              <a:spcBef>
                <a:spcPts val="1200"/>
              </a:spcBef>
              <a:buClr>
                <a:srgbClr val="990099"/>
              </a:buClr>
              <a:buSzPct val="120000"/>
              <a:buFontTx/>
              <a:buChar char="•"/>
            </a:pPr>
            <a:r>
              <a:rPr lang="en-US" sz="3600" dirty="0" smtClean="0">
                <a:latin typeface="Tw Cen MT" pitchFamily="34" charset="0"/>
              </a:rPr>
              <a:t>Problem-focused</a:t>
            </a:r>
            <a:endParaRPr lang="en-US" sz="3600" dirty="0">
              <a:latin typeface="Tw Cen MT" pitchFamily="34" charset="0"/>
            </a:endParaRPr>
          </a:p>
          <a:p>
            <a:pPr marL="0">
              <a:spcBef>
                <a:spcPts val="1200"/>
              </a:spcBef>
              <a:buClr>
                <a:srgbClr val="990099"/>
              </a:buClr>
              <a:buSzPct val="120000"/>
              <a:buFontTx/>
              <a:buChar char="•"/>
            </a:pPr>
            <a:r>
              <a:rPr lang="en-US" sz="3600" dirty="0" smtClean="0">
                <a:latin typeface="Tw Cen MT" pitchFamily="34" charset="0"/>
              </a:rPr>
              <a:t>Peer-connected</a:t>
            </a:r>
          </a:p>
          <a:p>
            <a:pPr marL="0">
              <a:spcBef>
                <a:spcPts val="1200"/>
              </a:spcBef>
              <a:buClr>
                <a:srgbClr val="990099"/>
              </a:buClr>
              <a:buSzPct val="120000"/>
              <a:buFontTx/>
              <a:buChar char="•"/>
            </a:pPr>
            <a:r>
              <a:rPr lang="en-US" sz="3600" dirty="0" smtClean="0">
                <a:latin typeface="Tw Cen MT" pitchFamily="34" charset="0"/>
              </a:rPr>
              <a:t>Mentoring Rich</a:t>
            </a:r>
          </a:p>
          <a:p>
            <a:pPr marL="0">
              <a:spcBef>
                <a:spcPts val="1200"/>
              </a:spcBef>
              <a:buClr>
                <a:srgbClr val="990099"/>
              </a:buClr>
              <a:buSzPct val="120000"/>
              <a:buFontTx/>
              <a:buChar char="•"/>
            </a:pPr>
            <a:r>
              <a:rPr lang="en-US" sz="3600" dirty="0" smtClean="0">
                <a:latin typeface="Tw Cen MT" pitchFamily="34" charset="0"/>
              </a:rPr>
              <a:t>Community Situated</a:t>
            </a:r>
          </a:p>
          <a:p>
            <a:pPr marL="0">
              <a:spcBef>
                <a:spcPts val="1200"/>
              </a:spcBef>
              <a:buClr>
                <a:srgbClr val="990099"/>
              </a:buClr>
              <a:buSzPct val="120000"/>
              <a:buFontTx/>
              <a:buChar char="•"/>
            </a:pPr>
            <a:r>
              <a:rPr lang="en-US" sz="3600" dirty="0" smtClean="0">
                <a:latin typeface="Tw Cen MT" pitchFamily="34" charset="0"/>
              </a:rPr>
              <a:t>Research (“inquiry”) directed</a:t>
            </a:r>
            <a:endParaRPr lang="en-US" sz="3600" dirty="0">
              <a:latin typeface="Tw Cen MT" pitchFamily="34" charset="0"/>
            </a:endParaRPr>
          </a:p>
        </p:txBody>
      </p:sp>
      <p:sp>
        <p:nvSpPr>
          <p:cNvPr id="91142" name="Text Box 6"/>
          <p:cNvSpPr txBox="1">
            <a:spLocks noChangeArrowheads="1"/>
          </p:cNvSpPr>
          <p:nvPr/>
        </p:nvSpPr>
        <p:spPr bwMode="auto">
          <a:xfrm>
            <a:off x="609600" y="184721"/>
            <a:ext cx="7557603" cy="564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85000"/>
              </a:lnSpc>
            </a:pPr>
            <a:r>
              <a:rPr lang="en-US" sz="3600" b="1" dirty="0" smtClean="0">
                <a:solidFill>
                  <a:srgbClr val="4C004C"/>
                </a:solidFill>
                <a:effectLst>
                  <a:outerShdw blurRad="38100" dist="38100" dir="2700000" algn="tl">
                    <a:srgbClr val="C0C0C0"/>
                  </a:outerShdw>
                </a:effectLst>
              </a:rPr>
              <a:t> Six Principles for Enhancing Learning</a:t>
            </a:r>
            <a:endParaRPr lang="en-US" sz="3600" b="1" dirty="0">
              <a:solidFill>
                <a:srgbClr val="4C004C"/>
              </a:solidFill>
              <a:effectLst>
                <a:outerShdw blurRad="38100" dist="38100" dir="2700000" algn="tl">
                  <a:srgbClr val="C0C0C0"/>
                </a:outerShdw>
              </a:effectLst>
            </a:endParaRPr>
          </a:p>
        </p:txBody>
      </p:sp>
      <p:sp>
        <p:nvSpPr>
          <p:cNvPr id="7" name="Rectangle 14"/>
          <p:cNvSpPr>
            <a:spLocks noChangeArrowheads="1"/>
          </p:cNvSpPr>
          <p:nvPr/>
        </p:nvSpPr>
        <p:spPr bwMode="auto">
          <a:xfrm>
            <a:off x="381000" y="6234643"/>
            <a:ext cx="4876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dirty="0" smtClean="0">
                <a:cs typeface="Times New Roman" pitchFamily="18" charset="0"/>
              </a:rPr>
              <a:t>Light G &amp; Micari G. (Harvard University Press, 2013)</a:t>
            </a:r>
            <a:endParaRPr lang="en-US" sz="1600" dirty="0">
              <a:cs typeface="Times New Roman" pitchFamily="18" charset="0"/>
            </a:endParaRPr>
          </a:p>
        </p:txBody>
      </p:sp>
      <p:pic>
        <p:nvPicPr>
          <p:cNvPr id="8" name="Picture 2" descr="C:\Users\mmi450\Desktop\book cov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1121418"/>
            <a:ext cx="3066640" cy="463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24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ChangeArrowheads="1"/>
          </p:cNvSpPr>
          <p:nvPr/>
        </p:nvSpPr>
        <p:spPr bwMode="auto">
          <a:xfrm>
            <a:off x="381000" y="6234643"/>
            <a:ext cx="4876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dirty="0" smtClean="0">
                <a:cs typeface="Times New Roman" pitchFamily="18" charset="0"/>
              </a:rPr>
              <a:t>Light G &amp; Micari G. (Harvard University Press, 2013)</a:t>
            </a:r>
            <a:endParaRPr lang="en-US" sz="1600" dirty="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85855044"/>
              </p:ext>
            </p:extLst>
          </p:nvPr>
        </p:nvGraphicFramePr>
        <p:xfrm>
          <a:off x="381000" y="685801"/>
          <a:ext cx="8534400" cy="7934863"/>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1228864">
                <a:tc>
                  <a:txBody>
                    <a:bodyPr/>
                    <a:lstStyle/>
                    <a:p>
                      <a:r>
                        <a:rPr lang="en-US" b="0" dirty="0" smtClean="0">
                          <a:solidFill>
                            <a:schemeClr val="tx1"/>
                          </a:solidFill>
                        </a:rPr>
                        <a:t>DEEP</a:t>
                      </a:r>
                      <a:endParaRPr lang="en-US" b="0" dirty="0">
                        <a:solidFill>
                          <a:schemeClr val="tx1"/>
                        </a:solidFill>
                      </a:endParaRPr>
                    </a:p>
                  </a:txBody>
                  <a:tcPr>
                    <a:solidFill>
                      <a:schemeClr val="accent2">
                        <a:lumMod val="40000"/>
                        <a:lumOff val="60000"/>
                      </a:schemeClr>
                    </a:solidFill>
                  </a:tcPr>
                </a:tc>
                <a:tc>
                  <a:txBody>
                    <a:bodyPr/>
                    <a:lstStyle/>
                    <a:p>
                      <a:r>
                        <a:rPr lang="en-US" dirty="0" smtClean="0">
                          <a:solidFill>
                            <a:schemeClr val="tx1"/>
                          </a:solidFill>
                        </a:rPr>
                        <a:t>Smart</a:t>
                      </a:r>
                      <a:r>
                        <a:rPr lang="en-US" baseline="0" dirty="0" smtClean="0">
                          <a:solidFill>
                            <a:schemeClr val="tx1"/>
                          </a:solidFill>
                        </a:rPr>
                        <a:t> Samsung phone to find simulations &amp; applications related to a problem</a:t>
                      </a:r>
                      <a:endParaRPr lang="en-US" dirty="0">
                        <a:solidFill>
                          <a:schemeClr val="tx1"/>
                        </a:solidFill>
                      </a:endParaRPr>
                    </a:p>
                  </a:txBody>
                  <a:tcPr>
                    <a:solidFill>
                      <a:schemeClr val="accent2">
                        <a:lumMod val="40000"/>
                        <a:lumOff val="60000"/>
                      </a:schemeClr>
                    </a:solidFill>
                  </a:tcPr>
                </a:tc>
                <a:tc>
                  <a:txBody>
                    <a:bodyPr/>
                    <a:lstStyle/>
                    <a:p>
                      <a:r>
                        <a:rPr lang="en-US" dirty="0" smtClean="0"/>
                        <a:t>Using</a:t>
                      </a:r>
                      <a:r>
                        <a:rPr lang="en-US" baseline="0" dirty="0" smtClean="0"/>
                        <a:t> specialized on-line program to design</a:t>
                      </a:r>
                    </a:p>
                    <a:p>
                      <a:r>
                        <a:rPr lang="en-US" baseline="0" dirty="0" smtClean="0"/>
                        <a:t>Using </a:t>
                      </a:r>
                      <a:r>
                        <a:rPr lang="en-US" baseline="0" dirty="0" err="1" smtClean="0"/>
                        <a:t>Matlab</a:t>
                      </a:r>
                      <a:r>
                        <a:rPr lang="en-US" baseline="0" dirty="0" smtClean="0"/>
                        <a:t> </a:t>
                      </a:r>
                      <a:endParaRPr lang="en-US" dirty="0"/>
                    </a:p>
                  </a:txBody>
                  <a:tcPr>
                    <a:solidFill>
                      <a:schemeClr val="accent2">
                        <a:lumMod val="40000"/>
                        <a:lumOff val="60000"/>
                      </a:schemeClr>
                    </a:solidFill>
                  </a:tcPr>
                </a:tc>
                <a:tc>
                  <a:txBody>
                    <a:bodyPr/>
                    <a:lstStyle/>
                    <a:p>
                      <a:r>
                        <a:rPr lang="en-US" dirty="0" smtClean="0"/>
                        <a:t>Multi-media with a discussion</a:t>
                      </a:r>
                      <a:r>
                        <a:rPr lang="en-US" baseline="0" dirty="0" smtClean="0"/>
                        <a:t> used</a:t>
                      </a:r>
                      <a:endParaRPr lang="en-US" dirty="0"/>
                    </a:p>
                  </a:txBody>
                  <a:tcPr>
                    <a:solidFill>
                      <a:schemeClr val="accent2">
                        <a:lumMod val="40000"/>
                        <a:lumOff val="60000"/>
                      </a:schemeClr>
                    </a:solidFill>
                  </a:tcPr>
                </a:tc>
                <a:tc>
                  <a:txBody>
                    <a:bodyPr/>
                    <a:lstStyle/>
                    <a:p>
                      <a:r>
                        <a:rPr lang="en-US" dirty="0" smtClean="0"/>
                        <a:t>Discussion forums</a:t>
                      </a:r>
                    </a:p>
                    <a:p>
                      <a:endParaRPr lang="en-US" dirty="0" smtClean="0"/>
                    </a:p>
                    <a:p>
                      <a:r>
                        <a:rPr lang="en-US" dirty="0" smtClean="0"/>
                        <a:t>Google earth</a:t>
                      </a:r>
                      <a:endParaRPr lang="en-US" dirty="0"/>
                    </a:p>
                  </a:txBody>
                  <a:tcPr>
                    <a:solidFill>
                      <a:schemeClr val="accent2">
                        <a:lumMod val="40000"/>
                        <a:lumOff val="60000"/>
                      </a:schemeClr>
                    </a:solidFill>
                  </a:tcPr>
                </a:tc>
              </a:tr>
              <a:tr h="460036">
                <a:tc>
                  <a:txBody>
                    <a:bodyPr/>
                    <a:lstStyle/>
                    <a:p>
                      <a:r>
                        <a:rPr lang="en-US" dirty="0" smtClean="0"/>
                        <a:t>PROBLEM</a:t>
                      </a:r>
                      <a:endParaRPr lang="en-US" dirty="0"/>
                    </a:p>
                  </a:txBody>
                  <a:tcPr>
                    <a:solidFill>
                      <a:schemeClr val="accent2">
                        <a:lumMod val="40000"/>
                        <a:lumOff val="60000"/>
                      </a:schemeClr>
                    </a:solidFill>
                  </a:tcPr>
                </a:tc>
                <a:tc>
                  <a:txBody>
                    <a:bodyPr/>
                    <a:lstStyle/>
                    <a:p>
                      <a:r>
                        <a:rPr lang="en-US" dirty="0" smtClean="0"/>
                        <a:t>Search engines to</a:t>
                      </a:r>
                      <a:r>
                        <a:rPr lang="en-US" baseline="0" dirty="0" smtClean="0"/>
                        <a:t> find multiple solutions to a problem, compare &amp; evaluate the solutions</a:t>
                      </a:r>
                      <a:endParaRPr lang="en-US" dirty="0"/>
                    </a:p>
                  </a:txBody>
                  <a:tcPr>
                    <a:solidFill>
                      <a:schemeClr val="accent2">
                        <a:lumMod val="40000"/>
                        <a:lumOff val="60000"/>
                      </a:schemeClr>
                    </a:solidFill>
                  </a:tcPr>
                </a:tc>
                <a:tc>
                  <a:txBody>
                    <a:bodyPr/>
                    <a:lstStyle/>
                    <a:p>
                      <a:r>
                        <a:rPr lang="en-US" dirty="0" smtClean="0"/>
                        <a:t>Using </a:t>
                      </a:r>
                      <a:r>
                        <a:rPr lang="en-US" dirty="0" err="1" smtClean="0"/>
                        <a:t>Matlab</a:t>
                      </a:r>
                      <a:r>
                        <a:rPr lang="en-US" baseline="0" dirty="0" smtClean="0"/>
                        <a:t> to solve real problems</a:t>
                      </a:r>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r>
              <a:tr h="460036">
                <a:tc>
                  <a:txBody>
                    <a:bodyPr/>
                    <a:lstStyle/>
                    <a:p>
                      <a:r>
                        <a:rPr lang="en-US" dirty="0" smtClean="0"/>
                        <a:t>PEER</a:t>
                      </a:r>
                      <a:endParaRPr lang="en-US" dirty="0"/>
                    </a:p>
                  </a:txBody>
                  <a:tcPr>
                    <a:solidFill>
                      <a:schemeClr val="accent2">
                        <a:lumMod val="40000"/>
                        <a:lumOff val="60000"/>
                      </a:schemeClr>
                    </a:solidFill>
                  </a:tcPr>
                </a:tc>
                <a:tc>
                  <a:txBody>
                    <a:bodyPr/>
                    <a:lstStyle/>
                    <a:p>
                      <a:r>
                        <a:rPr lang="en-US" dirty="0" smtClean="0"/>
                        <a:t>Computer network – email </a:t>
                      </a:r>
                    </a:p>
                    <a:p>
                      <a:r>
                        <a:rPr lang="en-US" dirty="0" smtClean="0"/>
                        <a:t>Cloud based e.g. one</a:t>
                      </a:r>
                      <a:r>
                        <a:rPr lang="en-US" baseline="0" dirty="0" smtClean="0"/>
                        <a:t> drive &amp; sky drive for wiki type documents</a:t>
                      </a:r>
                      <a:endParaRPr lang="en-US" dirty="0"/>
                    </a:p>
                  </a:txBody>
                  <a:tcPr>
                    <a:solidFill>
                      <a:schemeClr val="accent2">
                        <a:lumMod val="40000"/>
                        <a:lumOff val="60000"/>
                      </a:schemeClr>
                    </a:solidFill>
                  </a:tcPr>
                </a:tc>
                <a:tc>
                  <a:txBody>
                    <a:bodyPr/>
                    <a:lstStyle/>
                    <a:p>
                      <a:r>
                        <a:rPr lang="en-US" dirty="0" smtClean="0"/>
                        <a:t>Using </a:t>
                      </a:r>
                      <a:r>
                        <a:rPr lang="en-US" dirty="0" err="1" smtClean="0"/>
                        <a:t>Matlab</a:t>
                      </a:r>
                      <a:r>
                        <a:rPr lang="en-US" dirty="0" smtClean="0"/>
                        <a:t> in groups of 3 to solve real</a:t>
                      </a:r>
                      <a:r>
                        <a:rPr lang="en-US" baseline="0" dirty="0" smtClean="0"/>
                        <a:t> problems</a:t>
                      </a:r>
                      <a:endParaRPr lang="en-US" dirty="0"/>
                    </a:p>
                  </a:txBody>
                  <a:tcPr>
                    <a:solidFill>
                      <a:schemeClr val="accent2">
                        <a:lumMod val="40000"/>
                        <a:lumOff val="60000"/>
                      </a:schemeClr>
                    </a:solidFill>
                  </a:tcPr>
                </a:tc>
                <a:tc>
                  <a:txBody>
                    <a:bodyPr/>
                    <a:lstStyle/>
                    <a:p>
                      <a:r>
                        <a:rPr lang="en-US" dirty="0" smtClean="0"/>
                        <a:t>Multimedia with a discussion used after</a:t>
                      </a:r>
                      <a:endParaRPr lang="en-US" dirty="0"/>
                    </a:p>
                  </a:txBody>
                  <a:tcPr>
                    <a:solidFill>
                      <a:schemeClr val="accent2">
                        <a:lumMod val="40000"/>
                        <a:lumOff val="60000"/>
                      </a:schemeClr>
                    </a:solidFill>
                  </a:tcPr>
                </a:tc>
                <a:tc>
                  <a:txBody>
                    <a:bodyPr/>
                    <a:lstStyle/>
                    <a:p>
                      <a:r>
                        <a:rPr lang="en-US" dirty="0" smtClean="0"/>
                        <a:t>Discussion</a:t>
                      </a:r>
                      <a:r>
                        <a:rPr lang="en-US" baseline="0" dirty="0" smtClean="0"/>
                        <a:t> forums</a:t>
                      </a:r>
                      <a:endParaRPr lang="en-US" dirty="0"/>
                    </a:p>
                  </a:txBody>
                  <a:tcPr>
                    <a:solidFill>
                      <a:schemeClr val="accent2">
                        <a:lumMod val="40000"/>
                        <a:lumOff val="60000"/>
                      </a:schemeClr>
                    </a:solidFill>
                  </a:tcPr>
                </a:tc>
              </a:tr>
              <a:tr h="460036">
                <a:tc>
                  <a:txBody>
                    <a:bodyPr/>
                    <a:lstStyle/>
                    <a:p>
                      <a:r>
                        <a:rPr lang="en-US" dirty="0" smtClean="0"/>
                        <a:t>MENTOR</a:t>
                      </a:r>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r>
              <a:tr h="794035">
                <a:tc>
                  <a:txBody>
                    <a:bodyPr/>
                    <a:lstStyle/>
                    <a:p>
                      <a:r>
                        <a:rPr lang="en-US" dirty="0" smtClean="0"/>
                        <a:t>COMMUNITY</a:t>
                      </a:r>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r>
              <a:tr h="460036">
                <a:tc>
                  <a:txBody>
                    <a:bodyPr/>
                    <a:lstStyle/>
                    <a:p>
                      <a:r>
                        <a:rPr lang="en-US" dirty="0" smtClean="0"/>
                        <a:t>RESEARCH</a:t>
                      </a:r>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r h="460036">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xmlns="" val="187517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152400" y="457200"/>
            <a:ext cx="8534400" cy="762000"/>
          </a:xfrm>
        </p:spPr>
        <p:txBody>
          <a:bodyPr/>
          <a:lstStyle/>
          <a:p>
            <a:pPr algn="ctr">
              <a:buFontTx/>
              <a:buNone/>
            </a:pPr>
            <a:r>
              <a:rPr lang="en-US" sz="4000" b="1" dirty="0">
                <a:solidFill>
                  <a:srgbClr val="800080"/>
                </a:solidFill>
                <a:latin typeface="Tw Cen MT Condensed" panose="020B0606020104020203" pitchFamily="34" charset="0"/>
              </a:rPr>
              <a:t>Applying the </a:t>
            </a:r>
            <a:r>
              <a:rPr lang="en-US" sz="4000" b="1" dirty="0" smtClean="0">
                <a:solidFill>
                  <a:srgbClr val="800080"/>
                </a:solidFill>
                <a:latin typeface="Tw Cen MT Condensed" panose="020B0606020104020203" pitchFamily="34" charset="0"/>
              </a:rPr>
              <a:t>6 </a:t>
            </a:r>
            <a:r>
              <a:rPr lang="en-US" sz="4000" b="1" dirty="0">
                <a:solidFill>
                  <a:srgbClr val="800080"/>
                </a:solidFill>
                <a:latin typeface="Tw Cen MT Condensed" panose="020B0606020104020203" pitchFamily="34" charset="0"/>
              </a:rPr>
              <a:t>Principles</a:t>
            </a:r>
            <a:r>
              <a:rPr lang="en-US" sz="4000" b="1" dirty="0"/>
              <a:t>  </a:t>
            </a:r>
            <a:endParaRPr lang="en-US" b="1" dirty="0"/>
          </a:p>
        </p:txBody>
      </p:sp>
      <p:sp>
        <p:nvSpPr>
          <p:cNvPr id="272390" name="Rectangle 6"/>
          <p:cNvSpPr>
            <a:spLocks noChangeArrowheads="1"/>
          </p:cNvSpPr>
          <p:nvPr/>
        </p:nvSpPr>
        <p:spPr bwMode="auto">
          <a:xfrm>
            <a:off x="667659" y="2275344"/>
            <a:ext cx="5715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dirty="0"/>
              <a:t>How can you apply the principles to your own teaching</a:t>
            </a:r>
            <a:r>
              <a:rPr lang="en-US" sz="2800" dirty="0" smtClean="0"/>
              <a:t>?</a:t>
            </a:r>
          </a:p>
          <a:p>
            <a:endParaRPr lang="en-US" sz="2800" dirty="0"/>
          </a:p>
          <a:p>
            <a:r>
              <a:rPr lang="en-US" sz="2800" dirty="0"/>
              <a:t>- Identify </a:t>
            </a:r>
            <a:r>
              <a:rPr lang="en-US" sz="2800" dirty="0" smtClean="0"/>
              <a:t>1 </a:t>
            </a:r>
            <a:r>
              <a:rPr lang="en-US" sz="2800" dirty="0"/>
              <a:t>real examples: with </a:t>
            </a:r>
            <a:r>
              <a:rPr lang="en-US" sz="2800" dirty="0" smtClean="0"/>
              <a:t>technology</a:t>
            </a:r>
            <a:endParaRPr lang="en-US" sz="2800" dirty="0"/>
          </a:p>
          <a:p>
            <a:r>
              <a:rPr lang="en-US" sz="2800" dirty="0"/>
              <a:t>- Share with group</a:t>
            </a:r>
          </a:p>
        </p:txBody>
      </p:sp>
      <p:pic>
        <p:nvPicPr>
          <p:cNvPr id="5" name="Picture 7" descr="question_mark_3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7918" y="1219200"/>
            <a:ext cx="1792014" cy="347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3859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228600" y="1143000"/>
            <a:ext cx="8915400" cy="4953000"/>
          </a:xfrm>
        </p:spPr>
        <p:txBody>
          <a:bodyPr/>
          <a:lstStyle/>
          <a:p>
            <a:r>
              <a:rPr lang="en-US" b="1" dirty="0">
                <a:solidFill>
                  <a:srgbClr val="7030A0"/>
                </a:solidFill>
              </a:rPr>
              <a:t>Deep Learning</a:t>
            </a:r>
          </a:p>
          <a:p>
            <a:pPr lvl="1"/>
            <a:r>
              <a:rPr lang="en-US" dirty="0"/>
              <a:t>Clicker questions in class </a:t>
            </a:r>
          </a:p>
          <a:p>
            <a:pPr lvl="1"/>
            <a:r>
              <a:rPr lang="en-US" dirty="0"/>
              <a:t>Online quizzes, E-Portfolios, Online </a:t>
            </a:r>
            <a:r>
              <a:rPr lang="en-US" dirty="0" smtClean="0"/>
              <a:t>gradebook</a:t>
            </a:r>
          </a:p>
          <a:p>
            <a:pPr lvl="1"/>
            <a:r>
              <a:rPr lang="en-US" dirty="0" smtClean="0"/>
              <a:t>Assessment </a:t>
            </a:r>
            <a:r>
              <a:rPr lang="en-US" dirty="0"/>
              <a:t>options: multimedia, online quizzes, wikis, </a:t>
            </a:r>
            <a:r>
              <a:rPr lang="en-US" dirty="0" err="1" smtClean="0"/>
              <a:t>etc</a:t>
            </a:r>
            <a:endParaRPr lang="en-US" dirty="0"/>
          </a:p>
          <a:p>
            <a:pPr lvl="1"/>
            <a:r>
              <a:rPr lang="en-US" dirty="0"/>
              <a:t>Online real world problems</a:t>
            </a:r>
          </a:p>
          <a:p>
            <a:r>
              <a:rPr lang="en-US" b="1" dirty="0" smtClean="0">
                <a:solidFill>
                  <a:srgbClr val="7030A0"/>
                </a:solidFill>
              </a:rPr>
              <a:t>Problem-focused</a:t>
            </a:r>
            <a:endParaRPr lang="en-US" b="1" dirty="0">
              <a:solidFill>
                <a:srgbClr val="7030A0"/>
              </a:solidFill>
            </a:endParaRPr>
          </a:p>
          <a:p>
            <a:pPr lvl="1"/>
            <a:r>
              <a:rPr lang="en-US" dirty="0"/>
              <a:t>Online Simulations: </a:t>
            </a:r>
            <a:r>
              <a:rPr lang="en-US" dirty="0" err="1"/>
              <a:t>eDating</a:t>
            </a:r>
            <a:r>
              <a:rPr lang="en-US" dirty="0"/>
              <a:t>, </a:t>
            </a:r>
            <a:r>
              <a:rPr lang="en-US" dirty="0" err="1"/>
              <a:t>Simcity</a:t>
            </a:r>
            <a:r>
              <a:rPr lang="en-US" dirty="0"/>
              <a:t>, virtual labs, </a:t>
            </a:r>
            <a:r>
              <a:rPr lang="en-US" dirty="0" err="1"/>
              <a:t>etc</a:t>
            </a:r>
            <a:endParaRPr lang="en-US" dirty="0"/>
          </a:p>
          <a:p>
            <a:pPr lvl="1"/>
            <a:r>
              <a:rPr lang="en-US" dirty="0"/>
              <a:t>Online research: in class, student contributions, cases</a:t>
            </a:r>
          </a:p>
          <a:p>
            <a:pPr lvl="1"/>
            <a:r>
              <a:rPr lang="en-US" dirty="0" smtClean="0"/>
              <a:t>In class clicker problems</a:t>
            </a:r>
            <a:r>
              <a:rPr lang="en-US" dirty="0"/>
              <a:t>	</a:t>
            </a:r>
            <a:endParaRPr lang="en-US" dirty="0" smtClean="0"/>
          </a:p>
        </p:txBody>
      </p:sp>
      <p:sp>
        <p:nvSpPr>
          <p:cNvPr id="315396" name="Text Box 4"/>
          <p:cNvSpPr txBox="1">
            <a:spLocks noChangeArrowheads="1"/>
          </p:cNvSpPr>
          <p:nvPr/>
        </p:nvSpPr>
        <p:spPr bwMode="auto">
          <a:xfrm>
            <a:off x="1752600" y="533400"/>
            <a:ext cx="5562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dirty="0" smtClean="0">
                <a:solidFill>
                  <a:srgbClr val="800080"/>
                </a:solidFill>
                <a:latin typeface="Tw Cen MT Condensed" panose="020B0606020104020203" pitchFamily="34" charset="0"/>
              </a:rPr>
              <a:t>6 </a:t>
            </a:r>
            <a:r>
              <a:rPr lang="en-US" sz="4000" b="1" dirty="0">
                <a:solidFill>
                  <a:srgbClr val="800080"/>
                </a:solidFill>
                <a:latin typeface="Tw Cen MT Condensed" panose="020B0606020104020203" pitchFamily="34" charset="0"/>
              </a:rPr>
              <a:t>Principles &amp; Technology</a:t>
            </a:r>
          </a:p>
        </p:txBody>
      </p:sp>
      <p:sp>
        <p:nvSpPr>
          <p:cNvPr id="315397" name="Text Box 5"/>
          <p:cNvSpPr txBox="1">
            <a:spLocks noChangeArrowheads="1"/>
          </p:cNvSpPr>
          <p:nvPr/>
        </p:nvSpPr>
        <p:spPr bwMode="auto">
          <a:xfrm>
            <a:off x="4572000" y="6096000"/>
            <a:ext cx="3978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t>http://www.tltgroup.org/seven/Library_TOC.htm</a:t>
            </a:r>
            <a:r>
              <a:rPr lang="en-US"/>
              <a:t> </a:t>
            </a:r>
          </a:p>
        </p:txBody>
      </p:sp>
    </p:spTree>
    <p:extLst>
      <p:ext uri="{BB962C8B-B14F-4D97-AF65-F5344CB8AC3E}">
        <p14:creationId xmlns:p14="http://schemas.microsoft.com/office/powerpoint/2010/main" xmlns="" val="1756401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228600" y="1143000"/>
            <a:ext cx="8915400" cy="4953000"/>
          </a:xfrm>
        </p:spPr>
        <p:txBody>
          <a:bodyPr/>
          <a:lstStyle/>
          <a:p>
            <a:r>
              <a:rPr lang="en-US" b="1" dirty="0" smtClean="0">
                <a:solidFill>
                  <a:srgbClr val="7030A0"/>
                </a:solidFill>
              </a:rPr>
              <a:t>Peer-connected</a:t>
            </a:r>
          </a:p>
          <a:p>
            <a:pPr lvl="1"/>
            <a:r>
              <a:rPr lang="en-US" dirty="0"/>
              <a:t>Email; Online (chat) office hours </a:t>
            </a:r>
          </a:p>
          <a:p>
            <a:pPr lvl="1"/>
            <a:r>
              <a:rPr lang="en-US" dirty="0"/>
              <a:t>Videoconferencing (distance courses</a:t>
            </a:r>
            <a:r>
              <a:rPr lang="en-US" dirty="0" smtClean="0"/>
              <a:t>) SKYPE ?</a:t>
            </a:r>
            <a:endParaRPr lang="en-US" dirty="0"/>
          </a:p>
          <a:p>
            <a:pPr lvl="1"/>
            <a:r>
              <a:rPr lang="en-US" dirty="0"/>
              <a:t>Sharing student work (with permission) via </a:t>
            </a:r>
            <a:r>
              <a:rPr lang="en-US" dirty="0" smtClean="0"/>
              <a:t>Web</a:t>
            </a:r>
            <a:endParaRPr lang="en-US" b="1" dirty="0">
              <a:solidFill>
                <a:srgbClr val="7030A0"/>
              </a:solidFill>
            </a:endParaRPr>
          </a:p>
          <a:p>
            <a:r>
              <a:rPr lang="en-US" b="1" dirty="0" smtClean="0">
                <a:solidFill>
                  <a:srgbClr val="7030A0"/>
                </a:solidFill>
              </a:rPr>
              <a:t>Mentoring Rich:</a:t>
            </a:r>
            <a:r>
              <a:rPr lang="en-US" dirty="0" smtClean="0">
                <a:solidFill>
                  <a:srgbClr val="7030A0"/>
                </a:solidFill>
              </a:rPr>
              <a:t> </a:t>
            </a:r>
            <a:endParaRPr lang="en-US" dirty="0" smtClean="0"/>
          </a:p>
          <a:p>
            <a:pPr lvl="1"/>
            <a:r>
              <a:rPr lang="en-US" dirty="0" smtClean="0"/>
              <a:t>LMS (Moodle) groups</a:t>
            </a:r>
          </a:p>
          <a:p>
            <a:pPr lvl="1"/>
            <a:r>
              <a:rPr lang="en-US" dirty="0" smtClean="0"/>
              <a:t>Online </a:t>
            </a:r>
            <a:r>
              <a:rPr lang="en-US" dirty="0"/>
              <a:t>peer feedback</a:t>
            </a:r>
          </a:p>
          <a:p>
            <a:pPr lvl="1"/>
            <a:r>
              <a:rPr lang="en-US" dirty="0"/>
              <a:t>Online discussion board for comments (peer-led</a:t>
            </a:r>
            <a:r>
              <a:rPr lang="en-US" dirty="0" smtClean="0"/>
              <a:t>)</a:t>
            </a:r>
          </a:p>
          <a:p>
            <a:pPr lvl="1"/>
            <a:r>
              <a:rPr lang="en-US" dirty="0"/>
              <a:t>Presentation options: cases, simulations, discussions</a:t>
            </a:r>
          </a:p>
        </p:txBody>
      </p:sp>
      <p:sp>
        <p:nvSpPr>
          <p:cNvPr id="314371" name="Text Box 3"/>
          <p:cNvSpPr txBox="1">
            <a:spLocks noChangeArrowheads="1"/>
          </p:cNvSpPr>
          <p:nvPr/>
        </p:nvSpPr>
        <p:spPr bwMode="auto">
          <a:xfrm>
            <a:off x="1790700" y="250140"/>
            <a:ext cx="5562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dirty="0" smtClean="0">
                <a:solidFill>
                  <a:srgbClr val="800080"/>
                </a:solidFill>
                <a:latin typeface="Tw Cen MT Condensed" panose="020B0606020104020203" pitchFamily="34" charset="0"/>
              </a:rPr>
              <a:t>6 </a:t>
            </a:r>
            <a:r>
              <a:rPr lang="en-US" sz="4000" b="1" dirty="0">
                <a:solidFill>
                  <a:srgbClr val="800080"/>
                </a:solidFill>
                <a:latin typeface="Tw Cen MT Condensed" panose="020B0606020104020203" pitchFamily="34" charset="0"/>
              </a:rPr>
              <a:t>Principles &amp; Technology</a:t>
            </a:r>
          </a:p>
        </p:txBody>
      </p:sp>
      <p:sp>
        <p:nvSpPr>
          <p:cNvPr id="314373" name="Text Box 5"/>
          <p:cNvSpPr txBox="1">
            <a:spLocks noChangeArrowheads="1"/>
          </p:cNvSpPr>
          <p:nvPr/>
        </p:nvSpPr>
        <p:spPr bwMode="auto">
          <a:xfrm>
            <a:off x="1295400" y="6287185"/>
            <a:ext cx="3978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dirty="0"/>
              <a:t>http://www.tltgroup.org/seven/Library_TOC.htm</a:t>
            </a:r>
            <a:r>
              <a:rPr lang="en-US" dirty="0"/>
              <a:t> </a:t>
            </a:r>
          </a:p>
        </p:txBody>
      </p:sp>
    </p:spTree>
    <p:extLst>
      <p:ext uri="{BB962C8B-B14F-4D97-AF65-F5344CB8AC3E}">
        <p14:creationId xmlns:p14="http://schemas.microsoft.com/office/powerpoint/2010/main" xmlns="" val="980415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body" idx="1"/>
          </p:nvPr>
        </p:nvSpPr>
        <p:spPr>
          <a:xfrm>
            <a:off x="228600" y="951815"/>
            <a:ext cx="8915400" cy="4525963"/>
          </a:xfrm>
        </p:spPr>
        <p:txBody>
          <a:bodyPr/>
          <a:lstStyle/>
          <a:p>
            <a:pPr>
              <a:lnSpc>
                <a:spcPct val="90000"/>
              </a:lnSpc>
            </a:pPr>
            <a:r>
              <a:rPr lang="en-US" b="1" dirty="0" smtClean="0">
                <a:solidFill>
                  <a:srgbClr val="7030A0"/>
                </a:solidFill>
              </a:rPr>
              <a:t>Community Situated</a:t>
            </a:r>
            <a:endParaRPr lang="en-US" dirty="0" smtClean="0">
              <a:solidFill>
                <a:srgbClr val="7030A0"/>
              </a:solidFill>
            </a:endParaRPr>
          </a:p>
          <a:p>
            <a:pPr lvl="1"/>
            <a:r>
              <a:rPr lang="en-US" dirty="0" err="1"/>
              <a:t>EAccess</a:t>
            </a:r>
            <a:r>
              <a:rPr lang="en-US" dirty="0"/>
              <a:t>: students with disabilities, ESL, quiet students, </a:t>
            </a:r>
            <a:r>
              <a:rPr lang="en-US" dirty="0" err="1"/>
              <a:t>etc</a:t>
            </a:r>
            <a:r>
              <a:rPr lang="en-US" dirty="0"/>
              <a:t> </a:t>
            </a:r>
          </a:p>
          <a:p>
            <a:pPr lvl="1">
              <a:lnSpc>
                <a:spcPct val="90000"/>
              </a:lnSpc>
            </a:pPr>
            <a:r>
              <a:rPr lang="en-US" dirty="0" smtClean="0"/>
              <a:t>Blackboard </a:t>
            </a:r>
            <a:r>
              <a:rPr lang="en-US" dirty="0"/>
              <a:t>tools: timed release to pace material</a:t>
            </a:r>
          </a:p>
          <a:p>
            <a:pPr lvl="1">
              <a:lnSpc>
                <a:spcPct val="90000"/>
              </a:lnSpc>
            </a:pPr>
            <a:r>
              <a:rPr lang="en-US" dirty="0"/>
              <a:t>Posting lecture notes, Library electronic reserves</a:t>
            </a:r>
          </a:p>
          <a:p>
            <a:pPr lvl="1">
              <a:lnSpc>
                <a:spcPct val="90000"/>
              </a:lnSpc>
            </a:pPr>
            <a:r>
              <a:rPr lang="en-US" dirty="0"/>
              <a:t>Online database of resources (for </a:t>
            </a:r>
            <a:r>
              <a:rPr lang="en-US" dirty="0" smtClean="0"/>
              <a:t>instructors)</a:t>
            </a:r>
          </a:p>
          <a:p>
            <a:pPr lvl="1">
              <a:lnSpc>
                <a:spcPct val="90000"/>
              </a:lnSpc>
            </a:pPr>
            <a:r>
              <a:rPr lang="en-US" dirty="0"/>
              <a:t>Online rubrics, learning contracts, </a:t>
            </a:r>
            <a:r>
              <a:rPr lang="en-US" dirty="0" err="1" smtClean="0"/>
              <a:t>etc</a:t>
            </a:r>
            <a:endParaRPr lang="en-US" dirty="0"/>
          </a:p>
          <a:p>
            <a:pPr>
              <a:lnSpc>
                <a:spcPct val="90000"/>
              </a:lnSpc>
            </a:pPr>
            <a:r>
              <a:rPr lang="en-US" b="1" dirty="0" smtClean="0">
                <a:solidFill>
                  <a:srgbClr val="7030A0"/>
                </a:solidFill>
              </a:rPr>
              <a:t>Research (Inquiry) Driven</a:t>
            </a:r>
          </a:p>
          <a:p>
            <a:pPr lvl="1">
              <a:lnSpc>
                <a:spcPct val="90000"/>
              </a:lnSpc>
            </a:pPr>
            <a:r>
              <a:rPr lang="en-US" dirty="0" smtClean="0"/>
              <a:t>Online research: in class, student contributions, cases</a:t>
            </a:r>
          </a:p>
          <a:p>
            <a:pPr lvl="1">
              <a:lnSpc>
                <a:spcPct val="90000"/>
              </a:lnSpc>
            </a:pPr>
            <a:r>
              <a:rPr lang="en-US" dirty="0" smtClean="0"/>
              <a:t>Simulations; virtual labs, </a:t>
            </a:r>
            <a:r>
              <a:rPr lang="en-US" dirty="0" err="1" smtClean="0"/>
              <a:t>etc</a:t>
            </a:r>
            <a:endParaRPr lang="en-US" dirty="0" smtClean="0"/>
          </a:p>
          <a:p>
            <a:pPr lvl="1">
              <a:lnSpc>
                <a:spcPct val="90000"/>
              </a:lnSpc>
            </a:pPr>
            <a:r>
              <a:rPr lang="en-US" dirty="0" smtClean="0"/>
              <a:t>Sharing student work (with permission) via Web</a:t>
            </a:r>
            <a:endParaRPr lang="en-US" dirty="0"/>
          </a:p>
        </p:txBody>
      </p:sp>
      <p:sp>
        <p:nvSpPr>
          <p:cNvPr id="316420" name="Text Box 4"/>
          <p:cNvSpPr txBox="1">
            <a:spLocks noChangeArrowheads="1"/>
          </p:cNvSpPr>
          <p:nvPr/>
        </p:nvSpPr>
        <p:spPr bwMode="auto">
          <a:xfrm>
            <a:off x="1790700" y="219869"/>
            <a:ext cx="5562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dirty="0">
                <a:solidFill>
                  <a:srgbClr val="800080"/>
                </a:solidFill>
                <a:latin typeface="Tw Cen MT Condensed" panose="020B0606020104020203" pitchFamily="34" charset="0"/>
              </a:rPr>
              <a:t>6</a:t>
            </a:r>
            <a:r>
              <a:rPr lang="en-US" sz="4000" b="1" dirty="0" smtClean="0">
                <a:solidFill>
                  <a:srgbClr val="800080"/>
                </a:solidFill>
                <a:latin typeface="Tw Cen MT Condensed" panose="020B0606020104020203" pitchFamily="34" charset="0"/>
              </a:rPr>
              <a:t> </a:t>
            </a:r>
            <a:r>
              <a:rPr lang="en-US" sz="4000" b="1" dirty="0">
                <a:solidFill>
                  <a:srgbClr val="800080"/>
                </a:solidFill>
                <a:latin typeface="Tw Cen MT Condensed" panose="020B0606020104020203" pitchFamily="34" charset="0"/>
              </a:rPr>
              <a:t>Principles &amp; Technology</a:t>
            </a:r>
          </a:p>
        </p:txBody>
      </p:sp>
      <p:sp>
        <p:nvSpPr>
          <p:cNvPr id="316421" name="Text Box 5"/>
          <p:cNvSpPr txBox="1">
            <a:spLocks noChangeArrowheads="1"/>
          </p:cNvSpPr>
          <p:nvPr/>
        </p:nvSpPr>
        <p:spPr bwMode="auto">
          <a:xfrm>
            <a:off x="914400" y="6324600"/>
            <a:ext cx="3978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dirty="0"/>
              <a:t>http://www.tltgroup.org/seven/Library_TOC.htm</a:t>
            </a:r>
            <a:r>
              <a:rPr lang="en-US" dirty="0"/>
              <a:t> </a:t>
            </a:r>
          </a:p>
        </p:txBody>
      </p:sp>
    </p:spTree>
    <p:extLst>
      <p:ext uri="{BB962C8B-B14F-4D97-AF65-F5344CB8AC3E}">
        <p14:creationId xmlns:p14="http://schemas.microsoft.com/office/powerpoint/2010/main" xmlns="" val="400815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Using Social Media to Engage Students and Promote Collaboration </a:t>
            </a:r>
            <a:endParaRPr lang="en-US" sz="3600" dirty="0"/>
          </a:p>
        </p:txBody>
      </p:sp>
    </p:spTree>
    <p:extLst>
      <p:ext uri="{BB962C8B-B14F-4D97-AF65-F5344CB8AC3E}">
        <p14:creationId xmlns:p14="http://schemas.microsoft.com/office/powerpoint/2010/main" xmlns="" val="551248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social media?</a:t>
            </a:r>
            <a:endParaRPr lang="en-US" b="1" dirty="0"/>
          </a:p>
        </p:txBody>
      </p:sp>
      <p:sp>
        <p:nvSpPr>
          <p:cNvPr id="3" name="Content Placeholder 2"/>
          <p:cNvSpPr>
            <a:spLocks noGrp="1"/>
          </p:cNvSpPr>
          <p:nvPr>
            <p:ph idx="1"/>
          </p:nvPr>
        </p:nvSpPr>
        <p:spPr/>
        <p:txBody>
          <a:bodyPr>
            <a:normAutofit/>
          </a:bodyPr>
          <a:lstStyle/>
          <a:p>
            <a:r>
              <a:rPr lang="en-US" dirty="0" smtClean="0"/>
              <a:t>Web-based</a:t>
            </a:r>
          </a:p>
          <a:p>
            <a:r>
              <a:rPr lang="en-US" dirty="0" smtClean="0"/>
              <a:t>Communication</a:t>
            </a:r>
          </a:p>
          <a:p>
            <a:r>
              <a:rPr lang="en-US" dirty="0" smtClean="0"/>
              <a:t>Collaboration</a:t>
            </a:r>
          </a:p>
          <a:p>
            <a:r>
              <a:rPr lang="en-US" dirty="0" smtClean="0"/>
              <a:t>Participation</a:t>
            </a:r>
          </a:p>
          <a:p>
            <a:r>
              <a:rPr lang="en-US" dirty="0" smtClean="0"/>
              <a:t>Sharing</a:t>
            </a:r>
          </a:p>
          <a:p>
            <a:r>
              <a:rPr lang="en-US" dirty="0" smtClean="0"/>
              <a:t>User-generated content</a:t>
            </a:r>
            <a:endParaRPr lang="en-US" dirty="0"/>
          </a:p>
        </p:txBody>
      </p:sp>
      <p:sp>
        <p:nvSpPr>
          <p:cNvPr id="5" name="TextBox 4"/>
          <p:cNvSpPr txBox="1"/>
          <p:nvPr/>
        </p:nvSpPr>
        <p:spPr>
          <a:xfrm>
            <a:off x="5181600" y="1981200"/>
            <a:ext cx="3582036" cy="1569660"/>
          </a:xfrm>
          <a:prstGeom prst="rect">
            <a:avLst/>
          </a:prstGeom>
          <a:solidFill>
            <a:schemeClr val="bg1">
              <a:lumMod val="95000"/>
            </a:schemeClr>
          </a:solidFill>
          <a:ln w="25400">
            <a:solidFill>
              <a:schemeClr val="tx1"/>
            </a:solidFill>
            <a:prstDash val="sysDash"/>
          </a:ln>
        </p:spPr>
        <p:txBody>
          <a:bodyPr wrap="square" rtlCol="0">
            <a:spAutoFit/>
          </a:bodyPr>
          <a:lstStyle/>
          <a:p>
            <a:r>
              <a:rPr lang="en-US" sz="3200" i="1" dirty="0" smtClean="0"/>
              <a:t>94% of freshmen use social networking sites</a:t>
            </a:r>
            <a:endParaRPr lang="en-US" sz="3200" i="1" dirty="0"/>
          </a:p>
        </p:txBody>
      </p:sp>
      <p:sp>
        <p:nvSpPr>
          <p:cNvPr id="4" name="Rectangle 3"/>
          <p:cNvSpPr/>
          <p:nvPr/>
        </p:nvSpPr>
        <p:spPr>
          <a:xfrm>
            <a:off x="6089650" y="6019800"/>
            <a:ext cx="2908300" cy="400110"/>
          </a:xfrm>
          <a:prstGeom prst="rect">
            <a:avLst/>
          </a:prstGeom>
        </p:spPr>
        <p:txBody>
          <a:bodyPr wrap="square">
            <a:spAutoFit/>
          </a:bodyPr>
          <a:lstStyle/>
          <a:p>
            <a:pPr lvl="0" eaLnBrk="0" hangingPunct="0">
              <a:spcBef>
                <a:spcPct val="20000"/>
              </a:spcBef>
            </a:pPr>
            <a:r>
              <a:rPr lang="en-US" sz="2000" i="1" kern="0" dirty="0">
                <a:solidFill>
                  <a:srgbClr val="000000"/>
                </a:solidFill>
                <a:latin typeface="Tw Cen MT"/>
              </a:rPr>
              <a:t>(HERI 2007)</a:t>
            </a:r>
          </a:p>
        </p:txBody>
      </p:sp>
    </p:spTree>
    <p:extLst>
      <p:ext uri="{BB962C8B-B14F-4D97-AF65-F5344CB8AC3E}">
        <p14:creationId xmlns:p14="http://schemas.microsoft.com/office/powerpoint/2010/main" xmlns="" val="42463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 can help with…</a:t>
            </a:r>
            <a:endParaRPr lang="en-US" b="1" dirty="0"/>
          </a:p>
        </p:txBody>
      </p:sp>
      <p:graphicFrame>
        <p:nvGraphicFramePr>
          <p:cNvPr id="4" name="Table 3"/>
          <p:cNvGraphicFramePr>
            <a:graphicFrameLocks noGrp="1"/>
          </p:cNvGraphicFramePr>
          <p:nvPr/>
        </p:nvGraphicFramePr>
        <p:xfrm>
          <a:off x="457200" y="2286000"/>
          <a:ext cx="8229600" cy="3733170"/>
        </p:xfrm>
        <a:graphic>
          <a:graphicData uri="http://schemas.openxmlformats.org/drawingml/2006/table">
            <a:tbl>
              <a:tblPr firstRow="1" bandRow="1">
                <a:tableStyleId>{69CF1AB2-1976-4502-BF36-3FF5EA218861}</a:tableStyleId>
              </a:tblPr>
              <a:tblGrid>
                <a:gridCol w="4114800"/>
                <a:gridCol w="4114800"/>
              </a:tblGrid>
              <a:tr h="1275080">
                <a:tc>
                  <a:txBody>
                    <a:bodyPr/>
                    <a:lstStyle/>
                    <a:p>
                      <a:r>
                        <a:rPr lang="en-US" sz="3200" b="0" dirty="0" smtClean="0"/>
                        <a:t>Student-student,</a:t>
                      </a:r>
                      <a:r>
                        <a:rPr lang="en-US" sz="3200" b="0" baseline="0" dirty="0" smtClean="0"/>
                        <a:t> student-faculty interaction </a:t>
                      </a:r>
                      <a:endParaRPr lang="en-US" sz="32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0" dirty="0" smtClean="0"/>
                        <a:t>Relevance</a:t>
                      </a:r>
                    </a:p>
                    <a:p>
                      <a:endParaRPr lang="en-US" sz="3200" b="0" dirty="0"/>
                    </a:p>
                  </a:txBody>
                  <a:tcPr/>
                </a:tc>
              </a:tr>
              <a:tr h="7262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Collaboration</a:t>
                      </a:r>
                    </a:p>
                  </a:txBody>
                  <a:tcPr/>
                </a:tc>
                <a:tc>
                  <a:txBody>
                    <a:bodyPr/>
                    <a:lstStyle/>
                    <a:p>
                      <a:r>
                        <a:rPr lang="en-US" sz="3200" dirty="0" smtClean="0"/>
                        <a:t>Transferrable skills</a:t>
                      </a:r>
                      <a:endParaRPr lang="en-US" sz="3200" dirty="0"/>
                    </a:p>
                  </a:txBody>
                  <a:tcPr/>
                </a:tc>
              </a:tr>
              <a:tr h="726230">
                <a:tc>
                  <a:txBody>
                    <a:bodyPr/>
                    <a:lstStyle/>
                    <a:p>
                      <a:r>
                        <a:rPr lang="en-US" sz="3200" dirty="0" smtClean="0"/>
                        <a:t>Cohort</a:t>
                      </a:r>
                      <a:r>
                        <a:rPr lang="en-US" sz="3200" baseline="0" dirty="0" smtClean="0"/>
                        <a:t> effects</a:t>
                      </a:r>
                      <a:endParaRPr lang="en-US" sz="3200" dirty="0"/>
                    </a:p>
                  </a:txBody>
                  <a:tcPr/>
                </a:tc>
                <a:tc>
                  <a:txBody>
                    <a:bodyPr/>
                    <a:lstStyle/>
                    <a:p>
                      <a:r>
                        <a:rPr lang="en-US" sz="3200" dirty="0" smtClean="0"/>
                        <a:t>Professional networking</a:t>
                      </a:r>
                      <a:endParaRPr lang="en-US" sz="3200" dirty="0"/>
                    </a:p>
                  </a:txBody>
                  <a:tcPr/>
                </a:tc>
              </a:tr>
              <a:tr h="7262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err="1" smtClean="0"/>
                        <a:t>Asynchronicity</a:t>
                      </a:r>
                      <a:endParaRPr lang="en-US" sz="3200" dirty="0" smtClean="0"/>
                    </a:p>
                  </a:txBody>
                  <a:tcPr/>
                </a:tc>
                <a:tc>
                  <a:txBody>
                    <a:bodyPr/>
                    <a:lstStyle/>
                    <a:p>
                      <a:endParaRPr lang="en-US" sz="3200" dirty="0"/>
                    </a:p>
                  </a:txBody>
                  <a:tcPr/>
                </a:tc>
              </a:tr>
            </a:tbl>
          </a:graphicData>
        </a:graphic>
      </p:graphicFrame>
      <p:sp>
        <p:nvSpPr>
          <p:cNvPr id="5" name="TextBox 4"/>
          <p:cNvSpPr txBox="1"/>
          <p:nvPr/>
        </p:nvSpPr>
        <p:spPr>
          <a:xfrm>
            <a:off x="457200" y="1417638"/>
            <a:ext cx="8229600" cy="584776"/>
          </a:xfrm>
          <a:prstGeom prst="rect">
            <a:avLst/>
          </a:prstGeom>
          <a:noFill/>
        </p:spPr>
        <p:txBody>
          <a:bodyPr wrap="square" rtlCol="0">
            <a:spAutoFit/>
          </a:bodyPr>
          <a:lstStyle/>
          <a:p>
            <a:r>
              <a:rPr lang="en-US" sz="3200" b="1" smtClean="0"/>
              <a:t>Engagement		&amp;      	Learning</a:t>
            </a:r>
            <a:endParaRPr lang="en-US" sz="3200" b="1" dirty="0"/>
          </a:p>
        </p:txBody>
      </p:sp>
    </p:spTree>
    <p:extLst>
      <p:ext uri="{BB962C8B-B14F-4D97-AF65-F5344CB8AC3E}">
        <p14:creationId xmlns:p14="http://schemas.microsoft.com/office/powerpoint/2010/main" xmlns="" val="10634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6" name="Text Box 6"/>
          <p:cNvSpPr txBox="1">
            <a:spLocks noChangeArrowheads="1"/>
          </p:cNvSpPr>
          <p:nvPr/>
        </p:nvSpPr>
        <p:spPr bwMode="auto">
          <a:xfrm>
            <a:off x="444674" y="1865603"/>
            <a:ext cx="60960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en-US" sz="3600" dirty="0">
                <a:latin typeface="+mn-lt"/>
              </a:rPr>
              <a:t>What </a:t>
            </a:r>
            <a:r>
              <a:rPr lang="en-US" sz="3600" dirty="0" smtClean="0">
                <a:latin typeface="+mn-lt"/>
              </a:rPr>
              <a:t>kinds of technology do you use or would like to use in your teaching? </a:t>
            </a:r>
            <a:r>
              <a:rPr lang="en-US" sz="3600" dirty="0" smtClean="0"/>
              <a:t>And Why?</a:t>
            </a:r>
            <a:endParaRPr lang="en-US" sz="3600" dirty="0">
              <a:latin typeface="+mn-lt"/>
            </a:endParaRPr>
          </a:p>
          <a:p>
            <a:pPr>
              <a:defRPr/>
            </a:pPr>
            <a:endParaRPr lang="en-US" sz="3600" dirty="0">
              <a:latin typeface="+mn-lt"/>
            </a:endParaRPr>
          </a:p>
        </p:txBody>
      </p:sp>
      <p:pic>
        <p:nvPicPr>
          <p:cNvPr id="5" name="Picture 7" descr="question_mark_3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702873"/>
            <a:ext cx="1792014" cy="347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802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447800" y="1981200"/>
            <a:ext cx="6210300" cy="822960"/>
          </a:xfrm>
        </p:spPr>
        <p:txBody>
          <a:bodyPr lIns="0" tIns="0" rIns="0" bIns="0" anchor="t"/>
          <a:lstStyle/>
          <a:p>
            <a:pPr algn="l">
              <a:lnSpc>
                <a:spcPct val="95000"/>
              </a:lnSpc>
            </a:pPr>
            <a:r>
              <a:rPr lang="en-US" sz="3900" b="1" dirty="0">
                <a:solidFill>
                  <a:srgbClr val="333333"/>
                </a:solidFill>
                <a:latin typeface="Arial" pitchFamily="34" charset="0"/>
              </a:rPr>
              <a:t>Twitter Example #1</a:t>
            </a:r>
          </a:p>
        </p:txBody>
      </p:sp>
      <p:pic>
        <p:nvPicPr>
          <p:cNvPr id="27653" name="Picture 5"/>
          <p:cNvPicPr>
            <a:picLocks noChangeAspect="1" noChangeArrowheads="1"/>
          </p:cNvPicPr>
          <p:nvPr/>
        </p:nvPicPr>
        <p:blipFill>
          <a:blip r:embed="rId3" cstate="print"/>
          <a:srcRect/>
          <a:stretch>
            <a:fillRect/>
          </a:stretch>
        </p:blipFill>
        <p:spPr bwMode="auto">
          <a:xfrm>
            <a:off x="5663793" y="4572000"/>
            <a:ext cx="1958817" cy="817245"/>
          </a:xfrm>
          <a:prstGeom prst="rect">
            <a:avLst/>
          </a:prstGeom>
          <a:noFill/>
        </p:spPr>
      </p:pic>
      <p:sp>
        <p:nvSpPr>
          <p:cNvPr id="2" name="Rectangle 1"/>
          <p:cNvSpPr/>
          <p:nvPr/>
        </p:nvSpPr>
        <p:spPr>
          <a:xfrm>
            <a:off x="1371600" y="3657600"/>
            <a:ext cx="5886688" cy="369332"/>
          </a:xfrm>
          <a:prstGeom prst="rect">
            <a:avLst/>
          </a:prstGeom>
        </p:spPr>
        <p:txBody>
          <a:bodyPr wrap="square">
            <a:spAutoFit/>
          </a:bodyPr>
          <a:lstStyle/>
          <a:p>
            <a:r>
              <a:rPr lang="en-US" dirty="0">
                <a:hlinkClick r:id="rId4"/>
              </a:rPr>
              <a:t>http://www.youtube.com/watch?v=6WPVWDkF7U8</a:t>
            </a:r>
            <a:endParaRPr lang="en-US" dirty="0"/>
          </a:p>
        </p:txBody>
      </p:sp>
    </p:spTree>
    <p:extLst>
      <p:ext uri="{BB962C8B-B14F-4D97-AF65-F5344CB8AC3E}">
        <p14:creationId xmlns:p14="http://schemas.microsoft.com/office/powerpoint/2010/main" xmlns="" val="182568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228600" y="457200"/>
            <a:ext cx="8698230" cy="822960"/>
          </a:xfrm>
        </p:spPr>
        <p:txBody>
          <a:bodyPr lIns="0" tIns="0" rIns="0" bIns="0" anchor="t"/>
          <a:lstStyle/>
          <a:p>
            <a:pPr algn="l">
              <a:lnSpc>
                <a:spcPct val="95000"/>
              </a:lnSpc>
            </a:pPr>
            <a:r>
              <a:rPr lang="en-US" sz="3600" b="1" dirty="0" smtClean="0">
                <a:solidFill>
                  <a:srgbClr val="333333"/>
                </a:solidFill>
                <a:latin typeface="Arial" pitchFamily="34" charset="0"/>
              </a:rPr>
              <a:t>Ex. Twitter in Cognitive Design Course</a:t>
            </a:r>
            <a:endParaRPr lang="en-US" sz="3600" b="1" dirty="0">
              <a:solidFill>
                <a:srgbClr val="333333"/>
              </a:solidFill>
              <a:latin typeface="Arial" pitchFamily="34" charset="0"/>
            </a:endParaRPr>
          </a:p>
        </p:txBody>
      </p:sp>
      <p:sp>
        <p:nvSpPr>
          <p:cNvPr id="30724" name="Text Box 4"/>
          <p:cNvSpPr txBox="1">
            <a:spLocks noChangeArrowheads="1"/>
          </p:cNvSpPr>
          <p:nvPr/>
        </p:nvSpPr>
        <p:spPr bwMode="auto">
          <a:xfrm>
            <a:off x="533400" y="1752600"/>
            <a:ext cx="7924800" cy="2134430"/>
          </a:xfrm>
          <a:prstGeom prst="rect">
            <a:avLst/>
          </a:prstGeom>
          <a:noFill/>
          <a:ln w="9525">
            <a:noFill/>
            <a:miter lim="800000"/>
            <a:headEnd/>
            <a:tailEnd/>
          </a:ln>
          <a:effectLst/>
        </p:spPr>
        <p:txBody>
          <a:bodyPr wrap="square" lIns="0" tIns="0" rIns="0" bIns="0">
            <a:spAutoFit/>
          </a:bodyPr>
          <a:lstStyle/>
          <a:p>
            <a:pPr>
              <a:lnSpc>
                <a:spcPct val="95000"/>
              </a:lnSpc>
            </a:pPr>
            <a:r>
              <a:rPr lang="en-US" dirty="0">
                <a:solidFill>
                  <a:srgbClr val="333333"/>
                </a:solidFill>
                <a:latin typeface="Arial" pitchFamily="34" charset="0"/>
              </a:rPr>
              <a:t>From syllabus:</a:t>
            </a:r>
            <a:endParaRPr lang="en-US" sz="1400" dirty="0"/>
          </a:p>
          <a:p>
            <a:pPr>
              <a:lnSpc>
                <a:spcPct val="95000"/>
              </a:lnSpc>
            </a:pPr>
            <a:r>
              <a:rPr lang="en-US" sz="1600" dirty="0">
                <a:solidFill>
                  <a:srgbClr val="333333"/>
                </a:solidFill>
                <a:latin typeface="Arial" pitchFamily="34" charset="0"/>
              </a:rPr>
              <a:t/>
            </a:r>
            <a:br>
              <a:rPr lang="en-US" sz="1600" dirty="0">
                <a:solidFill>
                  <a:srgbClr val="333333"/>
                </a:solidFill>
                <a:latin typeface="Arial" pitchFamily="34" charset="0"/>
              </a:rPr>
            </a:br>
            <a:r>
              <a:rPr lang="en-US" sz="2800" dirty="0">
                <a:solidFill>
                  <a:srgbClr val="000000"/>
                </a:solidFill>
                <a:latin typeface="Arial" pitchFamily="34" charset="0"/>
              </a:rPr>
              <a:t>"The goal is to use Twitter along with the readings </a:t>
            </a:r>
            <a:r>
              <a:rPr lang="en-US" sz="2800" b="1" dirty="0">
                <a:solidFill>
                  <a:srgbClr val="000000"/>
                </a:solidFill>
                <a:latin typeface="Arial" pitchFamily="34" charset="0"/>
              </a:rPr>
              <a:t>to learn to see cognition in action </a:t>
            </a:r>
            <a:r>
              <a:rPr lang="en-US" sz="2800" dirty="0">
                <a:solidFill>
                  <a:srgbClr val="000000"/>
                </a:solidFill>
                <a:latin typeface="Arial" pitchFamily="34" charset="0"/>
              </a:rPr>
              <a:t>in our everyday world</a:t>
            </a:r>
            <a:r>
              <a:rPr lang="en-US" sz="2800" dirty="0" smtClean="0">
                <a:solidFill>
                  <a:srgbClr val="000000"/>
                </a:solidFill>
                <a:latin typeface="Arial" pitchFamily="34" charset="0"/>
              </a:rPr>
              <a:t>.” </a:t>
            </a:r>
          </a:p>
          <a:p>
            <a:pPr>
              <a:lnSpc>
                <a:spcPct val="95000"/>
              </a:lnSpc>
            </a:pPr>
            <a:endParaRPr lang="en-US" sz="2800" dirty="0">
              <a:solidFill>
                <a:srgbClr val="000000"/>
              </a:solidFill>
              <a:latin typeface="Arial" pitchFamily="34" charset="0"/>
            </a:endParaRPr>
          </a:p>
        </p:txBody>
      </p:sp>
      <p:sp>
        <p:nvSpPr>
          <p:cNvPr id="4" name="Right Arrow 3"/>
          <p:cNvSpPr/>
          <p:nvPr/>
        </p:nvSpPr>
        <p:spPr>
          <a:xfrm rot="2271316">
            <a:off x="3560938" y="3658431"/>
            <a:ext cx="225195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664782">
            <a:off x="4090000" y="4527794"/>
            <a:ext cx="3826835" cy="523220"/>
          </a:xfrm>
          <a:prstGeom prst="rect">
            <a:avLst/>
          </a:prstGeom>
          <a:noFill/>
        </p:spPr>
        <p:txBody>
          <a:bodyPr wrap="square" rtlCol="0">
            <a:spAutoFit/>
          </a:bodyPr>
          <a:lstStyle/>
          <a:p>
            <a:r>
              <a:rPr lang="en-US" sz="2800" dirty="0" smtClean="0">
                <a:latin typeface="Comic Sans MS" pitchFamily="66" charset="0"/>
              </a:rPr>
              <a:t>Learning objective</a:t>
            </a:r>
            <a:endParaRPr lang="en-US" sz="2800" dirty="0">
              <a:latin typeface="Comic Sans MS" pitchFamily="66" charset="0"/>
            </a:endParaRPr>
          </a:p>
        </p:txBody>
      </p:sp>
    </p:spTree>
    <p:extLst>
      <p:ext uri="{BB962C8B-B14F-4D97-AF65-F5344CB8AC3E}">
        <p14:creationId xmlns:p14="http://schemas.microsoft.com/office/powerpoint/2010/main" xmlns="" val="21037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28600" y="457200"/>
            <a:ext cx="8698230" cy="822960"/>
          </a:xfrm>
        </p:spPr>
        <p:txBody>
          <a:bodyPr lIns="0" tIns="0" rIns="0" bIns="0" anchor="t"/>
          <a:lstStyle/>
          <a:p>
            <a:pPr algn="l">
              <a:lnSpc>
                <a:spcPct val="95000"/>
              </a:lnSpc>
            </a:pPr>
            <a:r>
              <a:rPr lang="en-US" sz="3900" b="1" dirty="0" smtClean="0">
                <a:solidFill>
                  <a:srgbClr val="333333"/>
                </a:solidFill>
                <a:latin typeface="Arial" pitchFamily="34" charset="0"/>
              </a:rPr>
              <a:t>Cognitive </a:t>
            </a:r>
            <a:r>
              <a:rPr lang="en-US" sz="3900" b="1" dirty="0">
                <a:solidFill>
                  <a:srgbClr val="333333"/>
                </a:solidFill>
                <a:latin typeface="Arial" pitchFamily="34" charset="0"/>
              </a:rPr>
              <a:t>Design</a:t>
            </a:r>
          </a:p>
        </p:txBody>
      </p:sp>
      <p:sp>
        <p:nvSpPr>
          <p:cNvPr id="31748" name="Text Box 4"/>
          <p:cNvSpPr txBox="1">
            <a:spLocks noChangeArrowheads="1"/>
          </p:cNvSpPr>
          <p:nvPr/>
        </p:nvSpPr>
        <p:spPr bwMode="auto">
          <a:xfrm>
            <a:off x="222885" y="1094423"/>
            <a:ext cx="8752523" cy="3786421"/>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333333"/>
                </a:solidFill>
                <a:latin typeface="Arial" pitchFamily="34" charset="0"/>
              </a:rPr>
              <a:t>Sample tweets:</a:t>
            </a:r>
            <a:endParaRPr lang="en-US" dirty="0"/>
          </a:p>
          <a:p>
            <a:pPr>
              <a:lnSpc>
                <a:spcPct val="95000"/>
              </a:lnSpc>
            </a:pPr>
            <a:r>
              <a:rPr lang="en-US" sz="2400" dirty="0">
                <a:solidFill>
                  <a:srgbClr val="333333"/>
                </a:solidFill>
                <a:latin typeface="Arial" pitchFamily="34" charset="0"/>
              </a:rPr>
              <a:t> </a:t>
            </a:r>
            <a:endParaRPr lang="en-US" dirty="0"/>
          </a:p>
          <a:p>
            <a:pPr lvl="1" indent="-308610">
              <a:lnSpc>
                <a:spcPct val="95000"/>
              </a:lnSpc>
              <a:buClr>
                <a:srgbClr val="333333"/>
              </a:buClr>
              <a:buSzPct val="100000"/>
              <a:buFontTx/>
              <a:buChar char="•"/>
            </a:pPr>
            <a:r>
              <a:rPr lang="en-US" sz="2400" dirty="0">
                <a:solidFill>
                  <a:srgbClr val="333333"/>
                </a:solidFill>
                <a:latin typeface="Arial" pitchFamily="34" charset="0"/>
              </a:rPr>
              <a:t>Ever noticed how it's difficult to perform a mental task while performing a taxing physical task? Push ups + talking = impossible </a:t>
            </a:r>
            <a:r>
              <a:rPr lang="en-US" sz="2400" dirty="0">
                <a:solidFill>
                  <a:srgbClr val="0000FF"/>
                </a:solidFill>
                <a:latin typeface="Arial" pitchFamily="34" charset="0"/>
              </a:rPr>
              <a:t>#CD452</a:t>
            </a:r>
            <a:endParaRPr lang="en-US" dirty="0"/>
          </a:p>
          <a:p>
            <a:pPr lvl="1" indent="-308610">
              <a:lnSpc>
                <a:spcPct val="95000"/>
              </a:lnSpc>
              <a:buClr>
                <a:srgbClr val="333333"/>
              </a:buClr>
              <a:buSzPct val="100000"/>
              <a:buFontTx/>
              <a:buChar char="•"/>
            </a:pPr>
            <a:r>
              <a:rPr lang="en-US" sz="2400" dirty="0">
                <a:solidFill>
                  <a:srgbClr val="333333"/>
                </a:solidFill>
                <a:latin typeface="Arial" pitchFamily="34" charset="0"/>
              </a:rPr>
              <a:t>Always thought my morning crankiness was due to low sugar. Per </a:t>
            </a:r>
            <a:r>
              <a:rPr lang="en-US" sz="2400" dirty="0">
                <a:solidFill>
                  <a:srgbClr val="0000FF"/>
                </a:solidFill>
                <a:latin typeface="Arial" pitchFamily="34" charset="0"/>
              </a:rPr>
              <a:t>@</a:t>
            </a:r>
            <a:r>
              <a:rPr lang="en-US" sz="2400" dirty="0" err="1">
                <a:solidFill>
                  <a:srgbClr val="0000FF"/>
                </a:solidFill>
                <a:latin typeface="Arial" pitchFamily="34" charset="0"/>
              </a:rPr>
              <a:t>judithhorstman</a:t>
            </a:r>
            <a:r>
              <a:rPr lang="en-US" sz="2400" dirty="0">
                <a:solidFill>
                  <a:srgbClr val="333333"/>
                </a:solidFill>
                <a:latin typeface="Arial" pitchFamily="34" charset="0"/>
              </a:rPr>
              <a:t>, actually low serotonin. And afternoon crankiness? </a:t>
            </a:r>
            <a:r>
              <a:rPr lang="en-US" sz="2400" dirty="0">
                <a:solidFill>
                  <a:srgbClr val="0000FF"/>
                </a:solidFill>
                <a:latin typeface="Arial" pitchFamily="34" charset="0"/>
              </a:rPr>
              <a:t>#</a:t>
            </a:r>
            <a:r>
              <a:rPr lang="en-US" sz="2400" dirty="0" smtClean="0">
                <a:solidFill>
                  <a:srgbClr val="0000FF"/>
                </a:solidFill>
                <a:latin typeface="Arial" pitchFamily="34" charset="0"/>
              </a:rPr>
              <a:t>CD452</a:t>
            </a:r>
            <a:endParaRPr lang="en-US" dirty="0"/>
          </a:p>
          <a:p>
            <a:pPr lvl="1" indent="-308610">
              <a:lnSpc>
                <a:spcPct val="95000"/>
              </a:lnSpc>
              <a:buClr>
                <a:srgbClr val="000000"/>
              </a:buClr>
              <a:buSzPct val="100000"/>
              <a:buFontTx/>
              <a:buChar char="•"/>
            </a:pPr>
            <a:r>
              <a:rPr lang="en-US" sz="2400" dirty="0">
                <a:solidFill>
                  <a:srgbClr val="000000"/>
                </a:solidFill>
                <a:latin typeface="Arial" pitchFamily="34" charset="0"/>
              </a:rPr>
              <a:t>I have a new mental model for 'resourcefulness' and 'patience' </a:t>
            </a:r>
            <a:r>
              <a:rPr lang="en-US" sz="2400" u="sng" dirty="0">
                <a:solidFill>
                  <a:srgbClr val="0000FF"/>
                </a:solidFill>
                <a:latin typeface="Arial" pitchFamily="34" charset="0"/>
                <a:hlinkClick r:id="rId3"/>
              </a:rPr>
              <a:t>http://t.co/Z8zsh21</a:t>
            </a:r>
            <a:r>
              <a:rPr lang="en-US" sz="2400" dirty="0">
                <a:solidFill>
                  <a:srgbClr val="000000"/>
                </a:solidFill>
                <a:latin typeface="Arial" pitchFamily="34" charset="0"/>
              </a:rPr>
              <a:t> </a:t>
            </a:r>
            <a:r>
              <a:rPr lang="en-US" sz="2400" dirty="0">
                <a:solidFill>
                  <a:srgbClr val="0000FF"/>
                </a:solidFill>
                <a:latin typeface="Arial" pitchFamily="34" charset="0"/>
              </a:rPr>
              <a:t>#CD452 </a:t>
            </a:r>
            <a:endParaRPr lang="en-US" dirty="0"/>
          </a:p>
          <a:p>
            <a:pPr>
              <a:lnSpc>
                <a:spcPct val="95000"/>
              </a:lnSpc>
              <a:buClr>
                <a:srgbClr val="000000"/>
              </a:buClr>
              <a:buSzPct val="100000"/>
            </a:pPr>
            <a:endParaRPr lang="en-US" sz="1900" dirty="0">
              <a:solidFill>
                <a:srgbClr val="333333"/>
              </a:solidFill>
              <a:latin typeface="Arial" pitchFamily="34" charset="0"/>
            </a:endParaRPr>
          </a:p>
        </p:txBody>
      </p:sp>
      <p:sp>
        <p:nvSpPr>
          <p:cNvPr id="2" name="TextBox 1"/>
          <p:cNvSpPr txBox="1"/>
          <p:nvPr/>
        </p:nvSpPr>
        <p:spPr>
          <a:xfrm>
            <a:off x="2444160" y="5111032"/>
            <a:ext cx="6689408" cy="830997"/>
          </a:xfrm>
          <a:prstGeom prst="rect">
            <a:avLst/>
          </a:prstGeom>
          <a:solidFill>
            <a:schemeClr val="accent6">
              <a:lumMod val="20000"/>
              <a:lumOff val="80000"/>
            </a:schemeClr>
          </a:solidFill>
        </p:spPr>
        <p:txBody>
          <a:bodyPr wrap="square" rtlCol="0">
            <a:spAutoFit/>
          </a:bodyPr>
          <a:lstStyle/>
          <a:p>
            <a:r>
              <a:rPr lang="en-US" sz="2400" dirty="0" smtClean="0"/>
              <a:t>Students are sharing links and ideas related to course material</a:t>
            </a:r>
            <a:endParaRPr lang="en-US" sz="2400" dirty="0"/>
          </a:p>
        </p:txBody>
      </p:sp>
    </p:spTree>
    <p:extLst>
      <p:ext uri="{BB962C8B-B14F-4D97-AF65-F5344CB8AC3E}">
        <p14:creationId xmlns:p14="http://schemas.microsoft.com/office/powerpoint/2010/main" xmlns="" val="10862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lIns="0" tIns="0" rIns="0" bIns="0" anchor="t"/>
          <a:lstStyle/>
          <a:p>
            <a:pPr>
              <a:lnSpc>
                <a:spcPct val="95000"/>
              </a:lnSpc>
            </a:pPr>
            <a:r>
              <a:rPr lang="en-US" sz="3200" b="1" dirty="0">
                <a:solidFill>
                  <a:srgbClr val="333333"/>
                </a:solidFill>
                <a:latin typeface="Arial" pitchFamily="34" charset="0"/>
              </a:rPr>
              <a:t>Twitter </a:t>
            </a:r>
            <a:r>
              <a:rPr lang="en-US" sz="3200" b="1" dirty="0" smtClean="0">
                <a:solidFill>
                  <a:srgbClr val="333333"/>
                </a:solidFill>
                <a:latin typeface="Arial" pitchFamily="34" charset="0"/>
              </a:rPr>
              <a:t>Example</a:t>
            </a:r>
            <a:br>
              <a:rPr lang="en-US" sz="3200" b="1" dirty="0" smtClean="0">
                <a:solidFill>
                  <a:srgbClr val="333333"/>
                </a:solidFill>
                <a:latin typeface="Arial" pitchFamily="34" charset="0"/>
              </a:rPr>
            </a:br>
            <a:r>
              <a:rPr lang="en-US" sz="3200" b="1" dirty="0" smtClean="0">
                <a:solidFill>
                  <a:srgbClr val="333333"/>
                </a:solidFill>
                <a:latin typeface="Arial" pitchFamily="34" charset="0"/>
              </a:rPr>
              <a:t> </a:t>
            </a:r>
            <a:r>
              <a:rPr lang="en-US" sz="3200" dirty="0">
                <a:solidFill>
                  <a:srgbClr val="333333"/>
                </a:solidFill>
                <a:latin typeface="Arial" pitchFamily="34" charset="0"/>
              </a:rPr>
              <a:t>Introduction to PR Strategies and Tactics</a:t>
            </a:r>
            <a:r>
              <a:rPr lang="en-US" sz="4000" dirty="0">
                <a:solidFill>
                  <a:srgbClr val="333333"/>
                </a:solidFill>
                <a:latin typeface="Arial" pitchFamily="34" charset="0"/>
              </a:rPr>
              <a:t/>
            </a:r>
            <a:br>
              <a:rPr lang="en-US" sz="4000" dirty="0">
                <a:solidFill>
                  <a:srgbClr val="333333"/>
                </a:solidFill>
                <a:latin typeface="Arial" pitchFamily="34" charset="0"/>
              </a:rPr>
            </a:br>
            <a:endParaRPr lang="en-US" sz="3900" b="1" dirty="0">
              <a:solidFill>
                <a:srgbClr val="333333"/>
              </a:solidFill>
              <a:latin typeface="Arial" pitchFamily="34" charset="0"/>
            </a:endParaRPr>
          </a:p>
        </p:txBody>
      </p:sp>
      <p:sp>
        <p:nvSpPr>
          <p:cNvPr id="2" name="Content Placeholder 1"/>
          <p:cNvSpPr>
            <a:spLocks noGrp="1"/>
          </p:cNvSpPr>
          <p:nvPr>
            <p:ph sz="half" idx="1"/>
          </p:nvPr>
        </p:nvSpPr>
        <p:spPr>
          <a:xfrm>
            <a:off x="304800" y="1600200"/>
            <a:ext cx="4191000" cy="4525963"/>
          </a:xfrm>
        </p:spPr>
        <p:txBody>
          <a:bodyPr/>
          <a:lstStyle/>
          <a:p>
            <a:pPr marL="0" indent="0">
              <a:lnSpc>
                <a:spcPct val="95000"/>
              </a:lnSpc>
              <a:spcBef>
                <a:spcPct val="0"/>
              </a:spcBef>
              <a:buNone/>
            </a:pPr>
            <a:r>
              <a:rPr lang="en-US" sz="1800" dirty="0">
                <a:solidFill>
                  <a:srgbClr val="333333"/>
                </a:solidFill>
                <a:latin typeface="Arial" pitchFamily="34" charset="0"/>
              </a:rPr>
              <a:t>Sample tweets:</a:t>
            </a:r>
            <a:endParaRPr lang="en-US" sz="1800" dirty="0"/>
          </a:p>
          <a:p>
            <a:pPr marL="0" indent="0">
              <a:lnSpc>
                <a:spcPct val="95000"/>
              </a:lnSpc>
              <a:spcBef>
                <a:spcPct val="0"/>
              </a:spcBef>
              <a:buNone/>
            </a:pPr>
            <a:r>
              <a:rPr lang="en-US" sz="1800" dirty="0">
                <a:solidFill>
                  <a:srgbClr val="333333"/>
                </a:solidFill>
                <a:latin typeface="Arial" pitchFamily="34" charset="0"/>
              </a:rPr>
              <a:t> </a:t>
            </a:r>
            <a:endParaRPr lang="en-US" sz="1800" dirty="0"/>
          </a:p>
          <a:p>
            <a:pPr marL="0" indent="0">
              <a:lnSpc>
                <a:spcPct val="95000"/>
              </a:lnSpc>
              <a:spcBef>
                <a:spcPct val="0"/>
              </a:spcBef>
              <a:buNone/>
            </a:pPr>
            <a:r>
              <a:rPr lang="en-US" sz="1800" dirty="0">
                <a:solidFill>
                  <a:srgbClr val="0000FF"/>
                </a:solidFill>
                <a:latin typeface="Arial" pitchFamily="34" charset="0"/>
              </a:rPr>
              <a:t>@IMC306</a:t>
            </a:r>
            <a:r>
              <a:rPr lang="en-US" sz="1800" dirty="0">
                <a:solidFill>
                  <a:srgbClr val="000000"/>
                </a:solidFill>
                <a:latin typeface="Arial" pitchFamily="34" charset="0"/>
              </a:rPr>
              <a:t> ABC News Reporter On Interruption By Publicist: "That Aggression of Interruption I Have Not Seen Before' </a:t>
            </a:r>
            <a:r>
              <a:rPr lang="en-US" sz="1800" u="sng" dirty="0">
                <a:solidFill>
                  <a:srgbClr val="999999"/>
                </a:solidFill>
                <a:latin typeface="Arial" pitchFamily="34" charset="0"/>
                <a:hlinkClick r:id="rId3"/>
              </a:rPr>
              <a:t>http://tinyurl.com/yhwjejz</a:t>
            </a:r>
            <a:r>
              <a:rPr lang="en-US" sz="1800" dirty="0">
                <a:solidFill>
                  <a:srgbClr val="000000"/>
                </a:solidFill>
                <a:latin typeface="Arial" pitchFamily="34" charset="0"/>
              </a:rPr>
              <a:t> </a:t>
            </a:r>
            <a:endParaRPr lang="en-US" sz="1800" dirty="0"/>
          </a:p>
          <a:p>
            <a:pPr marL="0" indent="0">
              <a:lnSpc>
                <a:spcPct val="95000"/>
              </a:lnSpc>
              <a:spcBef>
                <a:spcPct val="0"/>
              </a:spcBef>
              <a:buNone/>
            </a:pPr>
            <a:r>
              <a:rPr lang="en-US" sz="1800" dirty="0">
                <a:solidFill>
                  <a:srgbClr val="333333"/>
                </a:solidFill>
                <a:latin typeface="Arial" pitchFamily="34" charset="0"/>
              </a:rPr>
              <a:t>  </a:t>
            </a:r>
            <a:endParaRPr lang="en-US" sz="1800" dirty="0"/>
          </a:p>
          <a:p>
            <a:pPr marL="0" indent="0">
              <a:lnSpc>
                <a:spcPct val="95000"/>
              </a:lnSpc>
              <a:spcBef>
                <a:spcPct val="0"/>
              </a:spcBef>
              <a:buNone/>
            </a:pPr>
            <a:r>
              <a:rPr lang="en-US" sz="1800" dirty="0">
                <a:solidFill>
                  <a:srgbClr val="0000FF"/>
                </a:solidFill>
                <a:latin typeface="Arial" pitchFamily="34" charset="0"/>
              </a:rPr>
              <a:t>@IMC306</a:t>
            </a:r>
            <a:r>
              <a:rPr lang="en-US" sz="1800" dirty="0">
                <a:solidFill>
                  <a:srgbClr val="000000"/>
                </a:solidFill>
                <a:latin typeface="Arial" pitchFamily="34" charset="0"/>
              </a:rPr>
              <a:t> ESPN called on to be more transparent with coverage of internal stories: </a:t>
            </a:r>
            <a:r>
              <a:rPr lang="en-US" sz="1800" u="sng" dirty="0">
                <a:solidFill>
                  <a:srgbClr val="999999"/>
                </a:solidFill>
                <a:latin typeface="Arial" pitchFamily="34" charset="0"/>
                <a:hlinkClick r:id="rId4"/>
              </a:rPr>
              <a:t>http://bit.ly/IsAD7</a:t>
            </a:r>
            <a:endParaRPr lang="en-US" sz="1800" dirty="0"/>
          </a:p>
          <a:p>
            <a:pPr marL="0" indent="0">
              <a:lnSpc>
                <a:spcPct val="95000"/>
              </a:lnSpc>
              <a:spcBef>
                <a:spcPct val="0"/>
              </a:spcBef>
              <a:buNone/>
            </a:pPr>
            <a:r>
              <a:rPr lang="en-US" sz="1800" dirty="0">
                <a:solidFill>
                  <a:srgbClr val="0000FF"/>
                </a:solidFill>
                <a:latin typeface="Arial" pitchFamily="34" charset="0"/>
              </a:rPr>
              <a:t> </a:t>
            </a:r>
            <a:endParaRPr lang="en-US" sz="1800" dirty="0"/>
          </a:p>
          <a:p>
            <a:pPr marL="0" indent="0">
              <a:lnSpc>
                <a:spcPct val="95000"/>
              </a:lnSpc>
              <a:spcBef>
                <a:spcPct val="0"/>
              </a:spcBef>
              <a:buNone/>
            </a:pPr>
            <a:r>
              <a:rPr lang="en-US" sz="1800" dirty="0">
                <a:solidFill>
                  <a:srgbClr val="0000FF"/>
                </a:solidFill>
                <a:latin typeface="Arial" pitchFamily="34" charset="0"/>
              </a:rPr>
              <a:t>@IMC306</a:t>
            </a:r>
            <a:r>
              <a:rPr lang="en-US" sz="1800" dirty="0">
                <a:solidFill>
                  <a:srgbClr val="000000"/>
                </a:solidFill>
                <a:latin typeface="Arial" pitchFamily="34" charset="0"/>
              </a:rPr>
              <a:t> Looking for innovative online PR tactics? Look no further than the New Zealand Seafood Industry Council. </a:t>
            </a:r>
            <a:r>
              <a:rPr lang="en-US" sz="1800" u="sng" dirty="0">
                <a:solidFill>
                  <a:srgbClr val="999999"/>
                </a:solidFill>
                <a:latin typeface="Arial" pitchFamily="34" charset="0"/>
                <a:hlinkClick r:id="rId5"/>
              </a:rPr>
              <a:t>http://tinyurl.com/ylknrg8</a:t>
            </a:r>
            <a:endParaRPr lang="en-US" sz="1800" dirty="0"/>
          </a:p>
          <a:p>
            <a:endParaRPr lang="en-US" dirty="0"/>
          </a:p>
        </p:txBody>
      </p:sp>
      <p:sp>
        <p:nvSpPr>
          <p:cNvPr id="3" name="Content Placeholder 2"/>
          <p:cNvSpPr>
            <a:spLocks noGrp="1"/>
          </p:cNvSpPr>
          <p:nvPr>
            <p:ph sz="half" idx="2"/>
          </p:nvPr>
        </p:nvSpPr>
        <p:spPr/>
        <p:txBody>
          <a:bodyPr/>
          <a:lstStyle/>
          <a:p>
            <a:pPr marL="0" indent="0">
              <a:lnSpc>
                <a:spcPct val="95000"/>
              </a:lnSpc>
              <a:spcBef>
                <a:spcPct val="0"/>
              </a:spcBef>
              <a:buNone/>
            </a:pPr>
            <a:endParaRPr lang="en-US" dirty="0"/>
          </a:p>
          <a:p>
            <a:pPr marL="411480" lvl="1" indent="-308610">
              <a:lnSpc>
                <a:spcPct val="95000"/>
              </a:lnSpc>
              <a:spcBef>
                <a:spcPct val="0"/>
              </a:spcBef>
              <a:buClr>
                <a:srgbClr val="000000"/>
              </a:buClr>
              <a:buFontTx/>
              <a:buChar char="•"/>
            </a:pPr>
            <a:r>
              <a:rPr lang="en-US" dirty="0">
                <a:solidFill>
                  <a:srgbClr val="000000"/>
                </a:solidFill>
                <a:latin typeface="Arial" pitchFamily="34" charset="0"/>
              </a:rPr>
              <a:t>Engagement with guest speakers</a:t>
            </a:r>
            <a:endParaRPr lang="en-US" dirty="0"/>
          </a:p>
          <a:p>
            <a:pPr marL="0" indent="0">
              <a:lnSpc>
                <a:spcPct val="95000"/>
              </a:lnSpc>
              <a:spcBef>
                <a:spcPct val="0"/>
              </a:spcBef>
              <a:buNone/>
            </a:pPr>
            <a:endParaRPr lang="en-US" sz="2400" dirty="0">
              <a:solidFill>
                <a:srgbClr val="333333"/>
              </a:solidFill>
              <a:latin typeface="Arial" pitchFamily="34" charset="0"/>
            </a:endParaRPr>
          </a:p>
          <a:p>
            <a:pPr marL="411480" lvl="1" indent="-308610">
              <a:lnSpc>
                <a:spcPct val="95000"/>
              </a:lnSpc>
              <a:spcBef>
                <a:spcPct val="0"/>
              </a:spcBef>
              <a:buClr>
                <a:srgbClr val="000000"/>
              </a:buClr>
              <a:buFontTx/>
              <a:buChar char="•"/>
            </a:pPr>
            <a:r>
              <a:rPr lang="en-US" dirty="0">
                <a:solidFill>
                  <a:srgbClr val="000000"/>
                </a:solidFill>
                <a:latin typeface="Arial" pitchFamily="34" charset="0"/>
              </a:rPr>
              <a:t>“Live tweeting” during group presentations</a:t>
            </a:r>
            <a:endParaRPr lang="en-US" dirty="0"/>
          </a:p>
          <a:p>
            <a:r>
              <a:rPr lang="en-US" dirty="0" smtClean="0"/>
              <a:t>Engagement outside of </a:t>
            </a:r>
            <a:r>
              <a:rPr lang="en-US" dirty="0" err="1" smtClean="0"/>
              <a:t>classs</a:t>
            </a:r>
            <a:endParaRPr lang="en-US" dirty="0"/>
          </a:p>
        </p:txBody>
      </p:sp>
      <p:pic>
        <p:nvPicPr>
          <p:cNvPr id="32772" name="Picture 4"/>
          <p:cNvPicPr>
            <a:picLocks noChangeAspect="1" noChangeArrowheads="1"/>
          </p:cNvPicPr>
          <p:nvPr/>
        </p:nvPicPr>
        <p:blipFill>
          <a:blip r:embed="rId6" cstate="print"/>
          <a:srcRect/>
          <a:stretch>
            <a:fillRect/>
          </a:stretch>
        </p:blipFill>
        <p:spPr bwMode="auto">
          <a:xfrm>
            <a:off x="13258800" y="-91440"/>
            <a:ext cx="8229600" cy="4949190"/>
          </a:xfrm>
          <a:prstGeom prst="rect">
            <a:avLst/>
          </a:prstGeom>
          <a:noFill/>
        </p:spPr>
      </p:pic>
    </p:spTree>
    <p:extLst>
      <p:ext uri="{BB962C8B-B14F-4D97-AF65-F5344CB8AC3E}">
        <p14:creationId xmlns:p14="http://schemas.microsoft.com/office/powerpoint/2010/main" xmlns="" val="3719645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228600" y="533400"/>
            <a:ext cx="8698230" cy="822960"/>
          </a:xfrm>
        </p:spPr>
        <p:txBody>
          <a:bodyPr lIns="0" tIns="0" rIns="0" bIns="0" anchor="t"/>
          <a:lstStyle/>
          <a:p>
            <a:pPr>
              <a:lnSpc>
                <a:spcPct val="95000"/>
              </a:lnSpc>
            </a:pPr>
            <a:r>
              <a:rPr lang="en-US" sz="3600" b="1" dirty="0">
                <a:solidFill>
                  <a:srgbClr val="333333"/>
                </a:solidFill>
                <a:latin typeface="Arial" pitchFamily="34" charset="0"/>
              </a:rPr>
              <a:t>Benefits of Teaching with Twitter</a:t>
            </a:r>
          </a:p>
        </p:txBody>
      </p:sp>
      <p:sp>
        <p:nvSpPr>
          <p:cNvPr id="36866" name="Rectangle 2"/>
          <p:cNvSpPr>
            <a:spLocks noGrp="1" noChangeArrowheads="1"/>
          </p:cNvSpPr>
          <p:nvPr>
            <p:ph type="body" idx="1"/>
          </p:nvPr>
        </p:nvSpPr>
        <p:spPr>
          <a:xfrm>
            <a:off x="304800" y="1752600"/>
            <a:ext cx="8538210" cy="3215640"/>
          </a:xfrm>
        </p:spPr>
        <p:txBody>
          <a:bodyPr lIns="0" tIns="0" rIns="0" bIns="0"/>
          <a:lstStyle/>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Serve as “Warm </a:t>
            </a:r>
            <a:r>
              <a:rPr lang="en-US" sz="2400" dirty="0">
                <a:solidFill>
                  <a:srgbClr val="000000"/>
                </a:solidFill>
                <a:latin typeface="Arial" pitchFamily="34" charset="0"/>
              </a:rPr>
              <a:t>call” for students</a:t>
            </a:r>
            <a:endParaRPr lang="en-US" dirty="0"/>
          </a:p>
          <a:p>
            <a:pPr marL="0" indent="0">
              <a:lnSpc>
                <a:spcPct val="95000"/>
              </a:lnSpc>
              <a:spcBef>
                <a:spcPct val="0"/>
              </a:spcBef>
              <a:buNone/>
            </a:pPr>
            <a:r>
              <a:rPr lang="en-US" sz="2400" dirty="0">
                <a:solidFill>
                  <a:srgbClr val="000000"/>
                </a:solidFill>
                <a:latin typeface="Arial" pitchFamily="34" charset="0"/>
              </a:rPr>
              <a:t> </a:t>
            </a:r>
            <a:endParaRPr lang="en-US" dirty="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Link </a:t>
            </a:r>
            <a:r>
              <a:rPr lang="en-US" sz="2400" dirty="0">
                <a:solidFill>
                  <a:srgbClr val="000000"/>
                </a:solidFill>
                <a:latin typeface="Arial" pitchFamily="34" charset="0"/>
              </a:rPr>
              <a:t>theory and practice</a:t>
            </a:r>
            <a:endParaRPr lang="en-US" dirty="0"/>
          </a:p>
          <a:p>
            <a:pPr marL="0" indent="0">
              <a:lnSpc>
                <a:spcPct val="95000"/>
              </a:lnSpc>
              <a:spcBef>
                <a:spcPct val="0"/>
              </a:spcBef>
              <a:buNone/>
            </a:pPr>
            <a:r>
              <a:rPr lang="en-US" sz="2400" dirty="0">
                <a:solidFill>
                  <a:srgbClr val="000000"/>
                </a:solidFill>
                <a:latin typeface="Arial" pitchFamily="34" charset="0"/>
              </a:rPr>
              <a:t> </a:t>
            </a:r>
            <a:endParaRPr lang="en-US" dirty="0"/>
          </a:p>
          <a:p>
            <a:pPr marL="411480" lvl="1" indent="-308610">
              <a:lnSpc>
                <a:spcPct val="95000"/>
              </a:lnSpc>
              <a:spcBef>
                <a:spcPct val="0"/>
              </a:spcBef>
              <a:buClr>
                <a:srgbClr val="000000"/>
              </a:buClr>
              <a:buFontTx/>
              <a:buChar char="•"/>
            </a:pPr>
            <a:r>
              <a:rPr lang="en-US" sz="2400" dirty="0" smtClean="0">
                <a:solidFill>
                  <a:srgbClr val="000000"/>
                </a:solidFill>
                <a:latin typeface="Arial" pitchFamily="34" charset="0"/>
              </a:rPr>
              <a:t>Engaging students </a:t>
            </a:r>
            <a:r>
              <a:rPr lang="en-US" sz="2400" dirty="0">
                <a:solidFill>
                  <a:srgbClr val="000000"/>
                </a:solidFill>
                <a:latin typeface="Arial" pitchFamily="34" charset="0"/>
              </a:rPr>
              <a:t>beyond the classroom</a:t>
            </a:r>
            <a:endParaRPr lang="en-US" dirty="0"/>
          </a:p>
          <a:p>
            <a:pPr marL="0" indent="0">
              <a:lnSpc>
                <a:spcPct val="95000"/>
              </a:lnSpc>
              <a:spcBef>
                <a:spcPct val="0"/>
              </a:spcBef>
              <a:buNone/>
            </a:pPr>
            <a:r>
              <a:rPr lang="en-US" sz="2400" dirty="0">
                <a:solidFill>
                  <a:srgbClr val="000000"/>
                </a:solidFill>
                <a:latin typeface="Arial" pitchFamily="34" charset="0"/>
              </a:rPr>
              <a:t> </a:t>
            </a:r>
            <a:endParaRPr lang="en-US" dirty="0"/>
          </a:p>
          <a:p>
            <a:pPr marL="411480" lvl="1" indent="-308610">
              <a:lnSpc>
                <a:spcPct val="95000"/>
              </a:lnSpc>
              <a:spcBef>
                <a:spcPct val="0"/>
              </a:spcBef>
              <a:buClr>
                <a:srgbClr val="000000"/>
              </a:buClr>
              <a:buFontTx/>
              <a:buChar char="•"/>
            </a:pPr>
            <a:r>
              <a:rPr lang="en-US" sz="2400" dirty="0">
                <a:solidFill>
                  <a:srgbClr val="000000"/>
                </a:solidFill>
                <a:latin typeface="Arial" pitchFamily="34" charset="0"/>
              </a:rPr>
              <a:t>Possible positive impact on grades </a:t>
            </a:r>
            <a:endParaRPr lang="en-US" dirty="0"/>
          </a:p>
          <a:p>
            <a:pPr marL="0" indent="0">
              <a:lnSpc>
                <a:spcPct val="95000"/>
              </a:lnSpc>
              <a:spcBef>
                <a:spcPct val="0"/>
              </a:spcBef>
              <a:buNone/>
            </a:pPr>
            <a:r>
              <a:rPr lang="en-US" sz="2400" dirty="0">
                <a:solidFill>
                  <a:srgbClr val="000000"/>
                </a:solidFill>
                <a:latin typeface="Arial" pitchFamily="34" charset="0"/>
              </a:rPr>
              <a:t>                                       </a:t>
            </a:r>
            <a:r>
              <a:rPr lang="en-US" sz="1700" dirty="0">
                <a:solidFill>
                  <a:srgbClr val="000000"/>
                </a:solidFill>
                <a:latin typeface="Arial" pitchFamily="34" charset="0"/>
              </a:rPr>
              <a:t>         </a:t>
            </a:r>
            <a:endParaRPr lang="en-US" sz="1700" dirty="0" smtClean="0">
              <a:solidFill>
                <a:srgbClr val="000000"/>
              </a:solidFill>
              <a:latin typeface="Arial" pitchFamily="34" charset="0"/>
            </a:endParaRPr>
          </a:p>
          <a:p>
            <a:pPr marL="0" indent="0">
              <a:lnSpc>
                <a:spcPct val="95000"/>
              </a:lnSpc>
              <a:spcBef>
                <a:spcPct val="0"/>
              </a:spcBef>
              <a:buNone/>
            </a:pPr>
            <a:r>
              <a:rPr lang="en-US" sz="1700" dirty="0">
                <a:solidFill>
                  <a:srgbClr val="000000"/>
                </a:solidFill>
                <a:latin typeface="Arial" pitchFamily="34" charset="0"/>
              </a:rPr>
              <a:t>	</a:t>
            </a:r>
            <a:r>
              <a:rPr lang="en-US" sz="1700" dirty="0" smtClean="0">
                <a:solidFill>
                  <a:srgbClr val="000000"/>
                </a:solidFill>
                <a:latin typeface="Arial" pitchFamily="34" charset="0"/>
              </a:rPr>
              <a:t>				Junco</a:t>
            </a:r>
            <a:r>
              <a:rPr lang="en-US" sz="1700" dirty="0">
                <a:solidFill>
                  <a:srgbClr val="000000"/>
                </a:solidFill>
                <a:latin typeface="Arial" pitchFamily="34" charset="0"/>
              </a:rPr>
              <a:t>, </a:t>
            </a:r>
            <a:r>
              <a:rPr lang="en-US" sz="1700" dirty="0" err="1">
                <a:solidFill>
                  <a:srgbClr val="000000"/>
                </a:solidFill>
                <a:latin typeface="Arial" pitchFamily="34" charset="0"/>
              </a:rPr>
              <a:t>Heiberger</a:t>
            </a:r>
            <a:r>
              <a:rPr lang="en-US" sz="1700" dirty="0">
                <a:solidFill>
                  <a:srgbClr val="000000"/>
                </a:solidFill>
                <a:latin typeface="Arial" pitchFamily="34" charset="0"/>
              </a:rPr>
              <a:t>, and </a:t>
            </a:r>
            <a:r>
              <a:rPr lang="en-US" sz="1700" dirty="0" err="1">
                <a:solidFill>
                  <a:srgbClr val="000000"/>
                </a:solidFill>
                <a:latin typeface="Arial" pitchFamily="34" charset="0"/>
              </a:rPr>
              <a:t>Loken</a:t>
            </a:r>
            <a:r>
              <a:rPr lang="en-US" sz="1700" dirty="0">
                <a:solidFill>
                  <a:srgbClr val="000000"/>
                </a:solidFill>
                <a:latin typeface="Arial" pitchFamily="34" charset="0"/>
              </a:rPr>
              <a:t> 2010</a:t>
            </a:r>
            <a:endParaRPr lang="en-US" dirty="0"/>
          </a:p>
          <a:p>
            <a:pPr marL="0" indent="0" algn="r">
              <a:lnSpc>
                <a:spcPct val="95000"/>
              </a:lnSpc>
              <a:spcBef>
                <a:spcPct val="0"/>
              </a:spcBef>
              <a:buNone/>
            </a:pPr>
            <a:endParaRPr lang="en-US" sz="2400" b="1" dirty="0" smtClean="0">
              <a:solidFill>
                <a:srgbClr val="000000"/>
              </a:solidFill>
              <a:latin typeface="Arial" pitchFamily="34" charset="0"/>
            </a:endParaRPr>
          </a:p>
          <a:p>
            <a:pPr marL="0" indent="0" algn="r">
              <a:lnSpc>
                <a:spcPct val="95000"/>
              </a:lnSpc>
              <a:spcBef>
                <a:spcPct val="0"/>
              </a:spcBef>
              <a:buNone/>
            </a:pPr>
            <a:endParaRPr lang="en-US" sz="2400" b="1" dirty="0">
              <a:solidFill>
                <a:srgbClr val="000000"/>
              </a:solidFill>
              <a:latin typeface="Arial" pitchFamily="34" charset="0"/>
            </a:endParaRPr>
          </a:p>
          <a:p>
            <a:pPr marL="0" indent="0" algn="r">
              <a:lnSpc>
                <a:spcPct val="95000"/>
              </a:lnSpc>
              <a:spcBef>
                <a:spcPct val="0"/>
              </a:spcBef>
              <a:buNone/>
            </a:pPr>
            <a:endParaRPr lang="en-US" sz="2400" b="1" dirty="0" smtClean="0">
              <a:solidFill>
                <a:srgbClr val="000000"/>
              </a:solidFill>
              <a:latin typeface="Arial" pitchFamily="34" charset="0"/>
            </a:endParaRPr>
          </a:p>
          <a:p>
            <a:pPr marL="0" indent="0" algn="r">
              <a:lnSpc>
                <a:spcPct val="95000"/>
              </a:lnSpc>
              <a:spcBef>
                <a:spcPct val="0"/>
              </a:spcBef>
              <a:buNone/>
            </a:pPr>
            <a:endParaRPr lang="en-US" sz="2400" b="1" dirty="0">
              <a:solidFill>
                <a:srgbClr val="000000"/>
              </a:solidFill>
              <a:latin typeface="Arial" pitchFamily="34" charset="0"/>
            </a:endParaRPr>
          </a:p>
          <a:p>
            <a:pPr marL="0" indent="0" algn="r">
              <a:lnSpc>
                <a:spcPct val="95000"/>
              </a:lnSpc>
              <a:spcBef>
                <a:spcPct val="0"/>
              </a:spcBef>
              <a:buNone/>
            </a:pPr>
            <a:r>
              <a:rPr lang="en-US" sz="2400" b="1" dirty="0" smtClean="0">
                <a:solidFill>
                  <a:srgbClr val="000000"/>
                </a:solidFill>
                <a:latin typeface="Arial" pitchFamily="34" charset="0"/>
              </a:rPr>
              <a:t>What are some potential challenges</a:t>
            </a:r>
            <a:r>
              <a:rPr lang="en-US" sz="2400" b="1" dirty="0">
                <a:solidFill>
                  <a:srgbClr val="000000"/>
                </a:solidFill>
                <a:latin typeface="Arial" pitchFamily="34" charset="0"/>
              </a:rPr>
              <a:t>?</a:t>
            </a:r>
          </a:p>
        </p:txBody>
      </p:sp>
    </p:spTree>
    <p:extLst>
      <p:ext uri="{BB962C8B-B14F-4D97-AF65-F5344CB8AC3E}">
        <p14:creationId xmlns:p14="http://schemas.microsoft.com/office/powerpoint/2010/main" xmlns="" val="2842799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Facilitating Learning Outside of Class</a:t>
            </a:r>
            <a:endParaRPr lang="en-US" sz="3600" dirty="0"/>
          </a:p>
        </p:txBody>
      </p:sp>
    </p:spTree>
    <p:extLst>
      <p:ext uri="{BB962C8B-B14F-4D97-AF65-F5344CB8AC3E}">
        <p14:creationId xmlns:p14="http://schemas.microsoft.com/office/powerpoint/2010/main" xmlns="" val="4115822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52400" y="685800"/>
            <a:ext cx="8706803" cy="828675"/>
          </a:xfrm>
        </p:spPr>
        <p:txBody>
          <a:bodyPr lIns="0" tIns="0" rIns="0" bIns="0" anchor="t"/>
          <a:lstStyle/>
          <a:p>
            <a:pPr>
              <a:lnSpc>
                <a:spcPct val="95000"/>
              </a:lnSpc>
            </a:pPr>
            <a:r>
              <a:rPr lang="en-US" sz="3900" b="1" dirty="0">
                <a:solidFill>
                  <a:srgbClr val="7030A0"/>
                </a:solidFill>
                <a:latin typeface="Arial" pitchFamily="34" charset="0"/>
              </a:rPr>
              <a:t>Collaborative Technology</a:t>
            </a:r>
          </a:p>
        </p:txBody>
      </p:sp>
      <p:sp>
        <p:nvSpPr>
          <p:cNvPr id="10242" name="Rectangle 2"/>
          <p:cNvSpPr>
            <a:spLocks noGrp="1" noChangeArrowheads="1"/>
          </p:cNvSpPr>
          <p:nvPr>
            <p:ph type="body" idx="1"/>
          </p:nvPr>
        </p:nvSpPr>
        <p:spPr>
          <a:xfrm>
            <a:off x="807243" y="1752600"/>
            <a:ext cx="7397115" cy="3383280"/>
          </a:xfrm>
        </p:spPr>
        <p:txBody>
          <a:bodyPr lIns="0" tIns="0" rIns="0" bIns="0"/>
          <a:lstStyle/>
          <a:p>
            <a:pPr marL="0" indent="0">
              <a:lnSpc>
                <a:spcPct val="95000"/>
              </a:lnSpc>
              <a:spcBef>
                <a:spcPct val="0"/>
              </a:spcBef>
              <a:buNone/>
            </a:pPr>
            <a:r>
              <a:rPr lang="en-US" sz="2400" dirty="0">
                <a:solidFill>
                  <a:srgbClr val="333333"/>
                </a:solidFill>
                <a:latin typeface="Arial" pitchFamily="34" charset="0"/>
              </a:rPr>
              <a:t>U-Wisconsin study of technology enhanced collaborative work:</a:t>
            </a:r>
            <a:endParaRPr lang="en-US" dirty="0"/>
          </a:p>
          <a:p>
            <a:pPr marL="0" indent="0">
              <a:lnSpc>
                <a:spcPct val="95000"/>
              </a:lnSpc>
              <a:spcBef>
                <a:spcPct val="0"/>
              </a:spcBef>
              <a:buNone/>
            </a:pPr>
            <a:r>
              <a:rPr lang="en-US" sz="2400" dirty="0">
                <a:solidFill>
                  <a:srgbClr val="333333"/>
                </a:solidFill>
                <a:latin typeface="Arial" pitchFamily="34" charset="0"/>
              </a:rPr>
              <a:t>    </a:t>
            </a:r>
            <a:endParaRPr lang="en-US" dirty="0"/>
          </a:p>
          <a:p>
            <a:pPr marL="0" indent="0">
              <a:lnSpc>
                <a:spcPct val="95000"/>
              </a:lnSpc>
              <a:spcBef>
                <a:spcPct val="0"/>
              </a:spcBef>
              <a:buNone/>
            </a:pPr>
            <a:r>
              <a:rPr lang="en-US" sz="2400" dirty="0">
                <a:solidFill>
                  <a:srgbClr val="333333"/>
                </a:solidFill>
                <a:latin typeface="Arial" pitchFamily="34" charset="0"/>
              </a:rPr>
              <a:t>Large majorities of students reported that:</a:t>
            </a:r>
            <a:endParaRPr lang="en-US" dirty="0"/>
          </a:p>
          <a:p>
            <a:pPr marL="0" indent="0">
              <a:lnSpc>
                <a:spcPct val="95000"/>
              </a:lnSpc>
              <a:spcBef>
                <a:spcPct val="0"/>
              </a:spcBef>
              <a:buNone/>
            </a:pPr>
            <a:r>
              <a:rPr lang="en-US" sz="2400" dirty="0">
                <a:solidFill>
                  <a:srgbClr val="333333"/>
                </a:solidFill>
                <a:latin typeface="Arial" pitchFamily="34" charset="0"/>
              </a:rPr>
              <a:t>       </a:t>
            </a:r>
            <a:endParaRPr lang="en-US" dirty="0"/>
          </a:p>
          <a:p>
            <a:pPr marL="411480" lvl="1" indent="-308610">
              <a:lnSpc>
                <a:spcPct val="95000"/>
              </a:lnSpc>
              <a:spcBef>
                <a:spcPct val="0"/>
              </a:spcBef>
              <a:buClr>
                <a:srgbClr val="333333"/>
              </a:buClr>
              <a:buFontTx/>
              <a:buChar char="•"/>
            </a:pPr>
            <a:r>
              <a:rPr lang="en-US" sz="2400" dirty="0">
                <a:solidFill>
                  <a:srgbClr val="333333"/>
                </a:solidFill>
                <a:latin typeface="Arial" pitchFamily="34" charset="0"/>
              </a:rPr>
              <a:t>Technology tools make group work easier.</a:t>
            </a:r>
            <a:endParaRPr lang="en-US" dirty="0"/>
          </a:p>
          <a:p>
            <a:pPr marL="411480" lvl="1" indent="-308610">
              <a:lnSpc>
                <a:spcPct val="95000"/>
              </a:lnSpc>
              <a:spcBef>
                <a:spcPct val="0"/>
              </a:spcBef>
              <a:buClr>
                <a:srgbClr val="333333"/>
              </a:buClr>
              <a:buFontTx/>
              <a:buChar char="•"/>
            </a:pPr>
            <a:r>
              <a:rPr lang="en-US" sz="2400" dirty="0">
                <a:solidFill>
                  <a:srgbClr val="333333"/>
                </a:solidFill>
                <a:latin typeface="Arial" pitchFamily="34" charset="0"/>
              </a:rPr>
              <a:t>Groups benefited from technology tools.</a:t>
            </a:r>
            <a:endParaRPr lang="en-US" dirty="0"/>
          </a:p>
          <a:p>
            <a:pPr marL="411480" lvl="1" indent="-308610">
              <a:lnSpc>
                <a:spcPct val="95000"/>
              </a:lnSpc>
              <a:spcBef>
                <a:spcPct val="0"/>
              </a:spcBef>
              <a:buClr>
                <a:srgbClr val="333333"/>
              </a:buClr>
              <a:buFontTx/>
              <a:buChar char="•"/>
            </a:pPr>
            <a:r>
              <a:rPr lang="en-US" sz="2400" dirty="0">
                <a:solidFill>
                  <a:srgbClr val="333333"/>
                </a:solidFill>
                <a:latin typeface="Arial" pitchFamily="34" charset="0"/>
              </a:rPr>
              <a:t>Technology tools enhanced the quality of the final group </a:t>
            </a:r>
            <a:r>
              <a:rPr lang="en-US" sz="2400" dirty="0" smtClean="0">
                <a:solidFill>
                  <a:srgbClr val="333333"/>
                </a:solidFill>
                <a:latin typeface="Arial" pitchFamily="34" charset="0"/>
              </a:rPr>
              <a:t>project</a:t>
            </a:r>
            <a:r>
              <a:rPr lang="en-US" sz="2400" dirty="0">
                <a:solidFill>
                  <a:srgbClr val="333333"/>
                </a:solidFill>
                <a:latin typeface="Arial" pitchFamily="34" charset="0"/>
              </a:rPr>
              <a:t>.</a:t>
            </a:r>
            <a:endParaRPr lang="en-US" dirty="0"/>
          </a:p>
          <a:p>
            <a:pPr marL="0" indent="0">
              <a:lnSpc>
                <a:spcPct val="95000"/>
              </a:lnSpc>
              <a:spcBef>
                <a:spcPct val="0"/>
              </a:spcBef>
              <a:buNone/>
            </a:pPr>
            <a:r>
              <a:rPr lang="en-US" sz="2400" dirty="0">
                <a:solidFill>
                  <a:srgbClr val="333333"/>
                </a:solidFill>
                <a:latin typeface="Arial" pitchFamily="34" charset="0"/>
              </a:rPr>
              <a:t>                                                    </a:t>
            </a:r>
            <a:endParaRPr lang="en-US" sz="1900" dirty="0">
              <a:solidFill>
                <a:srgbClr val="333333"/>
              </a:solidFill>
              <a:latin typeface="Arial" pitchFamily="34" charset="0"/>
            </a:endParaRPr>
          </a:p>
        </p:txBody>
      </p:sp>
      <p:sp>
        <p:nvSpPr>
          <p:cNvPr id="3" name="TextBox 2"/>
          <p:cNvSpPr txBox="1"/>
          <p:nvPr/>
        </p:nvSpPr>
        <p:spPr>
          <a:xfrm>
            <a:off x="838200" y="6324600"/>
            <a:ext cx="1595309" cy="646331"/>
          </a:xfrm>
          <a:prstGeom prst="rect">
            <a:avLst/>
          </a:prstGeom>
          <a:noFill/>
        </p:spPr>
        <p:txBody>
          <a:bodyPr wrap="none" rtlCol="0">
            <a:spAutoFit/>
          </a:bodyPr>
          <a:lstStyle/>
          <a:p>
            <a:r>
              <a:rPr lang="en-US" dirty="0">
                <a:solidFill>
                  <a:srgbClr val="333333"/>
                </a:solidFill>
                <a:latin typeface="Arial" pitchFamily="34" charset="0"/>
              </a:rPr>
              <a:t>Schmidt 2009</a:t>
            </a:r>
          </a:p>
          <a:p>
            <a:endParaRPr lang="en-US" dirty="0"/>
          </a:p>
        </p:txBody>
      </p:sp>
    </p:spTree>
    <p:extLst>
      <p:ext uri="{BB962C8B-B14F-4D97-AF65-F5344CB8AC3E}">
        <p14:creationId xmlns:p14="http://schemas.microsoft.com/office/powerpoint/2010/main" xmlns="" val="2940396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0" y="6019800"/>
            <a:ext cx="2057400" cy="838200"/>
          </a:xfrm>
          <a:prstGeom prst="rect">
            <a:avLst/>
          </a:prstGeom>
          <a:solidFill>
            <a:schemeClr val="bg1"/>
          </a:solidFill>
          <a:ln w="9525">
            <a:noFill/>
            <a:miter lim="800000"/>
            <a:headEnd/>
            <a:tailEnd/>
          </a:ln>
        </p:spPr>
        <p:txBody>
          <a:bodyPr>
            <a:spAutoFit/>
          </a:bodyPr>
          <a:lstStyle/>
          <a:p>
            <a:endParaRPr lang="en-US"/>
          </a:p>
        </p:txBody>
      </p:sp>
      <p:sp>
        <p:nvSpPr>
          <p:cNvPr id="43011" name="Title 1"/>
          <p:cNvSpPr>
            <a:spLocks noGrp="1"/>
          </p:cNvSpPr>
          <p:nvPr>
            <p:ph type="title"/>
          </p:nvPr>
        </p:nvSpPr>
        <p:spPr>
          <a:xfrm>
            <a:off x="457200" y="274638"/>
            <a:ext cx="8229600" cy="792162"/>
          </a:xfrm>
        </p:spPr>
        <p:txBody>
          <a:bodyPr/>
          <a:lstStyle/>
          <a:p>
            <a:r>
              <a:rPr lang="en-US" sz="3600" dirty="0" smtClean="0"/>
              <a:t>Cons and Pros of Online Discussion?</a:t>
            </a:r>
          </a:p>
        </p:txBody>
      </p:sp>
      <p:sp>
        <p:nvSpPr>
          <p:cNvPr id="4" name="Content Placeholder 3"/>
          <p:cNvSpPr>
            <a:spLocks noGrp="1"/>
          </p:cNvSpPr>
          <p:nvPr>
            <p:ph sz="half" idx="2"/>
          </p:nvPr>
        </p:nvSpPr>
        <p:spPr>
          <a:xfrm>
            <a:off x="4648200" y="990600"/>
            <a:ext cx="4419600" cy="5486400"/>
          </a:xfrm>
          <a:ln>
            <a:solidFill>
              <a:srgbClr val="800080"/>
            </a:solidFill>
          </a:ln>
        </p:spPr>
        <p:txBody>
          <a:bodyPr/>
          <a:lstStyle/>
          <a:p>
            <a:pPr marL="457200" lvl="1" indent="0">
              <a:buFontTx/>
              <a:buNone/>
            </a:pPr>
            <a:r>
              <a:rPr lang="en-US" sz="2800" smtClean="0"/>
              <a:t>		</a:t>
            </a:r>
            <a:r>
              <a:rPr lang="en-US" sz="2800" smtClean="0">
                <a:solidFill>
                  <a:srgbClr val="800080"/>
                </a:solidFill>
              </a:rPr>
              <a:t>Pros</a:t>
            </a:r>
          </a:p>
          <a:p>
            <a:r>
              <a:rPr lang="en-US" sz="2200" smtClean="0"/>
              <a:t>Teacher as facilitator; students take more responsibility for learning</a:t>
            </a:r>
          </a:p>
          <a:p>
            <a:r>
              <a:rPr lang="en-US" sz="2200" smtClean="0"/>
              <a:t>Provides written records of the discussion, offers learners more opportunities to identify, examine and make connections between ideas. </a:t>
            </a:r>
          </a:p>
          <a:p>
            <a:r>
              <a:rPr lang="en-US" sz="2200" smtClean="0"/>
              <a:t>Frees learners from time and space constraints, providing more time for reflection and deeper thinking</a:t>
            </a:r>
          </a:p>
          <a:p>
            <a:pPr marL="457200" lvl="1" indent="0">
              <a:buFontTx/>
              <a:buNone/>
            </a:pPr>
            <a:endParaRPr lang="en-US" smtClean="0"/>
          </a:p>
        </p:txBody>
      </p:sp>
      <p:sp>
        <p:nvSpPr>
          <p:cNvPr id="3" name="Content Placeholder 2"/>
          <p:cNvSpPr>
            <a:spLocks noGrp="1"/>
          </p:cNvSpPr>
          <p:nvPr>
            <p:ph sz="half" idx="1"/>
          </p:nvPr>
        </p:nvSpPr>
        <p:spPr>
          <a:xfrm>
            <a:off x="76200" y="1003300"/>
            <a:ext cx="4495800" cy="5473700"/>
          </a:xfrm>
          <a:ln>
            <a:solidFill>
              <a:srgbClr val="800080"/>
            </a:solidFill>
          </a:ln>
        </p:spPr>
        <p:txBody>
          <a:bodyPr/>
          <a:lstStyle/>
          <a:p>
            <a:pPr marL="0" indent="0">
              <a:buFontTx/>
              <a:buNone/>
              <a:defRPr/>
            </a:pPr>
            <a:r>
              <a:rPr lang="en-US" dirty="0" smtClean="0"/>
              <a:t>		</a:t>
            </a:r>
            <a:r>
              <a:rPr lang="en-US" dirty="0" smtClean="0">
                <a:solidFill>
                  <a:srgbClr val="800080"/>
                </a:solidFill>
              </a:rPr>
              <a:t>Cons</a:t>
            </a:r>
          </a:p>
          <a:p>
            <a:pPr>
              <a:defRPr/>
            </a:pPr>
            <a:r>
              <a:rPr lang="en-US" sz="2200" dirty="0"/>
              <a:t>May </a:t>
            </a:r>
            <a:r>
              <a:rPr lang="en-US" sz="2200" dirty="0" smtClean="0"/>
              <a:t>seem less “natural” than traditional classroom</a:t>
            </a:r>
            <a:endParaRPr lang="en-US" sz="2200" dirty="0"/>
          </a:p>
          <a:p>
            <a:pPr>
              <a:defRPr/>
            </a:pPr>
            <a:r>
              <a:rPr lang="en-US" sz="2200" dirty="0"/>
              <a:t>Students may post only their own thoughts, may not respond to or build on others’ </a:t>
            </a:r>
            <a:r>
              <a:rPr lang="en-US" sz="2200" dirty="0" smtClean="0"/>
              <a:t>ideas</a:t>
            </a:r>
          </a:p>
          <a:p>
            <a:pPr>
              <a:defRPr/>
            </a:pPr>
            <a:r>
              <a:rPr lang="en-US" sz="2200" dirty="0" smtClean="0"/>
              <a:t>Interactions may be at surface </a:t>
            </a:r>
            <a:r>
              <a:rPr lang="en-US" sz="2200" dirty="0"/>
              <a:t> (e.g. simple sharing or comparing) </a:t>
            </a:r>
            <a:r>
              <a:rPr lang="en-US" sz="2200" dirty="0" smtClean="0"/>
              <a:t>rather than deeper level (</a:t>
            </a:r>
            <a:r>
              <a:rPr lang="en-US" sz="2200" dirty="0"/>
              <a:t>e.g. negotiating meaning, synthesizing, or applying </a:t>
            </a:r>
            <a:r>
              <a:rPr lang="en-US" sz="2200" dirty="0" smtClean="0"/>
              <a:t>new knowledge)</a:t>
            </a:r>
            <a:endParaRPr lang="en-US" sz="2200" dirty="0"/>
          </a:p>
          <a:p>
            <a:pPr>
              <a:defRPr/>
            </a:pPr>
            <a:r>
              <a:rPr lang="en-US" sz="2200" dirty="0" smtClean="0"/>
              <a:t>Students may not be actively constructing knowledge for themselves</a:t>
            </a:r>
            <a:endParaRPr lang="en-US" sz="2200" dirty="0"/>
          </a:p>
          <a:p>
            <a:pPr marL="0" indent="0">
              <a:buFontTx/>
              <a:buNone/>
              <a:defRPr/>
            </a:pPr>
            <a:endParaRPr lang="en-US" dirty="0" smtClean="0"/>
          </a:p>
          <a:p>
            <a:pPr marL="0" indent="0">
              <a:buFontTx/>
              <a:buNone/>
              <a:defRPr/>
            </a:pPr>
            <a:endParaRPr lang="en-US" dirty="0"/>
          </a:p>
        </p:txBody>
      </p:sp>
    </p:spTree>
    <p:extLst>
      <p:ext uri="{BB962C8B-B14F-4D97-AF65-F5344CB8AC3E}">
        <p14:creationId xmlns:p14="http://schemas.microsoft.com/office/powerpoint/2010/main" xmlns="" val="209891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4000" smtClean="0"/>
              <a:t>Making On-line Discussions Productive</a:t>
            </a:r>
          </a:p>
        </p:txBody>
      </p:sp>
      <p:sp>
        <p:nvSpPr>
          <p:cNvPr id="16" name="Rectangle 15"/>
          <p:cNvSpPr/>
          <p:nvPr/>
        </p:nvSpPr>
        <p:spPr>
          <a:xfrm>
            <a:off x="1206500" y="1524000"/>
            <a:ext cx="7099300" cy="3505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206500" y="4895850"/>
            <a:ext cx="6781800" cy="1123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p:cNvSpPr txBox="1"/>
          <p:nvPr/>
        </p:nvSpPr>
        <p:spPr>
          <a:xfrm>
            <a:off x="533400" y="1522413"/>
            <a:ext cx="8077200" cy="4924425"/>
          </a:xfrm>
          <a:prstGeom prst="rect">
            <a:avLst/>
          </a:prstGeom>
          <a:noFill/>
        </p:spPr>
        <p:txBody>
          <a:bodyPr>
            <a:spAutoFit/>
          </a:bodyPr>
          <a:lstStyle/>
          <a:p>
            <a:pPr>
              <a:defRPr/>
            </a:pPr>
            <a:r>
              <a:rPr lang="en-US" sz="3600" dirty="0">
                <a:solidFill>
                  <a:srgbClr val="800080"/>
                </a:solidFill>
                <a:latin typeface="+mn-lt"/>
              </a:rPr>
              <a:t>Assignments should be designed so that learners will…</a:t>
            </a:r>
          </a:p>
          <a:p>
            <a:pPr>
              <a:defRPr/>
            </a:pPr>
            <a:r>
              <a:rPr lang="en-US" sz="3200" dirty="0">
                <a:latin typeface="+mn-lt"/>
              </a:rPr>
              <a:t> </a:t>
            </a:r>
          </a:p>
          <a:p>
            <a:pPr marL="285750" indent="-285750">
              <a:buFont typeface="Arial" pitchFamily="34" charset="0"/>
              <a:buChar char="•"/>
              <a:defRPr/>
            </a:pPr>
            <a:r>
              <a:rPr lang="en-US" sz="2400" dirty="0">
                <a:latin typeface="+mn-lt"/>
              </a:rPr>
              <a:t>actively engage in such cognitive processes as interpretation, elaboration, making connections to prior knowledge </a:t>
            </a:r>
          </a:p>
          <a:p>
            <a:pPr>
              <a:defRPr/>
            </a:pPr>
            <a:endParaRPr lang="en-US" sz="2400" dirty="0">
              <a:latin typeface="+mn-lt"/>
            </a:endParaRPr>
          </a:p>
          <a:p>
            <a:pPr marL="285750" indent="-285750">
              <a:buFont typeface="Arial" pitchFamily="34" charset="0"/>
              <a:buChar char="•"/>
              <a:defRPr/>
            </a:pPr>
            <a:r>
              <a:rPr lang="en-US" sz="2400" dirty="0">
                <a:latin typeface="+mn-lt"/>
              </a:rPr>
              <a:t>carefully examine other people’s views, and be sensitive and analytical to conflicting views </a:t>
            </a:r>
          </a:p>
          <a:p>
            <a:pPr>
              <a:defRPr/>
            </a:pPr>
            <a:endParaRPr lang="en-US" sz="2400" dirty="0">
              <a:latin typeface="+mn-lt"/>
            </a:endParaRPr>
          </a:p>
          <a:p>
            <a:pPr marL="285750" indent="-285750">
              <a:buFont typeface="Arial" pitchFamily="34" charset="0"/>
              <a:buChar char="•"/>
              <a:defRPr/>
            </a:pPr>
            <a:r>
              <a:rPr lang="en-US" sz="2400" dirty="0">
                <a:latin typeface="+mn-lt"/>
              </a:rPr>
              <a:t>actively negotiate and construct meanings, and reconsider, refine and sometimes revise their thinking</a:t>
            </a:r>
          </a:p>
          <a:p>
            <a:pPr>
              <a:defRPr/>
            </a:pPr>
            <a:endParaRPr lang="en-US" dirty="0"/>
          </a:p>
        </p:txBody>
      </p:sp>
    </p:spTree>
    <p:extLst>
      <p:ext uri="{BB962C8B-B14F-4D97-AF65-F5344CB8AC3E}">
        <p14:creationId xmlns:p14="http://schemas.microsoft.com/office/powerpoint/2010/main" xmlns="" val="362014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smtClean="0"/>
              <a:t>Other Ways to Promote On-Line Collaboration?</a:t>
            </a:r>
          </a:p>
        </p:txBody>
      </p:sp>
      <p:sp>
        <p:nvSpPr>
          <p:cNvPr id="2" name="Text Placeholder 1"/>
          <p:cNvSpPr>
            <a:spLocks noGrp="1"/>
          </p:cNvSpPr>
          <p:nvPr>
            <p:ph sz="half" idx="1"/>
          </p:nvPr>
        </p:nvSpPr>
        <p:spPr>
          <a:xfrm>
            <a:off x="457200" y="1371600"/>
            <a:ext cx="4038600" cy="4525963"/>
          </a:xfrm>
        </p:spPr>
        <p:txBody>
          <a:bodyPr/>
          <a:lstStyle/>
          <a:p>
            <a:pPr marL="0" indent="0" algn="ctr">
              <a:buFontTx/>
              <a:buNone/>
            </a:pPr>
            <a:r>
              <a:rPr lang="en-US" smtClean="0"/>
              <a:t>Icebreakers</a:t>
            </a:r>
          </a:p>
          <a:p>
            <a:pPr marL="0" indent="0" algn="ctr">
              <a:buFontTx/>
              <a:buNone/>
            </a:pPr>
            <a:r>
              <a:rPr lang="en-US" smtClean="0"/>
              <a:t>Learning Teams</a:t>
            </a:r>
          </a:p>
          <a:p>
            <a:pPr marL="0" indent="0" algn="ctr">
              <a:buFontTx/>
              <a:buNone/>
            </a:pPr>
            <a:r>
              <a:rPr lang="en-US" smtClean="0"/>
              <a:t>Guest Panels/Interviews</a:t>
            </a:r>
          </a:p>
          <a:p>
            <a:pPr marL="0" indent="0" algn="ctr">
              <a:buFontTx/>
              <a:buNone/>
            </a:pPr>
            <a:r>
              <a:rPr lang="en-US" smtClean="0"/>
              <a:t>Group Projects</a:t>
            </a:r>
          </a:p>
          <a:p>
            <a:pPr marL="0" indent="0" algn="ctr">
              <a:buFontTx/>
              <a:buNone/>
            </a:pPr>
            <a:r>
              <a:rPr lang="en-US" smtClean="0"/>
              <a:t>Debates</a:t>
            </a:r>
          </a:p>
          <a:p>
            <a:pPr marL="0" indent="0" algn="ctr">
              <a:buFontTx/>
              <a:buNone/>
            </a:pPr>
            <a:r>
              <a:rPr lang="en-US" smtClean="0"/>
              <a:t>Case Studies</a:t>
            </a:r>
          </a:p>
          <a:p>
            <a:pPr marL="0" indent="0" algn="ctr">
              <a:buFontTx/>
              <a:buNone/>
            </a:pPr>
            <a:r>
              <a:rPr lang="en-US" smtClean="0"/>
              <a:t>Wikis</a:t>
            </a:r>
          </a:p>
          <a:p>
            <a:pPr marL="0" indent="0" algn="ctr">
              <a:buFontTx/>
              <a:buNone/>
            </a:pPr>
            <a:r>
              <a:rPr lang="en-US" smtClean="0"/>
              <a:t>Blogs</a:t>
            </a:r>
          </a:p>
          <a:p>
            <a:pPr marL="0" indent="0" algn="ctr">
              <a:buFontTx/>
              <a:buNone/>
            </a:pPr>
            <a:r>
              <a:rPr lang="en-US" smtClean="0"/>
              <a:t>Concept Mapping</a:t>
            </a:r>
          </a:p>
          <a:p>
            <a:pPr marL="0" indent="0" algn="ctr">
              <a:buFontTx/>
              <a:buNone/>
            </a:pPr>
            <a:endParaRPr lang="en-US" smtClean="0"/>
          </a:p>
        </p:txBody>
      </p:sp>
      <p:pic>
        <p:nvPicPr>
          <p:cNvPr id="44037" name="Picture 5" descr="http://t3.gstatic.com/images?q=tbn:ANd9GcRlmEVNregAeJmlIWrkdLAlczuvSUId8RPxprsJuuIqn-eND14bDw"/>
          <p:cNvPicPr>
            <a:picLocks noGrp="1" noChangeAspect="1" noChangeArrowheads="1"/>
          </p:cNvPicPr>
          <p:nvPr>
            <p:ph sz="half" idx="2"/>
          </p:nvPr>
        </p:nvPicPr>
        <p:blipFill>
          <a:blip r:embed="rId3" cstate="print"/>
          <a:srcRect/>
          <a:stretch>
            <a:fillRect/>
          </a:stretch>
        </p:blipFill>
        <p:spPr>
          <a:xfrm>
            <a:off x="6096000" y="3352800"/>
            <a:ext cx="1752600" cy="1654175"/>
          </a:xfrm>
          <a:noFill/>
        </p:spPr>
      </p:pic>
      <p:pic>
        <p:nvPicPr>
          <p:cNvPr id="44039" name="Picture 7"/>
          <p:cNvPicPr>
            <a:picLocks noChangeAspect="1" noChangeArrowheads="1"/>
          </p:cNvPicPr>
          <p:nvPr/>
        </p:nvPicPr>
        <p:blipFill>
          <a:blip r:embed="rId4" cstate="print"/>
          <a:srcRect/>
          <a:stretch>
            <a:fillRect/>
          </a:stretch>
        </p:blipFill>
        <p:spPr bwMode="auto">
          <a:xfrm>
            <a:off x="6019800" y="5105400"/>
            <a:ext cx="2057400" cy="989013"/>
          </a:xfrm>
          <a:prstGeom prst="rect">
            <a:avLst/>
          </a:prstGeom>
          <a:noFill/>
          <a:ln w="9525">
            <a:noFill/>
            <a:miter lim="800000"/>
            <a:headEnd/>
            <a:tailEnd/>
          </a:ln>
          <a:effectLst/>
        </p:spPr>
      </p:pic>
      <p:sp>
        <p:nvSpPr>
          <p:cNvPr id="46087" name="TextBox 3"/>
          <p:cNvSpPr txBox="1">
            <a:spLocks noChangeArrowheads="1"/>
          </p:cNvSpPr>
          <p:nvPr/>
        </p:nvSpPr>
        <p:spPr bwMode="auto">
          <a:xfrm>
            <a:off x="63500" y="5972175"/>
            <a:ext cx="2057400" cy="762000"/>
          </a:xfrm>
          <a:prstGeom prst="rect">
            <a:avLst/>
          </a:prstGeom>
          <a:solidFill>
            <a:schemeClr val="bg1"/>
          </a:solidFill>
          <a:ln w="9525">
            <a:noFill/>
            <a:miter lim="800000"/>
            <a:headEnd/>
            <a:tailEnd/>
          </a:ln>
        </p:spPr>
        <p:txBody>
          <a:bodyPr>
            <a:spAutoFit/>
          </a:bodyPr>
          <a:lstStyle/>
          <a:p>
            <a:endParaRPr lang="en-US"/>
          </a:p>
        </p:txBody>
      </p:sp>
      <p:sp>
        <p:nvSpPr>
          <p:cNvPr id="5" name="TextBox 4"/>
          <p:cNvSpPr txBox="1"/>
          <p:nvPr/>
        </p:nvSpPr>
        <p:spPr>
          <a:xfrm>
            <a:off x="5219700" y="1371600"/>
            <a:ext cx="3200400" cy="1384300"/>
          </a:xfrm>
          <a:prstGeom prst="rect">
            <a:avLst/>
          </a:prstGeom>
          <a:solidFill>
            <a:schemeClr val="accent6">
              <a:lumMod val="20000"/>
              <a:lumOff val="80000"/>
            </a:schemeClr>
          </a:solidFill>
        </p:spPr>
        <p:txBody>
          <a:bodyPr>
            <a:spAutoFit/>
          </a:bodyPr>
          <a:lstStyle/>
          <a:p>
            <a:pPr algn="ctr">
              <a:defRPr/>
            </a:pPr>
            <a:r>
              <a:rPr lang="en-US" sz="2800" dirty="0">
                <a:latin typeface="+mn-lt"/>
              </a:rPr>
              <a:t>First decide on method or activity, </a:t>
            </a:r>
            <a:r>
              <a:rPr lang="en-US" sz="2800" dirty="0" smtClean="0">
                <a:latin typeface="+mn-lt"/>
              </a:rPr>
              <a:t>then </a:t>
            </a:r>
            <a:r>
              <a:rPr lang="en-US" sz="2800" dirty="0">
                <a:latin typeface="+mn-lt"/>
              </a:rPr>
              <a:t>decide on tool</a:t>
            </a:r>
          </a:p>
        </p:txBody>
      </p:sp>
    </p:spTree>
    <p:extLst>
      <p:ext uri="{BB962C8B-B14F-4D97-AF65-F5344CB8AC3E}">
        <p14:creationId xmlns:p14="http://schemas.microsoft.com/office/powerpoint/2010/main" xmlns="" val="3097110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types of technologies</a:t>
            </a:r>
            <a:endParaRPr lang="ar-JO" dirty="0"/>
          </a:p>
        </p:txBody>
      </p:sp>
      <p:sp>
        <p:nvSpPr>
          <p:cNvPr id="3" name="عنصر نائب للمحتوى 2"/>
          <p:cNvSpPr>
            <a:spLocks noGrp="1"/>
          </p:cNvSpPr>
          <p:nvPr>
            <p:ph idx="1"/>
          </p:nvPr>
        </p:nvSpPr>
        <p:spPr>
          <a:xfrm>
            <a:off x="428596" y="1428736"/>
            <a:ext cx="8229600" cy="4525963"/>
          </a:xfrm>
        </p:spPr>
        <p:txBody>
          <a:bodyPr/>
          <a:lstStyle/>
          <a:p>
            <a:r>
              <a:rPr lang="en-US" dirty="0" smtClean="0"/>
              <a:t>Smart phones</a:t>
            </a:r>
          </a:p>
          <a:p>
            <a:r>
              <a:rPr lang="en-US" dirty="0" smtClean="0"/>
              <a:t>E-learning portal with discussion forums</a:t>
            </a:r>
          </a:p>
          <a:p>
            <a:r>
              <a:rPr lang="en-US" dirty="0" smtClean="0"/>
              <a:t>Lab demonstrations &amp; experiments </a:t>
            </a:r>
          </a:p>
          <a:p>
            <a:r>
              <a:rPr lang="en-US" dirty="0" smtClean="0"/>
              <a:t>Internet resources – closed </a:t>
            </a:r>
            <a:r>
              <a:rPr lang="en-US" dirty="0" err="1" smtClean="0"/>
              <a:t>facebook</a:t>
            </a:r>
            <a:r>
              <a:rPr lang="en-US" dirty="0" smtClean="0"/>
              <a:t> groups used to give presentations and share resources</a:t>
            </a:r>
          </a:p>
          <a:p>
            <a:r>
              <a:rPr lang="en-US" dirty="0" smtClean="0"/>
              <a:t>Pen &amp; paper in class</a:t>
            </a:r>
          </a:p>
          <a:p>
            <a:r>
              <a:rPr lang="en-US" dirty="0" smtClean="0"/>
              <a:t> Sky drive</a:t>
            </a:r>
          </a:p>
          <a:p>
            <a:r>
              <a:rPr lang="en-US" dirty="0" smtClean="0"/>
              <a:t>Quick response code – for students generate assignment</a:t>
            </a:r>
          </a:p>
          <a:p>
            <a:endParaRPr lang="en-US" dirty="0" smtClean="0"/>
          </a:p>
          <a:p>
            <a:endParaRPr lang="en-US" dirty="0" smtClean="0"/>
          </a:p>
          <a:p>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sz="3600" b="1" kern="1200" dirty="0" smtClean="0">
                <a:solidFill>
                  <a:schemeClr val="tx1"/>
                </a:solidFill>
                <a:latin typeface="+mn-lt"/>
              </a:rPr>
              <a:t> Collaboration with Google Docs</a:t>
            </a:r>
            <a:r>
              <a:rPr lang="en-US" kern="1200" dirty="0">
                <a:solidFill>
                  <a:schemeClr val="tx1"/>
                </a:solidFill>
                <a:latin typeface="Arial" charset="0"/>
              </a:rPr>
              <a:t/>
            </a:r>
            <a:br>
              <a:rPr lang="en-US" kern="1200" dirty="0">
                <a:solidFill>
                  <a:schemeClr val="tx1"/>
                </a:solidFill>
                <a:latin typeface="Arial" charset="0"/>
              </a:rPr>
            </a:br>
            <a:endParaRPr lang="en-US" dirty="0"/>
          </a:p>
        </p:txBody>
      </p:sp>
      <p:sp>
        <p:nvSpPr>
          <p:cNvPr id="47107" name="Subtitle 4"/>
          <p:cNvSpPr>
            <a:spLocks noGrp="1"/>
          </p:cNvSpPr>
          <p:nvPr>
            <p:ph type="subTitle" idx="1"/>
          </p:nvPr>
        </p:nvSpPr>
        <p:spPr/>
        <p:txBody>
          <a:bodyPr/>
          <a:lstStyle/>
          <a:p>
            <a:endParaRPr lang="en-US" smtClean="0"/>
          </a:p>
        </p:txBody>
      </p:sp>
    </p:spTree>
    <p:extLst>
      <p:ext uri="{BB962C8B-B14F-4D97-AF65-F5344CB8AC3E}">
        <p14:creationId xmlns:p14="http://schemas.microsoft.com/office/powerpoint/2010/main" xmlns="" val="2326275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Additional Resources</a:t>
            </a:r>
          </a:p>
        </p:txBody>
      </p:sp>
      <p:sp>
        <p:nvSpPr>
          <p:cNvPr id="57347" name="Content Placeholder 2"/>
          <p:cNvSpPr>
            <a:spLocks noGrp="1"/>
          </p:cNvSpPr>
          <p:nvPr>
            <p:ph idx="1"/>
          </p:nvPr>
        </p:nvSpPr>
        <p:spPr/>
        <p:txBody>
          <a:bodyPr/>
          <a:lstStyle/>
          <a:p>
            <a:r>
              <a:rPr lang="en-US" smtClean="0"/>
              <a:t>http://www.merlot.org/merlot/index.htm</a:t>
            </a:r>
          </a:p>
        </p:txBody>
      </p:sp>
    </p:spTree>
    <p:extLst>
      <p:ext uri="{BB962C8B-B14F-4D97-AF65-F5344CB8AC3E}">
        <p14:creationId xmlns:p14="http://schemas.microsoft.com/office/powerpoint/2010/main" xmlns="" val="2885939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838200" y="2286000"/>
            <a:ext cx="7595235" cy="1767840"/>
          </a:xfrm>
        </p:spPr>
        <p:txBody>
          <a:bodyPr lIns="0" tIns="0" rIns="0" bIns="0" anchor="t"/>
          <a:lstStyle/>
          <a:p>
            <a:pPr>
              <a:lnSpc>
                <a:spcPct val="95000"/>
              </a:lnSpc>
            </a:pPr>
            <a:r>
              <a:rPr lang="en-US" sz="3300" b="1" dirty="0">
                <a:solidFill>
                  <a:srgbClr val="333333"/>
                </a:solidFill>
                <a:latin typeface="Arial" pitchFamily="34" charset="0"/>
              </a:rPr>
              <a:t>Questions or thoughts?</a:t>
            </a:r>
            <a:r>
              <a:rPr lang="en-US" dirty="0"/>
              <a:t/>
            </a:r>
            <a:br>
              <a:rPr lang="en-US" dirty="0"/>
            </a:br>
            <a:r>
              <a:rPr lang="en-US" sz="3300" b="1" dirty="0">
                <a:solidFill>
                  <a:srgbClr val="333333"/>
                </a:solidFill>
                <a:latin typeface="Arial" pitchFamily="34" charset="0"/>
              </a:rPr>
              <a:t/>
            </a:r>
            <a:br>
              <a:rPr lang="en-US" sz="3300" b="1" dirty="0">
                <a:solidFill>
                  <a:srgbClr val="333333"/>
                </a:solidFill>
                <a:latin typeface="Arial" pitchFamily="34" charset="0"/>
              </a:rPr>
            </a:br>
            <a:r>
              <a:rPr lang="en-US" sz="3300" b="1" dirty="0">
                <a:solidFill>
                  <a:srgbClr val="333333"/>
                </a:solidFill>
                <a:latin typeface="Arial" pitchFamily="34" charset="0"/>
              </a:rPr>
              <a:t/>
            </a:r>
            <a:br>
              <a:rPr lang="en-US" sz="3300" b="1" dirty="0">
                <a:solidFill>
                  <a:srgbClr val="333333"/>
                </a:solidFill>
                <a:latin typeface="Arial" pitchFamily="34" charset="0"/>
              </a:rPr>
            </a:br>
            <a:endParaRPr lang="en-US" sz="3300" dirty="0">
              <a:solidFill>
                <a:srgbClr val="333333"/>
              </a:solidFill>
              <a:latin typeface="Arial" pitchFamily="34" charset="0"/>
            </a:endParaRPr>
          </a:p>
        </p:txBody>
      </p:sp>
    </p:spTree>
    <p:extLst>
      <p:ext uri="{BB962C8B-B14F-4D97-AF65-F5344CB8AC3E}">
        <p14:creationId xmlns:p14="http://schemas.microsoft.com/office/powerpoint/2010/main" xmlns="" val="1270895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noAutofit/>
          </a:bodyPr>
          <a:lstStyle/>
          <a:p>
            <a:pPr>
              <a:buNone/>
            </a:pPr>
            <a:r>
              <a:rPr lang="en-US" sz="1800" dirty="0" err="1" smtClean="0"/>
              <a:t>Bruff</a:t>
            </a:r>
            <a:r>
              <a:rPr lang="en-US" sz="1800" dirty="0" smtClean="0"/>
              <a:t>, D. </a:t>
            </a:r>
            <a:r>
              <a:rPr lang="en-US" sz="1800" i="1" dirty="0" smtClean="0"/>
              <a:t>Revolution or Evolution? Social Technologies and Change in Higher Education. </a:t>
            </a:r>
            <a:r>
              <a:rPr lang="en-US" sz="1800" dirty="0" smtClean="0"/>
              <a:t>Retrieved 27 January 2011, from </a:t>
            </a:r>
            <a:r>
              <a:rPr lang="en-US" sz="1800" dirty="0" smtClean="0">
                <a:solidFill>
                  <a:srgbClr val="000000"/>
                </a:solidFill>
              </a:rPr>
              <a:t>http://</a:t>
            </a:r>
            <a:r>
              <a:rPr lang="en-US" sz="1800" dirty="0" err="1" smtClean="0">
                <a:solidFill>
                  <a:srgbClr val="000000"/>
                </a:solidFill>
              </a:rPr>
              <a:t>chronicle.com/blogs/profhacker</a:t>
            </a:r>
            <a:r>
              <a:rPr lang="en-US" sz="1800" dirty="0" smtClean="0">
                <a:solidFill>
                  <a:srgbClr val="000000"/>
                </a:solidFill>
              </a:rPr>
              <a:t>/</a:t>
            </a:r>
          </a:p>
          <a:p>
            <a:pPr>
              <a:buNone/>
            </a:pPr>
            <a:endParaRPr lang="en-US" sz="1800" dirty="0" smtClean="0"/>
          </a:p>
          <a:p>
            <a:pPr>
              <a:buNone/>
            </a:pPr>
            <a:r>
              <a:rPr lang="en-US" sz="1800" dirty="0" smtClean="0"/>
              <a:t>Crook, C. (2008). </a:t>
            </a:r>
            <a:r>
              <a:rPr lang="en-US" sz="1800" i="1" dirty="0" smtClean="0"/>
              <a:t>Web 2.0 technologies for learning: The current landscape -- opportunities, challenges, and tensions. </a:t>
            </a:r>
            <a:r>
              <a:rPr lang="en-US" sz="1800" dirty="0" err="1" smtClean="0"/>
              <a:t>Becta</a:t>
            </a:r>
            <a:r>
              <a:rPr lang="en-US" sz="1800" dirty="0" smtClean="0"/>
              <a:t> Research Reports. </a:t>
            </a:r>
            <a:r>
              <a:rPr lang="en-US" sz="1800" dirty="0" err="1" smtClean="0"/>
              <a:t>Beeta</a:t>
            </a:r>
            <a:r>
              <a:rPr lang="en-US" sz="1800" dirty="0" smtClean="0"/>
              <a:t>, Coventry. Available at:     </a:t>
            </a:r>
          </a:p>
          <a:p>
            <a:pPr>
              <a:buNone/>
            </a:pPr>
            <a:r>
              <a:rPr lang="en-US" sz="1800" dirty="0" smtClean="0"/>
              <a:t>	http://research.becta.org.uk/upload-dir/downloads/page_documents/research/web2_technologies_learning.pdf (Last accessed 18 January 2011).</a:t>
            </a:r>
          </a:p>
          <a:p>
            <a:pPr>
              <a:buNone/>
            </a:pPr>
            <a:endParaRPr lang="en-US" sz="1800" dirty="0" smtClean="0"/>
          </a:p>
          <a:p>
            <a:pPr>
              <a:buNone/>
            </a:pPr>
            <a:r>
              <a:rPr lang="en-US" sz="1800" dirty="0" err="1" smtClean="0"/>
              <a:t>Croxall</a:t>
            </a:r>
            <a:r>
              <a:rPr lang="en-US" sz="1800" dirty="0" smtClean="0"/>
              <a:t>, Brian. </a:t>
            </a:r>
            <a:r>
              <a:rPr lang="en-US" sz="1800" i="1" dirty="0" smtClean="0"/>
              <a:t>Reflections on Teaching with Social Media.</a:t>
            </a:r>
            <a:r>
              <a:rPr lang="en-US" sz="1800" dirty="0" smtClean="0"/>
              <a:t> Retrieved 14 December 2010, from http://chronicle.com/blogs/profhacker/</a:t>
            </a:r>
          </a:p>
          <a:p>
            <a:pPr>
              <a:buNone/>
            </a:pPr>
            <a:endParaRPr lang="en-US" sz="1800" dirty="0" smtClean="0"/>
          </a:p>
          <a:p>
            <a:pPr>
              <a:buNone/>
            </a:pPr>
            <a:r>
              <a:rPr lang="en-US" sz="1800" dirty="0" err="1" smtClean="0"/>
              <a:t>Heiberger</a:t>
            </a:r>
            <a:r>
              <a:rPr lang="en-US" sz="1800" dirty="0" smtClean="0"/>
              <a:t>, G., &amp; Harper, R. (2008). Have you </a:t>
            </a:r>
            <a:r>
              <a:rPr lang="en-US" sz="1800" dirty="0" err="1" smtClean="0"/>
              <a:t>Facebooked</a:t>
            </a:r>
            <a:r>
              <a:rPr lang="en-US" sz="1800" dirty="0" smtClean="0"/>
              <a:t> </a:t>
            </a:r>
            <a:r>
              <a:rPr lang="en-US" sz="1800" dirty="0" err="1" smtClean="0"/>
              <a:t>Astin</a:t>
            </a:r>
            <a:r>
              <a:rPr lang="en-US" sz="1800" dirty="0" smtClean="0"/>
              <a:t> lately? Using technology to increase student involvement. </a:t>
            </a:r>
            <a:r>
              <a:rPr lang="en-US" sz="1800" i="1" dirty="0" smtClean="0"/>
              <a:t>New Directions for Student Services,</a:t>
            </a:r>
            <a:r>
              <a:rPr lang="en-US" sz="1800" dirty="0" smtClean="0"/>
              <a:t> 124, 19-35.</a:t>
            </a:r>
          </a:p>
        </p:txBody>
      </p:sp>
    </p:spTree>
    <p:extLst>
      <p:ext uri="{BB962C8B-B14F-4D97-AF65-F5344CB8AC3E}">
        <p14:creationId xmlns:p14="http://schemas.microsoft.com/office/powerpoint/2010/main" xmlns="" val="2821401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(continued)</a:t>
            </a:r>
            <a:endParaRPr lang="en-US" b="1" dirty="0"/>
          </a:p>
        </p:txBody>
      </p:sp>
      <p:sp>
        <p:nvSpPr>
          <p:cNvPr id="3" name="Content Placeholder 2"/>
          <p:cNvSpPr>
            <a:spLocks noGrp="1"/>
          </p:cNvSpPr>
          <p:nvPr>
            <p:ph idx="1"/>
          </p:nvPr>
        </p:nvSpPr>
        <p:spPr/>
        <p:txBody>
          <a:bodyPr>
            <a:normAutofit fontScale="25000" lnSpcReduction="20000"/>
          </a:bodyPr>
          <a:lstStyle/>
          <a:p>
            <a:pPr>
              <a:buNone/>
            </a:pPr>
            <a:r>
              <a:rPr lang="en-US" sz="7385" dirty="0" smtClean="0"/>
              <a:t>Higher Education Research Institute (2007). </a:t>
            </a:r>
            <a:r>
              <a:rPr lang="en-US" sz="7385" i="1" dirty="0" smtClean="0"/>
              <a:t>College freshmen and online social networking sites.</a:t>
            </a:r>
            <a:r>
              <a:rPr lang="en-US" sz="7385" dirty="0" smtClean="0"/>
              <a:t> Available at: http://www.gseis.ucla.edu/heri/PDFs/pubs/briefs/brief-091107-SocialNetworking.pdf (Last accessed 18 January 2011).</a:t>
            </a:r>
          </a:p>
          <a:p>
            <a:pPr>
              <a:buNone/>
            </a:pPr>
            <a:endParaRPr lang="en-US" sz="7385" dirty="0" smtClean="0"/>
          </a:p>
          <a:p>
            <a:pPr>
              <a:buNone/>
            </a:pPr>
            <a:r>
              <a:rPr lang="en-US" sz="7385" dirty="0" smtClean="0"/>
              <a:t>Hughes, A. (2009). </a:t>
            </a:r>
            <a:r>
              <a:rPr lang="en-US" sz="7385" i="1" dirty="0" smtClean="0"/>
              <a:t>Higher education in a Web 2.0 world. JISC Report.</a:t>
            </a:r>
            <a:r>
              <a:rPr lang="en-US" sz="7385" dirty="0" smtClean="0"/>
              <a:t> Available at:     </a:t>
            </a:r>
            <a:br>
              <a:rPr lang="en-US" sz="7385" dirty="0" smtClean="0"/>
            </a:br>
            <a:r>
              <a:rPr lang="en-US" sz="7385" dirty="0" smtClean="0"/>
              <a:t>http://www.jisc.ac.uk/media/documents/publications/heweb20rptv1.pdf (last accessed 18 January 2011).</a:t>
            </a:r>
          </a:p>
          <a:p>
            <a:pPr>
              <a:buNone/>
            </a:pPr>
            <a:endParaRPr lang="en-US" sz="7385" dirty="0" smtClean="0"/>
          </a:p>
          <a:p>
            <a:pPr>
              <a:buNone/>
            </a:pPr>
            <a:r>
              <a:rPr lang="en-US" sz="7385" dirty="0" smtClean="0"/>
              <a:t>Junco, R., </a:t>
            </a:r>
            <a:r>
              <a:rPr lang="en-US" sz="7385" dirty="0" err="1" smtClean="0"/>
              <a:t>Heiberger</a:t>
            </a:r>
            <a:r>
              <a:rPr lang="en-US" sz="7385" dirty="0" smtClean="0"/>
              <a:t>, G. and </a:t>
            </a:r>
            <a:r>
              <a:rPr lang="en-US" sz="7385" dirty="0" err="1" smtClean="0"/>
              <a:t>Loken</a:t>
            </a:r>
            <a:r>
              <a:rPr lang="en-US" sz="7385" dirty="0" smtClean="0"/>
              <a:t>, E. (2010). The effect of Twitter on college student engagement and grades. </a:t>
            </a:r>
            <a:r>
              <a:rPr lang="en-US" sz="7385" i="1" dirty="0" smtClean="0"/>
              <a:t>Journal of Computer Assisted Learning</a:t>
            </a:r>
            <a:r>
              <a:rPr lang="en-US" sz="7385" dirty="0" smtClean="0"/>
              <a:t>, no. </a:t>
            </a:r>
            <a:r>
              <a:rPr lang="en-US" sz="7385" dirty="0" err="1" smtClean="0"/>
              <a:t>doi</a:t>
            </a:r>
            <a:r>
              <a:rPr lang="en-US" sz="7385" dirty="0" smtClean="0"/>
              <a:t>: 10.1111/j.1365-2729.2010.00387.x</a:t>
            </a:r>
          </a:p>
          <a:p>
            <a:pPr>
              <a:buNone/>
            </a:pPr>
            <a:endParaRPr lang="en-US" sz="7385" dirty="0" smtClean="0"/>
          </a:p>
          <a:p>
            <a:pPr>
              <a:buNone/>
            </a:pPr>
            <a:r>
              <a:rPr lang="en-US" sz="7385" dirty="0" err="1" smtClean="0"/>
              <a:t>Nackerud</a:t>
            </a:r>
            <a:r>
              <a:rPr lang="en-US" sz="7385" dirty="0" smtClean="0"/>
              <a:t>, S. and </a:t>
            </a:r>
            <a:r>
              <a:rPr lang="en-US" sz="7385" dirty="0" err="1" smtClean="0"/>
              <a:t>Scaletta</a:t>
            </a:r>
            <a:r>
              <a:rPr lang="en-US" sz="7385" dirty="0" smtClean="0"/>
              <a:t>, K. (2008). Blogging in the Academy. </a:t>
            </a:r>
            <a:r>
              <a:rPr lang="en-US" sz="7385" i="1" dirty="0" smtClean="0"/>
              <a:t>New Directions for Student Services</a:t>
            </a:r>
            <a:r>
              <a:rPr lang="en-US" sz="7385" dirty="0" smtClean="0"/>
              <a:t>, 124, 71-87.</a:t>
            </a:r>
          </a:p>
          <a:p>
            <a:pPr>
              <a:buNone/>
            </a:pPr>
            <a:endParaRPr lang="en-US" sz="7385" dirty="0" smtClean="0"/>
          </a:p>
          <a:p>
            <a:pPr>
              <a:buNone/>
            </a:pPr>
            <a:r>
              <a:rPr lang="en-US" sz="7385" dirty="0" smtClean="0"/>
              <a:t>Sample, M. </a:t>
            </a:r>
            <a:r>
              <a:rPr lang="en-US" sz="7385" i="1" dirty="0" smtClean="0"/>
              <a:t>A Framework for Teaching with Twitter.</a:t>
            </a:r>
            <a:r>
              <a:rPr lang="en-US" sz="7385" dirty="0" smtClean="0"/>
              <a:t> Retrieved 14 December 2010, from </a:t>
            </a:r>
            <a:br>
              <a:rPr lang="en-US" sz="7385" dirty="0" smtClean="0"/>
            </a:br>
            <a:r>
              <a:rPr lang="en-US" sz="7385" dirty="0" smtClean="0"/>
              <a:t>http://</a:t>
            </a:r>
            <a:r>
              <a:rPr lang="en-US" sz="7385" dirty="0" err="1" smtClean="0"/>
              <a:t>chronicle.com/blogs/profhacker</a:t>
            </a:r>
            <a:r>
              <a:rPr lang="en-US" sz="7385" dirty="0" smtClean="0"/>
              <a:t>/</a:t>
            </a:r>
          </a:p>
          <a:p>
            <a:endParaRPr lang="en-US" dirty="0"/>
          </a:p>
        </p:txBody>
      </p:sp>
    </p:spTree>
    <p:extLst>
      <p:ext uri="{BB962C8B-B14F-4D97-AF65-F5344CB8AC3E}">
        <p14:creationId xmlns:p14="http://schemas.microsoft.com/office/powerpoint/2010/main" xmlns="" val="49421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types of technology cont.</a:t>
            </a:r>
            <a:endParaRPr lang="ar-JO" dirty="0"/>
          </a:p>
        </p:txBody>
      </p:sp>
      <p:sp>
        <p:nvSpPr>
          <p:cNvPr id="3" name="عنصر نائب للمحتوى 2"/>
          <p:cNvSpPr>
            <a:spLocks noGrp="1"/>
          </p:cNvSpPr>
          <p:nvPr>
            <p:ph idx="1"/>
          </p:nvPr>
        </p:nvSpPr>
        <p:spPr/>
        <p:txBody>
          <a:bodyPr/>
          <a:lstStyle/>
          <a:p>
            <a:r>
              <a:rPr lang="en-US" dirty="0" smtClean="0"/>
              <a:t>On-line games to teach routing</a:t>
            </a:r>
          </a:p>
          <a:p>
            <a:r>
              <a:rPr lang="en-US" dirty="0" smtClean="0"/>
              <a:t>Simulations</a:t>
            </a:r>
          </a:p>
          <a:p>
            <a:r>
              <a:rPr lang="en-US" dirty="0" smtClean="0"/>
              <a:t>Multi-media</a:t>
            </a:r>
          </a:p>
          <a:p>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Why use technology?</a:t>
            </a:r>
            <a:endParaRPr lang="ar-JO" dirty="0"/>
          </a:p>
        </p:txBody>
      </p:sp>
      <p:sp>
        <p:nvSpPr>
          <p:cNvPr id="3" name="عنصر نائب للمحتوى 2"/>
          <p:cNvSpPr>
            <a:spLocks noGrp="1"/>
          </p:cNvSpPr>
          <p:nvPr>
            <p:ph idx="1"/>
          </p:nvPr>
        </p:nvSpPr>
        <p:spPr/>
        <p:txBody>
          <a:bodyPr/>
          <a:lstStyle/>
          <a:p>
            <a:r>
              <a:rPr lang="en-US" dirty="0" smtClean="0"/>
              <a:t>To enhance understanding</a:t>
            </a:r>
          </a:p>
          <a:p>
            <a:r>
              <a:rPr lang="en-US" dirty="0" smtClean="0"/>
              <a:t>To display graphics &amp; figures – used in conjunction with the blackboard</a:t>
            </a:r>
          </a:p>
          <a:p>
            <a:r>
              <a:rPr lang="en-US" dirty="0" smtClean="0"/>
              <a:t>As a tool to meet our goals for our students</a:t>
            </a:r>
          </a:p>
          <a:p>
            <a:r>
              <a:rPr lang="en-US" dirty="0" smtClean="0"/>
              <a:t>To engage students and increase interaction</a:t>
            </a:r>
          </a:p>
          <a:p>
            <a:r>
              <a:rPr lang="en-US" dirty="0" smtClean="0"/>
              <a:t>To use as a way to get students thinking</a:t>
            </a:r>
          </a:p>
          <a:p>
            <a:endParaRPr lang="en-US" dirty="0" smtClean="0"/>
          </a:p>
          <a:p>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6" name="Text Box 6"/>
          <p:cNvSpPr txBox="1">
            <a:spLocks noChangeArrowheads="1"/>
          </p:cNvSpPr>
          <p:nvPr/>
        </p:nvSpPr>
        <p:spPr bwMode="auto">
          <a:xfrm>
            <a:off x="457200" y="1524000"/>
            <a:ext cx="64897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endParaRPr lang="en-US" sz="3600" dirty="0">
              <a:latin typeface="+mn-lt"/>
            </a:endParaRPr>
          </a:p>
          <a:p>
            <a:pPr>
              <a:defRPr/>
            </a:pPr>
            <a:r>
              <a:rPr lang="en-US" sz="3600" dirty="0" smtClean="0">
                <a:latin typeface="+mn-lt"/>
              </a:rPr>
              <a:t>What should we keep in mind when making the decision to use technology?</a:t>
            </a:r>
            <a:endParaRPr lang="en-US" sz="3600" dirty="0">
              <a:latin typeface="+mn-lt"/>
            </a:endParaRPr>
          </a:p>
        </p:txBody>
      </p:sp>
      <p:pic>
        <p:nvPicPr>
          <p:cNvPr id="5" name="Picture 7" descr="question_mark_3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143000"/>
            <a:ext cx="1792014" cy="347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905000" y="4800600"/>
            <a:ext cx="3429000" cy="461665"/>
          </a:xfrm>
          <a:prstGeom prst="rect">
            <a:avLst/>
          </a:prstGeom>
          <a:noFill/>
        </p:spPr>
        <p:txBody>
          <a:bodyPr wrap="square" rtlCol="0">
            <a:spAutoFit/>
          </a:bodyPr>
          <a:lstStyle/>
          <a:p>
            <a:r>
              <a:rPr lang="en-US" sz="2000" dirty="0" smtClean="0"/>
              <a:t>Think - </a:t>
            </a:r>
            <a:r>
              <a:rPr lang="en-US" sz="2400" dirty="0" smtClean="0"/>
              <a:t>Share</a:t>
            </a:r>
            <a:endParaRPr lang="en-US" sz="2400" dirty="0"/>
          </a:p>
        </p:txBody>
      </p:sp>
    </p:spTree>
    <p:extLst>
      <p:ext uri="{BB962C8B-B14F-4D97-AF65-F5344CB8AC3E}">
        <p14:creationId xmlns:p14="http://schemas.microsoft.com/office/powerpoint/2010/main" xmlns="" val="425327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
        <p:nvSpPr>
          <p:cNvPr id="4" name="TextBox 3"/>
          <p:cNvSpPr txBox="1">
            <a:spLocks noChangeArrowheads="1"/>
          </p:cNvSpPr>
          <p:nvPr/>
        </p:nvSpPr>
        <p:spPr bwMode="auto">
          <a:xfrm>
            <a:off x="1434306" y="4647465"/>
            <a:ext cx="6122194" cy="954107"/>
          </a:xfrm>
          <a:prstGeom prst="rect">
            <a:avLst/>
          </a:prstGeom>
          <a:solidFill>
            <a:schemeClr val="accent6">
              <a:lumMod val="20000"/>
              <a:lumOff val="80000"/>
            </a:schemeClr>
          </a:solidFill>
          <a:ln w="9525">
            <a:noFill/>
            <a:miter lim="800000"/>
            <a:headEnd/>
            <a:tailEnd/>
          </a:ln>
        </p:spPr>
        <p:txBody>
          <a:bodyPr wrap="square">
            <a:spAutoFit/>
          </a:bodyPr>
          <a:lstStyle/>
          <a:p>
            <a:r>
              <a:rPr lang="en-US" sz="2800" dirty="0"/>
              <a:t>…Focus on effective course design, and </a:t>
            </a:r>
            <a:r>
              <a:rPr lang="en-US" sz="2800" dirty="0" smtClean="0"/>
              <a:t>learning, not </a:t>
            </a:r>
            <a:r>
              <a:rPr lang="en-US" sz="2800" dirty="0"/>
              <a:t>technology</a:t>
            </a:r>
          </a:p>
        </p:txBody>
      </p:sp>
      <p:pic>
        <p:nvPicPr>
          <p:cNvPr id="11268" name="Picture 4"/>
          <p:cNvPicPr>
            <a:picLocks noChangeAspect="1" noChangeArrowheads="1"/>
          </p:cNvPicPr>
          <p:nvPr/>
        </p:nvPicPr>
        <p:blipFill>
          <a:blip r:embed="rId3" cstate="print"/>
          <a:srcRect/>
          <a:stretch>
            <a:fillRect/>
          </a:stretch>
        </p:blipFill>
        <p:spPr bwMode="auto">
          <a:xfrm>
            <a:off x="2911475" y="2514600"/>
            <a:ext cx="3025775" cy="1866900"/>
          </a:xfrm>
          <a:prstGeom prst="rect">
            <a:avLst/>
          </a:prstGeom>
          <a:noFill/>
          <a:ln w="9525">
            <a:noFill/>
            <a:miter lim="800000"/>
            <a:headEnd/>
            <a:tailEnd/>
          </a:ln>
          <a:effectLst/>
        </p:spPr>
      </p:pic>
      <p:sp>
        <p:nvSpPr>
          <p:cNvPr id="11269" name="TextBox 4"/>
          <p:cNvSpPr txBox="1">
            <a:spLocks noChangeArrowheads="1"/>
          </p:cNvSpPr>
          <p:nvPr/>
        </p:nvSpPr>
        <p:spPr bwMode="auto">
          <a:xfrm>
            <a:off x="1371600" y="863600"/>
            <a:ext cx="6347187" cy="584775"/>
          </a:xfrm>
          <a:prstGeom prst="rect">
            <a:avLst/>
          </a:prstGeom>
          <a:noFill/>
          <a:ln w="9525">
            <a:noFill/>
            <a:miter lim="800000"/>
            <a:headEnd/>
            <a:tailEnd/>
          </a:ln>
        </p:spPr>
        <p:txBody>
          <a:bodyPr wrap="none">
            <a:spAutoFit/>
          </a:bodyPr>
          <a:lstStyle/>
          <a:p>
            <a:r>
              <a:rPr lang="en-US" sz="3200" dirty="0"/>
              <a:t>Technology should not wag the dog…</a:t>
            </a:r>
          </a:p>
        </p:txBody>
      </p:sp>
    </p:spTree>
    <p:extLst>
      <p:ext uri="{BB962C8B-B14F-4D97-AF65-F5344CB8AC3E}">
        <p14:creationId xmlns:p14="http://schemas.microsoft.com/office/powerpoint/2010/main" xmlns="" val="169836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MOOC</a:t>
            </a:r>
            <a:endParaRPr lang="ar-JO" dirty="0"/>
          </a:p>
        </p:txBody>
      </p:sp>
      <p:sp>
        <p:nvSpPr>
          <p:cNvPr id="3" name="عنصر نائب للمحتوى 2"/>
          <p:cNvSpPr>
            <a:spLocks noGrp="1"/>
          </p:cNvSpPr>
          <p:nvPr>
            <p:ph idx="1"/>
          </p:nvPr>
        </p:nvSpPr>
        <p:spPr/>
        <p:txBody>
          <a:bodyPr/>
          <a:lstStyle/>
          <a:p>
            <a:pPr>
              <a:buNone/>
            </a:pPr>
            <a:r>
              <a:rPr lang="en-US" dirty="0" smtClean="0"/>
              <a:t>Massive on-line open </a:t>
            </a:r>
            <a:r>
              <a:rPr lang="en-US" smtClean="0"/>
              <a:t>courses include</a:t>
            </a:r>
            <a:endParaRPr lang="en-US" dirty="0" smtClean="0"/>
          </a:p>
          <a:p>
            <a:r>
              <a:rPr lang="en-US" dirty="0" err="1" smtClean="0"/>
              <a:t>Coursera</a:t>
            </a:r>
            <a:r>
              <a:rPr lang="en-US" dirty="0" smtClean="0"/>
              <a:t> – start up company portal </a:t>
            </a:r>
          </a:p>
          <a:p>
            <a:r>
              <a:rPr lang="en-US" dirty="0" err="1" smtClean="0"/>
              <a:t>EdEx</a:t>
            </a:r>
            <a:endParaRPr lang="en-US" dirty="0" smtClean="0"/>
          </a:p>
          <a:p>
            <a:r>
              <a:rPr lang="en-US" dirty="0" err="1" smtClean="0"/>
              <a:t>Udacity</a:t>
            </a:r>
            <a:endParaRPr lang="en-US" dirty="0" smtClean="0"/>
          </a:p>
          <a:p>
            <a:r>
              <a:rPr lang="en-US" dirty="0" err="1" smtClean="0"/>
              <a:t>Iversity</a:t>
            </a:r>
            <a:endParaRPr lang="en-US" dirty="0" smtClean="0"/>
          </a:p>
          <a:p>
            <a:r>
              <a:rPr lang="en-US" dirty="0" err="1" smtClean="0"/>
              <a:t>lynda</a:t>
            </a:r>
            <a:endParaRPr lang="en-US" dirty="0" smtClean="0"/>
          </a:p>
          <a:p>
            <a:endParaRPr lang="en-US" dirty="0" smtClean="0"/>
          </a:p>
          <a:p>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79438"/>
            <a:ext cx="8229600" cy="715962"/>
          </a:xfrm>
        </p:spPr>
        <p:txBody>
          <a:bodyPr/>
          <a:lstStyle/>
          <a:p>
            <a:r>
              <a:rPr lang="en-US" smtClean="0"/>
              <a:t>Points to keep in mind….</a:t>
            </a:r>
          </a:p>
        </p:txBody>
      </p:sp>
      <p:graphicFrame>
        <p:nvGraphicFramePr>
          <p:cNvPr id="3" name="Diagram 2"/>
          <p:cNvGraphicFramePr/>
          <p:nvPr>
            <p:extLst>
              <p:ext uri="{D42A27DB-BD31-4B8C-83A1-F6EECF244321}">
                <p14:modId xmlns:p14="http://schemas.microsoft.com/office/powerpoint/2010/main" xmlns="" val="345778418"/>
              </p:ext>
            </p:extLst>
          </p:nvPr>
        </p:nvGraphicFramePr>
        <p:xfrm>
          <a:off x="203548" y="1143000"/>
          <a:ext cx="8635652"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78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43E774F-BA31-48EF-82B9-619E8E98A21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2564815-8CD6-45DF-9365-2C3A5F869C1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63F2C94-6AF0-4B13-904B-9F60EBC36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3B6274F-CB40-4537-80CC-9216ABE6B1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2C03998-463B-4587-897C-2B80F9A3BF0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0091D43-E6FB-4ACB-922D-5032DE9DEB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1453</Words>
  <Application>Microsoft Office PowerPoint</Application>
  <PresentationFormat>عرض على الشاشة (3:4)‏</PresentationFormat>
  <Paragraphs>336</Paragraphs>
  <Slides>34</Slides>
  <Notes>26</Notes>
  <HiddenSlides>0</HiddenSlides>
  <MMClips>0</MMClips>
  <ScaleCrop>false</ScaleCrop>
  <HeadingPairs>
    <vt:vector size="4" baseType="variant">
      <vt:variant>
        <vt:lpstr>سمة</vt:lpstr>
      </vt:variant>
      <vt:variant>
        <vt:i4>3</vt:i4>
      </vt:variant>
      <vt:variant>
        <vt:lpstr>عناوين الشرائح</vt:lpstr>
      </vt:variant>
      <vt:variant>
        <vt:i4>34</vt:i4>
      </vt:variant>
    </vt:vector>
  </HeadingPairs>
  <TitlesOfParts>
    <vt:vector size="37" baseType="lpstr">
      <vt:lpstr>2_Default Design</vt:lpstr>
      <vt:lpstr>1_Default Design</vt:lpstr>
      <vt:lpstr>Custom Design</vt:lpstr>
      <vt:lpstr>الشريحة 1</vt:lpstr>
      <vt:lpstr>الشريحة 2</vt:lpstr>
      <vt:lpstr>What types of technologies</vt:lpstr>
      <vt:lpstr>What types of technology cont.</vt:lpstr>
      <vt:lpstr>Why use technology?</vt:lpstr>
      <vt:lpstr>الشريحة 6</vt:lpstr>
      <vt:lpstr>         </vt:lpstr>
      <vt:lpstr>MOOC</vt:lpstr>
      <vt:lpstr>Points to keep in mind….</vt:lpstr>
      <vt:lpstr> Using Technology to Engage Students in Class </vt:lpstr>
      <vt:lpstr>الشريحة 11</vt:lpstr>
      <vt:lpstr>الشريحة 12</vt:lpstr>
      <vt:lpstr>الشريحة 13</vt:lpstr>
      <vt:lpstr>الشريحة 14</vt:lpstr>
      <vt:lpstr>الشريحة 15</vt:lpstr>
      <vt:lpstr>الشريحة 16</vt:lpstr>
      <vt:lpstr>Using Social Media to Engage Students and Promote Collaboration </vt:lpstr>
      <vt:lpstr>What is social media?</vt:lpstr>
      <vt:lpstr>Social media can help with…</vt:lpstr>
      <vt:lpstr>Twitter Example #1</vt:lpstr>
      <vt:lpstr>Ex. Twitter in Cognitive Design Course</vt:lpstr>
      <vt:lpstr>Cognitive Design</vt:lpstr>
      <vt:lpstr>Twitter Example  Introduction to PR Strategies and Tactics </vt:lpstr>
      <vt:lpstr>Benefits of Teaching with Twitter</vt:lpstr>
      <vt:lpstr>Facilitating Learning Outside of Class</vt:lpstr>
      <vt:lpstr>Collaborative Technology</vt:lpstr>
      <vt:lpstr>Cons and Pros of Online Discussion?</vt:lpstr>
      <vt:lpstr>Making On-line Discussions Productive</vt:lpstr>
      <vt:lpstr>Other Ways to Promote On-Line Collaboration?</vt:lpstr>
      <vt:lpstr> Collaboration with Google Docs </vt:lpstr>
      <vt:lpstr>Additional Resources</vt:lpstr>
      <vt:lpstr>Questions or thoughts?   </vt:lpstr>
      <vt:lpstr>Resources</vt:lpstr>
      <vt:lpstr>Resources (continued)</vt:lpstr>
    </vt:vector>
  </TitlesOfParts>
  <Company>Northwestern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Marina Micari</dc:creator>
  <cp:lastModifiedBy>Dell-pc</cp:lastModifiedBy>
  <cp:revision>80</cp:revision>
  <dcterms:created xsi:type="dcterms:W3CDTF">2013-03-08T02:23:32Z</dcterms:created>
  <dcterms:modified xsi:type="dcterms:W3CDTF">2014-03-19T11:05:33Z</dcterms:modified>
</cp:coreProperties>
</file>