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88" r:id="rId4"/>
    <p:sldId id="292" r:id="rId5"/>
    <p:sldId id="289" r:id="rId6"/>
    <p:sldId id="290" r:id="rId7"/>
    <p:sldId id="291" r:id="rId8"/>
    <p:sldId id="305" r:id="rId9"/>
    <p:sldId id="300" r:id="rId10"/>
    <p:sldId id="259" r:id="rId11"/>
    <p:sldId id="260" r:id="rId12"/>
    <p:sldId id="262" r:id="rId13"/>
    <p:sldId id="264" r:id="rId14"/>
    <p:sldId id="294" r:id="rId15"/>
    <p:sldId id="295" r:id="rId16"/>
    <p:sldId id="304" r:id="rId17"/>
    <p:sldId id="299" r:id="rId18"/>
    <p:sldId id="298" r:id="rId19"/>
    <p:sldId id="268" r:id="rId20"/>
    <p:sldId id="306" r:id="rId21"/>
    <p:sldId id="270" r:id="rId22"/>
    <p:sldId id="272" r:id="rId23"/>
    <p:sldId id="296" r:id="rId24"/>
    <p:sldId id="274" r:id="rId25"/>
    <p:sldId id="276" r:id="rId26"/>
    <p:sldId id="310" r:id="rId27"/>
    <p:sldId id="285" r:id="rId28"/>
    <p:sldId id="307" r:id="rId29"/>
    <p:sldId id="278" r:id="rId30"/>
    <p:sldId id="280" r:id="rId31"/>
    <p:sldId id="282" r:id="rId32"/>
    <p:sldId id="308" r:id="rId33"/>
    <p:sldId id="284" r:id="rId34"/>
    <p:sldId id="312" r:id="rId35"/>
    <p:sldId id="309" r:id="rId36"/>
    <p:sldId id="281" r:id="rId37"/>
    <p:sldId id="303" r:id="rId3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33" d="100"/>
        <a:sy n="33"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CECBBA7F-B05F-48EE-81EA-8322FDB6114A}" type="slidenum">
              <a:rPr lang="ar-SA"/>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26C47649-7C4A-44B2-AC65-D04DD4F8D176}" type="slidenum">
              <a:rPr lang="ar-SA"/>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347759F5-F052-4BF3-987E-F20E5205BD06}" type="slidenum">
              <a:rPr lang="ar-SA"/>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عنوان، ونص، وقصاصة فن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قصاصة الفنية 3"/>
          <p:cNvSpPr>
            <a:spLocks noGrp="1"/>
          </p:cNvSpPr>
          <p:nvPr>
            <p:ph type="clipArt" sz="half" idx="2"/>
          </p:nvPr>
        </p:nvSpPr>
        <p:spPr>
          <a:xfrm>
            <a:off x="4648200" y="1600200"/>
            <a:ext cx="4038600" cy="4525963"/>
          </a:xfrm>
        </p:spPr>
        <p:txBody>
          <a:bodyPr/>
          <a:lstStyle/>
          <a:p>
            <a:endParaRPr lang="en-US"/>
          </a:p>
        </p:txBody>
      </p:sp>
      <p:sp>
        <p:nvSpPr>
          <p:cNvPr id="5" name="عنصر نائب للتاريخ 4"/>
          <p:cNvSpPr>
            <a:spLocks noGrp="1"/>
          </p:cNvSpPr>
          <p:nvPr>
            <p:ph type="dt" sz="half" idx="10"/>
          </p:nvPr>
        </p:nvSpPr>
        <p:spPr>
          <a:xfrm>
            <a:off x="6553200" y="6245225"/>
            <a:ext cx="2133600" cy="476250"/>
          </a:xfrm>
        </p:spPr>
        <p:txBody>
          <a:bodyPr/>
          <a:lstStyle>
            <a:lvl1pPr>
              <a:defRPr/>
            </a:lvl1pPr>
          </a:lstStyle>
          <a:p>
            <a:endParaRPr lang="en-US"/>
          </a:p>
        </p:txBody>
      </p:sp>
      <p:sp>
        <p:nvSpPr>
          <p:cNvPr id="6" name="عنصر نائب للتذييل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عنصر نائب لرقم الشريحة 6"/>
          <p:cNvSpPr>
            <a:spLocks noGrp="1"/>
          </p:cNvSpPr>
          <p:nvPr>
            <p:ph type="sldNum" sz="quarter" idx="12"/>
          </p:nvPr>
        </p:nvSpPr>
        <p:spPr>
          <a:xfrm>
            <a:off x="457200" y="6245225"/>
            <a:ext cx="2133600" cy="476250"/>
          </a:xfrm>
        </p:spPr>
        <p:txBody>
          <a:bodyPr/>
          <a:lstStyle>
            <a:lvl1pPr>
              <a:defRPr/>
            </a:lvl1pPr>
          </a:lstStyle>
          <a:p>
            <a:fld id="{CADFB7C5-406A-43A1-8519-72D5EB74BB51}" type="slidenum">
              <a:rPr lang="ar-SA"/>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1CE1F457-6242-490C-8824-6F2CEAA093E1}" type="slidenum">
              <a:rPr lang="ar-SA"/>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AC82132E-DC7F-4B88-A00B-81A1849789DD}" type="slidenum">
              <a:rPr lang="ar-SA"/>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F3C7FE4C-8393-46CB-A4CA-629A05A1C6E8}" type="slidenum">
              <a:rPr lang="ar-SA"/>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6D995099-EBFC-4D3C-A12D-9817B65D9288}" type="slidenum">
              <a:rPr lang="ar-SA"/>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4DA897C5-EFD6-4412-8240-99692CB4E26C}" type="slidenum">
              <a:rPr lang="ar-SA"/>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46001223-12B4-4069-9FBE-8A23DD2B77C9}" type="slidenum">
              <a:rPr lang="ar-SA"/>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2A9CC67F-3DEF-4913-953B-3EE41C7681C8}" type="slidenum">
              <a:rPr lang="ar-SA"/>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E168BD73-1344-4D2D-BAAB-907EDEB2420D}" type="slidenum">
              <a:rPr lang="ar-SA"/>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8947F3A9-8632-437A-9244-741BB98AFED4}"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44"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clcrc.com/pages/overviewpaper.html" TargetMode="External"/><Relationship Id="rId7" Type="http://schemas.openxmlformats.org/officeDocument/2006/relationships/hyperlink" Target="http://www.lgu.ac.uk/deliberations/collab.learning/panitz2.html" TargetMode="External"/><Relationship Id="rId2" Type="http://schemas.openxmlformats.org/officeDocument/2006/relationships/hyperlink" Target="http://www.clcrc.com/pages/cl.html" TargetMode="External"/><Relationship Id="rId1" Type="http://schemas.openxmlformats.org/officeDocument/2006/relationships/slideLayout" Target="../slideLayouts/slideLayout2.xml"/><Relationship Id="rId6" Type="http://schemas.openxmlformats.org/officeDocument/2006/relationships/hyperlink" Target="http://www.wcer.wisc.edu/nise/cl1/CL/resource/R1.asp" TargetMode="External"/><Relationship Id="rId5" Type="http://schemas.openxmlformats.org/officeDocument/2006/relationships/hyperlink" Target="http://www.kagancooplearn.com/Newsletter/1001/index.html" TargetMode="External"/><Relationship Id="rId4" Type="http://schemas.openxmlformats.org/officeDocument/2006/relationships/hyperlink" Target="http://www.howardcc.edu/profdev/resources/learning/groups1.htm"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www.calstatela.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a:t>Cooperative Learning in the College Classroom</a:t>
            </a:r>
            <a:endParaRPr lang="en-US"/>
          </a:p>
        </p:txBody>
      </p:sp>
      <p:pic>
        <p:nvPicPr>
          <p:cNvPr id="2052" name="Picture 4" descr="disabilities_clipart4"/>
          <p:cNvPicPr>
            <a:picLocks noChangeAspect="1" noChangeArrowheads="1"/>
          </p:cNvPicPr>
          <p:nvPr>
            <p:ph type="subTitle" idx="1"/>
          </p:nvPr>
        </p:nvPicPr>
        <p:blipFill>
          <a:blip r:embed="rId2"/>
          <a:srcRect/>
          <a:stretch>
            <a:fillRect/>
          </a:stretch>
        </p:blipFill>
        <p:spPr>
          <a:xfrm>
            <a:off x="3705225" y="3886200"/>
            <a:ext cx="1733550" cy="1752600"/>
          </a:xfrm>
          <a:noFill/>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381000"/>
            <a:ext cx="8229600" cy="6324600"/>
          </a:xfrm>
        </p:spPr>
        <p:txBody>
          <a:bodyPr/>
          <a:lstStyle/>
          <a:p>
            <a:pPr algn="ctr">
              <a:buFontTx/>
              <a:buNone/>
            </a:pPr>
            <a:r>
              <a:rPr lang="ar-SA" b="1"/>
              <a:t>ِ </a:t>
            </a:r>
          </a:p>
          <a:p>
            <a:pPr algn="ctr">
              <a:buFontTx/>
              <a:buNone/>
            </a:pPr>
            <a:endParaRPr lang="ar-SA" b="1"/>
          </a:p>
          <a:p>
            <a:pPr algn="ctr">
              <a:buFontTx/>
              <a:buNone/>
            </a:pPr>
            <a:endParaRPr lang="ar-SA" b="1"/>
          </a:p>
          <a:p>
            <a:pPr algn="ctr">
              <a:buFontTx/>
              <a:buNone/>
            </a:pPr>
            <a:r>
              <a:rPr lang="ar-SA" b="1"/>
              <a:t>             </a:t>
            </a:r>
            <a:endParaRPr lang="en-US" b="1"/>
          </a:p>
          <a:p>
            <a:pPr algn="ctr">
              <a:buFontTx/>
              <a:buNone/>
            </a:pPr>
            <a:r>
              <a:rPr lang="en-US" b="1"/>
              <a:t>Activity 2</a:t>
            </a:r>
          </a:p>
          <a:p>
            <a:pPr algn="ctr">
              <a:buFontTx/>
              <a:buNone/>
            </a:pPr>
            <a:r>
              <a:rPr lang="en-US" b="1"/>
              <a:t>What is Cooperative Learning?</a:t>
            </a:r>
          </a:p>
          <a:p>
            <a:pPr algn="ctr">
              <a:buFontTx/>
              <a:buNone/>
            </a:pPr>
            <a:endParaRPr lang="en-US" b="1"/>
          </a:p>
          <a:p>
            <a:pPr algn="ctr">
              <a:buFontTx/>
              <a:buNone/>
            </a:pPr>
            <a:endParaRPr lang="en-US" b="1"/>
          </a:p>
          <a:p>
            <a:pPr algn="ctr">
              <a:buFontTx/>
              <a:buNone/>
            </a:pPr>
            <a:endParaRPr lang="en-US" b="1"/>
          </a:p>
        </p:txBody>
      </p:sp>
      <p:pic>
        <p:nvPicPr>
          <p:cNvPr id="5124" name="Picture 4" descr="children"/>
          <p:cNvPicPr>
            <a:picLocks noChangeAspect="1" noChangeArrowheads="1"/>
          </p:cNvPicPr>
          <p:nvPr/>
        </p:nvPicPr>
        <p:blipFill>
          <a:blip r:embed="rId2"/>
          <a:srcRect/>
          <a:stretch>
            <a:fillRect/>
          </a:stretch>
        </p:blipFill>
        <p:spPr bwMode="auto">
          <a:xfrm>
            <a:off x="2514600" y="4191000"/>
            <a:ext cx="3657600" cy="2209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Cooperative Learning</a:t>
            </a:r>
          </a:p>
        </p:txBody>
      </p:sp>
      <p:sp>
        <p:nvSpPr>
          <p:cNvPr id="6147" name="Rectangle 3"/>
          <p:cNvSpPr>
            <a:spLocks noGrp="1" noChangeArrowheads="1"/>
          </p:cNvSpPr>
          <p:nvPr>
            <p:ph type="body" idx="1"/>
          </p:nvPr>
        </p:nvSpPr>
        <p:spPr>
          <a:xfrm>
            <a:off x="228600" y="1295400"/>
            <a:ext cx="8686800" cy="5181600"/>
          </a:xfrm>
        </p:spPr>
        <p:txBody>
          <a:bodyPr/>
          <a:lstStyle/>
          <a:p>
            <a:pPr algn="l">
              <a:buFontTx/>
              <a:buNone/>
            </a:pPr>
            <a:endParaRPr lang="en-US" b="1">
              <a:solidFill>
                <a:srgbClr val="000000"/>
              </a:solidFill>
            </a:endParaRPr>
          </a:p>
          <a:p>
            <a:pPr algn="l">
              <a:buFontTx/>
              <a:buNone/>
            </a:pPr>
            <a:r>
              <a:rPr lang="en-US" b="1">
                <a:solidFill>
                  <a:srgbClr val="000000"/>
                </a:solidFill>
              </a:rPr>
              <a:t>It</a:t>
            </a:r>
            <a:r>
              <a:rPr lang="en-US">
                <a:solidFill>
                  <a:srgbClr val="000000"/>
                </a:solidFill>
              </a:rPr>
              <a:t> is instruction that involves people </a:t>
            </a:r>
            <a:r>
              <a:rPr lang="en-US" u="sng">
                <a:solidFill>
                  <a:srgbClr val="000000"/>
                </a:solidFill>
              </a:rPr>
              <a:t>working in teams</a:t>
            </a:r>
            <a:r>
              <a:rPr lang="en-US">
                <a:solidFill>
                  <a:srgbClr val="000000"/>
                </a:solidFill>
              </a:rPr>
              <a:t> to accomplish a common goal, under conditions that involve both </a:t>
            </a:r>
            <a:r>
              <a:rPr lang="en-US" i="1">
                <a:solidFill>
                  <a:srgbClr val="000000"/>
                </a:solidFill>
              </a:rPr>
              <a:t>positive interdependence</a:t>
            </a:r>
            <a:r>
              <a:rPr lang="en-US">
                <a:solidFill>
                  <a:srgbClr val="000000"/>
                </a:solidFill>
              </a:rPr>
              <a:t> (all members must cooperate to complete the task) and </a:t>
            </a:r>
            <a:r>
              <a:rPr lang="en-US" i="1">
                <a:solidFill>
                  <a:srgbClr val="000000"/>
                </a:solidFill>
              </a:rPr>
              <a:t>individual and group accountability</a:t>
            </a:r>
            <a:r>
              <a:rPr lang="en-US">
                <a:solidFill>
                  <a:srgbClr val="000000"/>
                </a:solidFill>
              </a:rPr>
              <a:t> (each member is accountable for the complete final outcome).</a:t>
            </a:r>
          </a:p>
          <a:p>
            <a:endParaRPr lang="en-US">
              <a:solidFill>
                <a:srgbClr val="000000"/>
              </a:solidFill>
            </a:endParaRPr>
          </a:p>
          <a:p>
            <a:pPr>
              <a:buFontTx/>
              <a:buNone/>
            </a:pPr>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What is Cooperative learning ?</a:t>
            </a:r>
          </a:p>
        </p:txBody>
      </p:sp>
      <p:sp>
        <p:nvSpPr>
          <p:cNvPr id="8195" name="Rectangle 3"/>
          <p:cNvSpPr>
            <a:spLocks noGrp="1" noChangeArrowheads="1"/>
          </p:cNvSpPr>
          <p:nvPr>
            <p:ph type="body" idx="1"/>
          </p:nvPr>
        </p:nvSpPr>
        <p:spPr/>
        <p:txBody>
          <a:bodyPr/>
          <a:lstStyle/>
          <a:p>
            <a:pPr algn="l">
              <a:buFontTx/>
              <a:buNone/>
            </a:pPr>
            <a:r>
              <a:rPr lang="en-US" sz="2800"/>
              <a:t>Cooperative learning, is also called collaborative learning, occurs whenever students </a:t>
            </a:r>
            <a:r>
              <a:rPr lang="en-US" sz="2800" u="sng"/>
              <a:t>interact in pairs or groups</a:t>
            </a:r>
            <a:r>
              <a:rPr lang="en-US" sz="2800"/>
              <a:t> to share knowledge and experiences. All activities in which students work together  head towards a common goal, from interacting with daily partners to completing long term projects with learning communities, are cooperative learning activities.</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457200"/>
            <a:ext cx="8229600" cy="5668963"/>
          </a:xfrm>
        </p:spPr>
        <p:txBody>
          <a:bodyPr/>
          <a:lstStyle/>
          <a:p>
            <a:pPr algn="l">
              <a:lnSpc>
                <a:spcPct val="80000"/>
              </a:lnSpc>
              <a:buFontTx/>
              <a:buNone/>
            </a:pPr>
            <a:r>
              <a:rPr lang="en-US" sz="2400"/>
              <a:t>Cooperative learning is a </a:t>
            </a:r>
            <a:r>
              <a:rPr lang="en-US" sz="2400" u="sng"/>
              <a:t>method of teaching and learning</a:t>
            </a:r>
            <a:r>
              <a:rPr lang="en-US" sz="2400"/>
              <a:t> in which students team together to explore a significant question or create a meaningful project.</a:t>
            </a:r>
          </a:p>
          <a:p>
            <a:pPr algn="l">
              <a:lnSpc>
                <a:spcPct val="80000"/>
              </a:lnSpc>
              <a:buFontTx/>
              <a:buNone/>
            </a:pPr>
            <a:r>
              <a:rPr lang="en-US" sz="2400"/>
              <a:t> </a:t>
            </a:r>
          </a:p>
          <a:p>
            <a:pPr algn="l">
              <a:lnSpc>
                <a:spcPct val="80000"/>
              </a:lnSpc>
              <a:buFontTx/>
              <a:buNone/>
            </a:pPr>
            <a:r>
              <a:rPr lang="en-US" sz="2400"/>
              <a:t>In cooperative learning, students work together in small groups on </a:t>
            </a:r>
            <a:r>
              <a:rPr lang="en-US" sz="2400" u="sng"/>
              <a:t>a structured activity</a:t>
            </a:r>
            <a:r>
              <a:rPr lang="en-US" sz="2400"/>
              <a:t>. They are individually accountable for their work, and the work of the group as a whole is also assessed. </a:t>
            </a:r>
          </a:p>
          <a:p>
            <a:pPr algn="l">
              <a:lnSpc>
                <a:spcPct val="80000"/>
              </a:lnSpc>
              <a:buFontTx/>
              <a:buNone/>
            </a:pPr>
            <a:endParaRPr lang="en-US" sz="2400"/>
          </a:p>
          <a:p>
            <a:pPr algn="l">
              <a:lnSpc>
                <a:spcPct val="80000"/>
              </a:lnSpc>
              <a:buFontTx/>
              <a:buNone/>
            </a:pPr>
            <a:r>
              <a:rPr lang="en-US" sz="2400"/>
              <a:t>Cooperative learning is a successful teaching strategy in which small teams, each with students of </a:t>
            </a:r>
            <a:r>
              <a:rPr lang="en-US" sz="2400" u="sng"/>
              <a:t>different levels of ability</a:t>
            </a:r>
            <a:r>
              <a:rPr lang="en-US" sz="2400"/>
              <a:t>, use a variety of learning activities to improve their understanding of a subject. Each member of a team is responsible not only for learning what is taught but also for helping teammates learn.</a:t>
            </a:r>
          </a:p>
          <a:p>
            <a:pPr algn="l">
              <a:lnSpc>
                <a:spcPct val="80000"/>
              </a:lnSpc>
              <a:buFontTx/>
              <a:buNone/>
            </a:pPr>
            <a:endParaRPr lang="en-US" sz="2400"/>
          </a:p>
          <a:p>
            <a:pPr algn="l">
              <a:lnSpc>
                <a:spcPct val="80000"/>
              </a:lnSpc>
              <a:buFontTx/>
              <a:buNone/>
            </a:pPr>
            <a:endParaRPr lang="en-US" sz="2000" b="1"/>
          </a:p>
          <a:p>
            <a:pPr algn="l">
              <a:lnSpc>
                <a:spcPct val="80000"/>
              </a:lnSpc>
              <a:buFontTx/>
              <a:buNone/>
            </a:pPr>
            <a:endParaRPr lang="en-US" sz="2000" b="1"/>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228600"/>
            <a:ext cx="8229600" cy="5897563"/>
          </a:xfrm>
        </p:spPr>
        <p:txBody>
          <a:bodyPr/>
          <a:lstStyle/>
          <a:p>
            <a:pPr algn="l">
              <a:lnSpc>
                <a:spcPct val="90000"/>
              </a:lnSpc>
              <a:buFontTx/>
              <a:buNone/>
            </a:pPr>
            <a:endParaRPr lang="en-US" sz="2800"/>
          </a:p>
          <a:p>
            <a:pPr algn="l">
              <a:lnSpc>
                <a:spcPct val="90000"/>
              </a:lnSpc>
              <a:buFontTx/>
              <a:buNone/>
            </a:pPr>
            <a:r>
              <a:rPr lang="en-US" sz="2800"/>
              <a:t>Cooperative Learning is </a:t>
            </a:r>
            <a:r>
              <a:rPr lang="en-US" sz="2800" u="sng"/>
              <a:t>a relationship in</a:t>
            </a:r>
            <a:r>
              <a:rPr lang="en-US" sz="2800"/>
              <a:t> a group of students that requires positive interdependence (a sense of sink or swim together), individual accountability (each of us has to contribute and learn), interpersonal skills (communication, trust, leadership, decision making, and conflict resolution), face-to-face promotive interaction, and processing (reflecting on how well the team is functioning and how to function even better).</a:t>
            </a:r>
          </a:p>
          <a:p>
            <a:pPr>
              <a:lnSpc>
                <a:spcPct val="90000"/>
              </a:lnSpc>
              <a:buFontTx/>
              <a:buNone/>
            </a:pPr>
            <a:endParaRPr lang="en-US"/>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6202362"/>
          </a:xfrm>
        </p:spPr>
        <p:txBody>
          <a:bodyPr/>
          <a:lstStyle/>
          <a:p>
            <a:r>
              <a:rPr lang="en-US" sz="3600" b="1"/>
              <a:t>Activity No.3 </a:t>
            </a:r>
            <a:br>
              <a:rPr lang="en-US" sz="3600" b="1"/>
            </a:br>
            <a:r>
              <a:rPr lang="en-US" sz="3600" b="1"/>
              <a:t>Why use Cooperative Learning in College Classes?</a:t>
            </a:r>
            <a:br>
              <a:rPr lang="en-US" sz="3600" b="1"/>
            </a:br>
            <a:endParaRPr lang="en-US" sz="3600" b="1"/>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Review of Research</a:t>
            </a:r>
          </a:p>
        </p:txBody>
      </p:sp>
      <p:sp>
        <p:nvSpPr>
          <p:cNvPr id="51203" name="Rectangle 3"/>
          <p:cNvSpPr>
            <a:spLocks noGrp="1" noChangeArrowheads="1"/>
          </p:cNvSpPr>
          <p:nvPr>
            <p:ph type="body" idx="1"/>
          </p:nvPr>
        </p:nvSpPr>
        <p:spPr/>
        <p:txBody>
          <a:bodyPr/>
          <a:lstStyle/>
          <a:p>
            <a:pPr algn="l">
              <a:lnSpc>
                <a:spcPct val="90000"/>
              </a:lnSpc>
              <a:buFontTx/>
              <a:buNone/>
            </a:pPr>
            <a:r>
              <a:rPr lang="en-US"/>
              <a:t>During the past 90 years nearly 600 experimental and over 100 correlational studies have been conducted comparing the effectiveness of cooperative, competitive, and individualistic efforts. These studies have been conducted by a wide variety of researchers in different decades with different age subjects, in different subject areas, and in different settings.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304800"/>
            <a:ext cx="8229600" cy="5821363"/>
          </a:xfrm>
        </p:spPr>
        <p:txBody>
          <a:bodyPr/>
          <a:lstStyle/>
          <a:p>
            <a:pPr marL="457200" indent="-457200" algn="l">
              <a:lnSpc>
                <a:spcPct val="80000"/>
              </a:lnSpc>
              <a:buFontTx/>
              <a:buNone/>
            </a:pPr>
            <a:endParaRPr lang="en-US" sz="2000"/>
          </a:p>
          <a:p>
            <a:pPr marL="457200" indent="-457200" algn="l">
              <a:lnSpc>
                <a:spcPct val="80000"/>
              </a:lnSpc>
              <a:buFontTx/>
              <a:buNone/>
            </a:pPr>
            <a:r>
              <a:rPr lang="en-US" sz="2400" u="sng"/>
              <a:t>The more students work in cooperative learning groups</a:t>
            </a:r>
            <a:r>
              <a:rPr lang="en-US" sz="2400"/>
              <a:t>:</a:t>
            </a:r>
          </a:p>
          <a:p>
            <a:pPr marL="457200" indent="-457200" algn="l">
              <a:lnSpc>
                <a:spcPct val="80000"/>
              </a:lnSpc>
              <a:buFontTx/>
              <a:buNone/>
            </a:pPr>
            <a:endParaRPr lang="en-US" sz="2400"/>
          </a:p>
          <a:p>
            <a:pPr marL="457200" indent="-457200" algn="l">
              <a:lnSpc>
                <a:spcPct val="80000"/>
              </a:lnSpc>
              <a:buFontTx/>
              <a:buNone/>
            </a:pPr>
            <a:r>
              <a:rPr lang="en-US" sz="2400"/>
              <a:t>- the more they will learn</a:t>
            </a:r>
          </a:p>
          <a:p>
            <a:pPr marL="457200" indent="-457200" algn="l">
              <a:lnSpc>
                <a:spcPct val="80000"/>
              </a:lnSpc>
              <a:buFontTx/>
              <a:buNone/>
            </a:pPr>
            <a:r>
              <a:rPr lang="en-US" sz="2400"/>
              <a:t>-the better they will understand what they are learning</a:t>
            </a:r>
          </a:p>
          <a:p>
            <a:pPr marL="457200" indent="-457200" algn="l">
              <a:lnSpc>
                <a:spcPct val="80000"/>
              </a:lnSpc>
              <a:buFontTx/>
              <a:buNone/>
            </a:pPr>
            <a:r>
              <a:rPr lang="en-US" sz="2400"/>
              <a:t>-the easier it will be to remember what they learn</a:t>
            </a:r>
          </a:p>
          <a:p>
            <a:pPr marL="457200" indent="-457200" algn="l">
              <a:lnSpc>
                <a:spcPct val="80000"/>
              </a:lnSpc>
              <a:buFontTx/>
              <a:buNone/>
            </a:pPr>
            <a:r>
              <a:rPr lang="en-US" sz="2400"/>
              <a:t>-the better they will feel about themselves, the class and their classmates.</a:t>
            </a:r>
            <a:endParaRPr lang="ar-SA" sz="2400"/>
          </a:p>
          <a:p>
            <a:pPr marL="457200" indent="-457200" algn="l">
              <a:lnSpc>
                <a:spcPct val="80000"/>
              </a:lnSpc>
              <a:buFontTx/>
              <a:buNone/>
            </a:pPr>
            <a:endParaRPr lang="ar-SA" sz="2400"/>
          </a:p>
          <a:p>
            <a:pPr marL="457200" indent="-457200" algn="l">
              <a:lnSpc>
                <a:spcPct val="80000"/>
              </a:lnSpc>
              <a:buFontTx/>
              <a:buNone/>
            </a:pPr>
            <a:r>
              <a:rPr lang="en-US" sz="2400" u="sng"/>
              <a:t>Other outcomes included:</a:t>
            </a:r>
          </a:p>
          <a:p>
            <a:pPr marL="457200" indent="-457200" algn="l">
              <a:lnSpc>
                <a:spcPct val="80000"/>
              </a:lnSpc>
              <a:buFontTx/>
              <a:buNone/>
            </a:pPr>
            <a:r>
              <a:rPr lang="en-US" sz="2400"/>
              <a:t>-positive relationships, and psychological health. </a:t>
            </a:r>
          </a:p>
          <a:p>
            <a:pPr marL="457200" indent="-457200" algn="l">
              <a:lnSpc>
                <a:spcPct val="80000"/>
              </a:lnSpc>
              <a:buFontTx/>
              <a:buNone/>
            </a:pPr>
            <a:r>
              <a:rPr lang="en-US" sz="2400"/>
              <a:t>-higher achievement and greater productivity</a:t>
            </a:r>
          </a:p>
          <a:p>
            <a:pPr marL="457200" indent="-457200" algn="l">
              <a:lnSpc>
                <a:spcPct val="80000"/>
              </a:lnSpc>
              <a:buFontTx/>
              <a:buNone/>
            </a:pPr>
            <a:r>
              <a:rPr lang="en-US" sz="2400"/>
              <a:t>-more caring, supportive, and committed relationships </a:t>
            </a:r>
          </a:p>
          <a:p>
            <a:pPr marL="457200" indent="-457200" algn="l">
              <a:lnSpc>
                <a:spcPct val="80000"/>
              </a:lnSpc>
              <a:buFontTx/>
              <a:buNone/>
            </a:pPr>
            <a:r>
              <a:rPr lang="en-US" sz="2400"/>
              <a:t>- greater psychological health, social competence, and self-esteem.</a:t>
            </a:r>
            <a:r>
              <a:rPr lang="ar-SA" sz="2000"/>
              <a:t> </a:t>
            </a:r>
            <a:endParaRPr lang="en-US" sz="200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57200" y="228600"/>
            <a:ext cx="8229600" cy="5897563"/>
          </a:xfrm>
        </p:spPr>
        <p:txBody>
          <a:bodyPr/>
          <a:lstStyle/>
          <a:p>
            <a:pPr algn="l">
              <a:buFontTx/>
              <a:buNone/>
            </a:pPr>
            <a:r>
              <a:rPr lang="en-US"/>
              <a:t>-</a:t>
            </a:r>
            <a:r>
              <a:rPr lang="en-US" sz="2800"/>
              <a:t>Cooperative learning researchers and practitioners have shown that positive peer relationships are essential to </a:t>
            </a:r>
            <a:r>
              <a:rPr lang="en-US" sz="2800" u="sng"/>
              <a:t>success in college</a:t>
            </a:r>
            <a:r>
              <a:rPr lang="en-US" sz="2800"/>
              <a:t>. (Karl A. Smith, David &amp; Roger Johnson 2000).</a:t>
            </a:r>
          </a:p>
          <a:p>
            <a:pPr algn="l">
              <a:buFontTx/>
              <a:buNone/>
            </a:pPr>
            <a:endParaRPr lang="en-US" sz="2800"/>
          </a:p>
          <a:p>
            <a:pPr algn="l">
              <a:buFontTx/>
              <a:buNone/>
            </a:pPr>
            <a:r>
              <a:rPr lang="en-US" sz="2800" i="1"/>
              <a:t>-Student participation, teacher encouragement, and student-student interaction positively relate to </a:t>
            </a:r>
            <a:r>
              <a:rPr lang="en-US" sz="2800" i="1" u="sng"/>
              <a:t>improved critical thinking</a:t>
            </a:r>
            <a:r>
              <a:rPr lang="en-US" sz="2800" i="1"/>
              <a:t>. </a:t>
            </a:r>
            <a:endParaRPr lang="ar-SA" sz="2800" i="1"/>
          </a:p>
          <a:p>
            <a:pPr algn="l">
              <a:buFontTx/>
              <a:buNone/>
            </a:pPr>
            <a:endParaRPr lang="en-US" sz="2800" i="1"/>
          </a:p>
          <a:p>
            <a:pPr algn="l">
              <a:buFontTx/>
              <a:buNone/>
            </a:pPr>
            <a:r>
              <a:rPr lang="en-US" sz="2800" i="1"/>
              <a:t>-This confirms that discussions are superior to lectures in improving </a:t>
            </a:r>
            <a:r>
              <a:rPr lang="en-US" sz="2800" i="1" u="sng"/>
              <a:t>thinking and problem solving.</a:t>
            </a:r>
            <a:r>
              <a:rPr lang="ar-SA" sz="2800"/>
              <a:t>      </a:t>
            </a:r>
            <a:endParaRPr lang="en-US" sz="280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b="1"/>
              <a:t/>
            </a:r>
            <a:br>
              <a:rPr lang="en-US" sz="3600" b="1"/>
            </a:br>
            <a:r>
              <a:rPr lang="en-US" sz="4000" b="1"/>
              <a:t/>
            </a:r>
            <a:br>
              <a:rPr lang="en-US" sz="4000" b="1"/>
            </a:br>
            <a:r>
              <a:rPr lang="en-US" sz="4000" b="1"/>
              <a:t/>
            </a:r>
            <a:br>
              <a:rPr lang="en-US" sz="4000" b="1"/>
            </a:br>
            <a:endParaRPr lang="en-US" sz="4000" b="1"/>
          </a:p>
        </p:txBody>
      </p:sp>
      <p:sp>
        <p:nvSpPr>
          <p:cNvPr id="14339" name="Rectangle 3"/>
          <p:cNvSpPr>
            <a:spLocks noGrp="1" noChangeArrowheads="1"/>
          </p:cNvSpPr>
          <p:nvPr>
            <p:ph type="body" idx="1"/>
          </p:nvPr>
        </p:nvSpPr>
        <p:spPr>
          <a:xfrm>
            <a:off x="457200" y="228600"/>
            <a:ext cx="8229600" cy="6629400"/>
          </a:xfrm>
        </p:spPr>
        <p:txBody>
          <a:bodyPr/>
          <a:lstStyle/>
          <a:p>
            <a:pPr algn="l">
              <a:lnSpc>
                <a:spcPct val="80000"/>
              </a:lnSpc>
              <a:buFontTx/>
              <a:buNone/>
            </a:pPr>
            <a:r>
              <a:rPr lang="en-US" sz="2400"/>
              <a:t>Acknowledgment of individual differences </a:t>
            </a:r>
          </a:p>
          <a:p>
            <a:pPr algn="l">
              <a:lnSpc>
                <a:spcPct val="80000"/>
              </a:lnSpc>
              <a:buFontTx/>
              <a:buNone/>
            </a:pPr>
            <a:r>
              <a:rPr lang="en-US" sz="2400"/>
              <a:t>Interpersonal development </a:t>
            </a:r>
          </a:p>
          <a:p>
            <a:pPr algn="l">
              <a:lnSpc>
                <a:spcPct val="80000"/>
              </a:lnSpc>
              <a:buFontTx/>
              <a:buNone/>
            </a:pPr>
            <a:r>
              <a:rPr lang="en-US" sz="2400"/>
              <a:t>Active involvement in learning </a:t>
            </a:r>
          </a:p>
          <a:p>
            <a:pPr algn="l">
              <a:lnSpc>
                <a:spcPct val="80000"/>
              </a:lnSpc>
              <a:buFontTx/>
              <a:buNone/>
            </a:pPr>
            <a:r>
              <a:rPr lang="en-US" sz="2400"/>
              <a:t>More opportunities for personal feedback </a:t>
            </a:r>
          </a:p>
          <a:p>
            <a:pPr algn="l">
              <a:lnSpc>
                <a:spcPct val="80000"/>
              </a:lnSpc>
              <a:buFontTx/>
              <a:buNone/>
            </a:pPr>
            <a:r>
              <a:rPr lang="en-US" sz="2400"/>
              <a:t>Deeper understanding of content</a:t>
            </a:r>
          </a:p>
          <a:p>
            <a:pPr algn="l">
              <a:lnSpc>
                <a:spcPct val="80000"/>
              </a:lnSpc>
              <a:buFontTx/>
              <a:buNone/>
            </a:pPr>
            <a:r>
              <a:rPr lang="en-US" sz="2400"/>
              <a:t>Increased overall achievement in grades</a:t>
            </a:r>
          </a:p>
          <a:p>
            <a:pPr algn="l">
              <a:lnSpc>
                <a:spcPct val="80000"/>
              </a:lnSpc>
              <a:buFontTx/>
              <a:buNone/>
            </a:pPr>
            <a:r>
              <a:rPr lang="en-US" sz="2400"/>
              <a:t>Improved self-esteem </a:t>
            </a:r>
          </a:p>
          <a:p>
            <a:pPr algn="l">
              <a:lnSpc>
                <a:spcPct val="80000"/>
              </a:lnSpc>
              <a:buFontTx/>
              <a:buNone/>
            </a:pPr>
            <a:r>
              <a:rPr lang="en-US" sz="2400"/>
              <a:t>Higher motivation to remain on task </a:t>
            </a:r>
          </a:p>
          <a:p>
            <a:pPr algn="l">
              <a:lnSpc>
                <a:spcPct val="80000"/>
              </a:lnSpc>
              <a:buFontTx/>
              <a:buNone/>
            </a:pPr>
            <a:r>
              <a:rPr lang="en-US" sz="2400"/>
              <a:t>Active and constructive involvement in content </a:t>
            </a:r>
          </a:p>
          <a:p>
            <a:pPr algn="l">
              <a:lnSpc>
                <a:spcPct val="80000"/>
              </a:lnSpc>
              <a:buFontTx/>
              <a:buNone/>
            </a:pPr>
            <a:r>
              <a:rPr lang="en-US" sz="2400"/>
              <a:t>Ownership of their own learning </a:t>
            </a:r>
          </a:p>
          <a:p>
            <a:pPr algn="l">
              <a:lnSpc>
                <a:spcPct val="80000"/>
              </a:lnSpc>
              <a:buFontTx/>
              <a:buNone/>
            </a:pPr>
            <a:r>
              <a:rPr lang="en-US" sz="2400"/>
              <a:t>Solving group conflicts </a:t>
            </a:r>
          </a:p>
          <a:p>
            <a:pPr algn="l">
              <a:lnSpc>
                <a:spcPct val="80000"/>
              </a:lnSpc>
              <a:buFontTx/>
              <a:buNone/>
            </a:pPr>
            <a:r>
              <a:rPr lang="en-US" sz="2400"/>
              <a:t>Improvement of  teamwork skills </a:t>
            </a:r>
          </a:p>
          <a:p>
            <a:pPr algn="l">
              <a:lnSpc>
                <a:spcPct val="80000"/>
              </a:lnSpc>
              <a:buFontTx/>
              <a:buNone/>
            </a:pPr>
            <a:r>
              <a:rPr lang="en-US" sz="2400"/>
              <a:t>Increased student retention </a:t>
            </a:r>
          </a:p>
          <a:p>
            <a:pPr algn="l">
              <a:lnSpc>
                <a:spcPct val="80000"/>
              </a:lnSpc>
              <a:buFontTx/>
              <a:buNone/>
            </a:pPr>
            <a:r>
              <a:rPr lang="en-US" sz="2400"/>
              <a:t>Enhancement of student satisfaction with their learning experience </a:t>
            </a:r>
          </a:p>
          <a:p>
            <a:pPr algn="l">
              <a:lnSpc>
                <a:spcPct val="80000"/>
              </a:lnSpc>
              <a:buFontTx/>
              <a:buNone/>
            </a:pPr>
            <a:r>
              <a:rPr lang="en-US" sz="2400"/>
              <a:t>Development of  skills in oral communication </a:t>
            </a:r>
          </a:p>
          <a:p>
            <a:pPr algn="l">
              <a:lnSpc>
                <a:spcPct val="80000"/>
              </a:lnSpc>
              <a:buFontTx/>
              <a:buNone/>
            </a:pPr>
            <a:r>
              <a:rPr lang="en-US" sz="2400"/>
              <a:t>Development of students' social skills </a:t>
            </a:r>
          </a:p>
          <a:p>
            <a:pPr algn="l">
              <a:lnSpc>
                <a:spcPct val="80000"/>
              </a:lnSpc>
              <a:buFontTx/>
              <a:buNone/>
            </a:pPr>
            <a:endParaRPr lang="en-US" sz="2400"/>
          </a:p>
          <a:p>
            <a:pPr>
              <a:lnSpc>
                <a:spcPct val="80000"/>
              </a:lnSpc>
            </a:pPr>
            <a:endParaRPr lang="en-US" sz="2400" b="1"/>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Workshop Objectives</a:t>
            </a:r>
          </a:p>
        </p:txBody>
      </p:sp>
      <p:sp>
        <p:nvSpPr>
          <p:cNvPr id="4099" name="Rectangle 3"/>
          <p:cNvSpPr>
            <a:spLocks noGrp="1" noChangeArrowheads="1"/>
          </p:cNvSpPr>
          <p:nvPr>
            <p:ph type="body" idx="1"/>
          </p:nvPr>
        </p:nvSpPr>
        <p:spPr/>
        <p:txBody>
          <a:bodyPr/>
          <a:lstStyle/>
          <a:p>
            <a:pPr algn="l">
              <a:lnSpc>
                <a:spcPct val="90000"/>
              </a:lnSpc>
              <a:buFontTx/>
              <a:buNone/>
            </a:pPr>
            <a:r>
              <a:rPr lang="en-US" sz="2000"/>
              <a:t>By the end of this workshop , participants will be able to :</a:t>
            </a:r>
          </a:p>
          <a:p>
            <a:pPr algn="l">
              <a:lnSpc>
                <a:spcPct val="90000"/>
              </a:lnSpc>
              <a:buFontTx/>
              <a:buNone/>
            </a:pPr>
            <a:r>
              <a:rPr lang="en-US" sz="2000"/>
              <a:t>-Discuss Changing Paradigm of College Teaching</a:t>
            </a:r>
          </a:p>
          <a:p>
            <a:pPr algn="l">
              <a:lnSpc>
                <a:spcPct val="90000"/>
              </a:lnSpc>
              <a:buFontTx/>
              <a:buNone/>
            </a:pPr>
            <a:r>
              <a:rPr lang="en-US" sz="2000"/>
              <a:t>-Define “cooperative learning”</a:t>
            </a:r>
          </a:p>
          <a:p>
            <a:pPr algn="l">
              <a:lnSpc>
                <a:spcPct val="90000"/>
              </a:lnSpc>
              <a:buFontTx/>
              <a:buNone/>
            </a:pPr>
            <a:r>
              <a:rPr lang="en-US" sz="2000"/>
              <a:t>-Review research related to Cooperative learning</a:t>
            </a:r>
          </a:p>
          <a:p>
            <a:pPr algn="l">
              <a:lnSpc>
                <a:spcPct val="90000"/>
              </a:lnSpc>
              <a:buFontTx/>
              <a:buNone/>
            </a:pPr>
            <a:r>
              <a:rPr lang="en-US" sz="2000"/>
              <a:t>-Discuss reasons for using cooperative leaning in our classrooms</a:t>
            </a:r>
          </a:p>
          <a:p>
            <a:pPr algn="l">
              <a:lnSpc>
                <a:spcPct val="90000"/>
              </a:lnSpc>
              <a:buFontTx/>
              <a:buNone/>
            </a:pPr>
            <a:r>
              <a:rPr lang="en-US" sz="2000"/>
              <a:t>-Compare between cooperative and traditional teaching methods</a:t>
            </a:r>
          </a:p>
          <a:p>
            <a:pPr algn="l">
              <a:lnSpc>
                <a:spcPct val="90000"/>
              </a:lnSpc>
              <a:buFontTx/>
              <a:buNone/>
            </a:pPr>
            <a:r>
              <a:rPr lang="en-US" sz="2000"/>
              <a:t>-Identify elements of cooperative learning</a:t>
            </a:r>
          </a:p>
          <a:p>
            <a:pPr algn="l">
              <a:lnSpc>
                <a:spcPct val="90000"/>
              </a:lnSpc>
              <a:buFontTx/>
              <a:buNone/>
            </a:pPr>
            <a:r>
              <a:rPr lang="en-US" sz="2000"/>
              <a:t>-Recognize lesson format for a cooperative lesson</a:t>
            </a:r>
          </a:p>
          <a:p>
            <a:pPr algn="l">
              <a:lnSpc>
                <a:spcPct val="90000"/>
              </a:lnSpc>
              <a:buFontTx/>
              <a:buNone/>
            </a:pPr>
            <a:r>
              <a:rPr lang="en-US" sz="2000"/>
              <a:t>-Identify and practice some cooperative learning strategies</a:t>
            </a:r>
          </a:p>
          <a:p>
            <a:pPr algn="l">
              <a:lnSpc>
                <a:spcPct val="90000"/>
              </a:lnSpc>
              <a:buFontTx/>
              <a:buNone/>
            </a:pPr>
            <a:r>
              <a:rPr lang="en-US" sz="2000"/>
              <a:t>-Discuss some challenges facing the application of Cooperative learning approach in the college classroom</a:t>
            </a:r>
          </a:p>
          <a:p>
            <a:pPr algn="l">
              <a:lnSpc>
                <a:spcPct val="90000"/>
              </a:lnSpc>
              <a:buFontTx/>
              <a:buNone/>
            </a:pPr>
            <a:endParaRPr lang="en-US" sz="2000"/>
          </a:p>
          <a:p>
            <a:pPr>
              <a:lnSpc>
                <a:spcPct val="90000"/>
              </a:lnSpc>
            </a:pPr>
            <a:endParaRPr lang="en-US" sz="2000"/>
          </a:p>
          <a:p>
            <a:pPr>
              <a:lnSpc>
                <a:spcPct val="90000"/>
              </a:lnSpc>
            </a:pPr>
            <a:endParaRPr lang="en-US"/>
          </a:p>
          <a:p>
            <a:pPr>
              <a:lnSpc>
                <a:spcPct val="90000"/>
              </a:lnSpc>
            </a:pPr>
            <a:endParaRPr lang="en-US"/>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57200" y="228600"/>
            <a:ext cx="8229600" cy="5897563"/>
          </a:xfrm>
        </p:spPr>
        <p:txBody>
          <a:bodyPr/>
          <a:lstStyle/>
          <a:p>
            <a:pPr algn="ctr">
              <a:buFontTx/>
              <a:buNone/>
            </a:pPr>
            <a:endParaRPr lang="en-US" b="1"/>
          </a:p>
          <a:p>
            <a:pPr algn="ctr">
              <a:buFontTx/>
              <a:buNone/>
            </a:pPr>
            <a:endParaRPr lang="en-US" b="1"/>
          </a:p>
          <a:p>
            <a:pPr algn="ctr">
              <a:buFontTx/>
              <a:buNone/>
            </a:pPr>
            <a:endParaRPr lang="en-US" b="1"/>
          </a:p>
          <a:p>
            <a:pPr algn="ctr">
              <a:buFontTx/>
              <a:buNone/>
            </a:pPr>
            <a:r>
              <a:rPr lang="en-US" b="1"/>
              <a:t>Activity 4</a:t>
            </a:r>
          </a:p>
          <a:p>
            <a:pPr algn="ctr">
              <a:buFontTx/>
              <a:buNone/>
            </a:pPr>
            <a:r>
              <a:rPr lang="en-US" sz="2800" b="1"/>
              <a:t>Traditional and Cooperative Learning Groups</a:t>
            </a:r>
          </a:p>
          <a:p>
            <a:pPr algn="ctr">
              <a:buFontTx/>
              <a:buNone/>
            </a:pPr>
            <a:r>
              <a:rPr lang="en-US" b="1"/>
              <a:t>What Is the Difference?</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t/>
            </a:r>
            <a:br>
              <a:rPr lang="en-US" sz="4000"/>
            </a:br>
            <a:r>
              <a:rPr lang="en-US" sz="3600"/>
              <a:t>Five Defining Elements of</a:t>
            </a:r>
            <a:br>
              <a:rPr lang="en-US" sz="3600"/>
            </a:br>
            <a:r>
              <a:rPr lang="en-US" sz="3600"/>
              <a:t>Cooperative Learning</a:t>
            </a:r>
            <a:r>
              <a:rPr lang="en-US" sz="4000"/>
              <a:t/>
            </a:r>
            <a:br>
              <a:rPr lang="en-US" sz="4000"/>
            </a:br>
            <a:endParaRPr lang="en-US" sz="4000"/>
          </a:p>
        </p:txBody>
      </p:sp>
      <p:sp>
        <p:nvSpPr>
          <p:cNvPr id="16387" name="Rectangle 3"/>
          <p:cNvSpPr>
            <a:spLocks noGrp="1" noChangeArrowheads="1"/>
          </p:cNvSpPr>
          <p:nvPr>
            <p:ph type="body" idx="1"/>
          </p:nvPr>
        </p:nvSpPr>
        <p:spPr/>
        <p:txBody>
          <a:bodyPr/>
          <a:lstStyle/>
          <a:p>
            <a:pPr>
              <a:buFontTx/>
              <a:buNone/>
            </a:pPr>
            <a:endParaRPr lang="en-US"/>
          </a:p>
          <a:p>
            <a:pPr algn="l">
              <a:buFontTx/>
              <a:buNone/>
            </a:pPr>
            <a:r>
              <a:rPr lang="en-US" u="sng"/>
              <a:t>1-Positive interdependence</a:t>
            </a:r>
            <a:endParaRPr lang="en-US"/>
          </a:p>
          <a:p>
            <a:pPr algn="l">
              <a:buFontTx/>
              <a:buNone/>
            </a:pPr>
            <a:r>
              <a:rPr lang="en-US" u="sng"/>
              <a:t>2.Face-to-face promotive interaction</a:t>
            </a:r>
            <a:endParaRPr lang="en-US"/>
          </a:p>
          <a:p>
            <a:pPr algn="l">
              <a:buFontTx/>
              <a:buNone/>
            </a:pPr>
            <a:r>
              <a:rPr lang="en-US" u="sng"/>
              <a:t>3.Individual and group accountability</a:t>
            </a:r>
            <a:endParaRPr lang="en-US"/>
          </a:p>
          <a:p>
            <a:pPr algn="l">
              <a:buFontTx/>
              <a:buNone/>
            </a:pPr>
            <a:r>
              <a:rPr lang="en-US" u="sng"/>
              <a:t>4-Interdependence and small group skills</a:t>
            </a:r>
            <a:endParaRPr lang="en-US"/>
          </a:p>
          <a:p>
            <a:pPr algn="l">
              <a:buFontTx/>
              <a:buNone/>
            </a:pPr>
            <a:r>
              <a:rPr lang="en-US" u="sng"/>
              <a:t>5.Group processing</a:t>
            </a:r>
            <a:endParaRPr lang="en-US"/>
          </a:p>
          <a:p>
            <a:pPr algn="l"/>
            <a:endParaRPr lang="en-US"/>
          </a:p>
          <a:p>
            <a:endParaRPr lang="en-US"/>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Elements of Cooperative Learning </a:t>
            </a:r>
          </a:p>
        </p:txBody>
      </p:sp>
      <p:sp>
        <p:nvSpPr>
          <p:cNvPr id="18435" name="Rectangle 3"/>
          <p:cNvSpPr>
            <a:spLocks noGrp="1" noChangeArrowheads="1"/>
          </p:cNvSpPr>
          <p:nvPr>
            <p:ph type="body" idx="1"/>
          </p:nvPr>
        </p:nvSpPr>
        <p:spPr>
          <a:xfrm>
            <a:off x="457200" y="1600200"/>
            <a:ext cx="8229600" cy="5105400"/>
          </a:xfrm>
        </p:spPr>
        <p:txBody>
          <a:bodyPr/>
          <a:lstStyle/>
          <a:p>
            <a:pPr>
              <a:lnSpc>
                <a:spcPct val="80000"/>
              </a:lnSpc>
            </a:pPr>
            <a:endParaRPr lang="en-US" sz="2000"/>
          </a:p>
          <a:p>
            <a:pPr algn="l">
              <a:lnSpc>
                <a:spcPct val="80000"/>
              </a:lnSpc>
              <a:buFontTx/>
              <a:buNone/>
            </a:pPr>
            <a:r>
              <a:rPr lang="en-US" sz="2800" u="sng"/>
              <a:t>1-Positive Interdependence  (sink or swim together)</a:t>
            </a:r>
            <a:r>
              <a:rPr lang="en-US" sz="2000" b="1" u="sng"/>
              <a:t> </a:t>
            </a:r>
          </a:p>
          <a:p>
            <a:pPr algn="l">
              <a:lnSpc>
                <a:spcPct val="80000"/>
              </a:lnSpc>
              <a:buFontTx/>
              <a:buNone/>
            </a:pPr>
            <a:r>
              <a:rPr lang="en-US" sz="2800"/>
              <a:t>Each group member's efforts are required and indispensable for group success . </a:t>
            </a:r>
          </a:p>
          <a:p>
            <a:pPr algn="l">
              <a:lnSpc>
                <a:spcPct val="80000"/>
              </a:lnSpc>
              <a:buFontTx/>
              <a:buNone/>
            </a:pPr>
            <a:r>
              <a:rPr lang="en-US" sz="2800"/>
              <a:t>Each group member has a unique contribution to make to the joint effort because of his or her resources and/or role and task responsibilities.</a:t>
            </a:r>
          </a:p>
          <a:p>
            <a:pPr algn="l">
              <a:lnSpc>
                <a:spcPct val="80000"/>
              </a:lnSpc>
            </a:pPr>
            <a:endParaRPr lang="en-US" sz="2800"/>
          </a:p>
          <a:p>
            <a:pPr algn="l">
              <a:lnSpc>
                <a:spcPct val="80000"/>
              </a:lnSpc>
              <a:buFontTx/>
              <a:buNone/>
            </a:pPr>
            <a:r>
              <a:rPr lang="en-US" sz="2000"/>
              <a:t> </a:t>
            </a:r>
          </a:p>
          <a:p>
            <a:pPr algn="l">
              <a:lnSpc>
                <a:spcPct val="80000"/>
              </a:lnSpc>
              <a:buFontTx/>
              <a:buNone/>
            </a:pPr>
            <a:endParaRPr lang="en-US" sz="2000"/>
          </a:p>
          <a:p>
            <a:pPr algn="l">
              <a:lnSpc>
                <a:spcPct val="80000"/>
              </a:lnSpc>
              <a:buFontTx/>
              <a:buNone/>
            </a:pPr>
            <a:endParaRPr lang="en-US" sz="2000"/>
          </a:p>
          <a:p>
            <a:pPr algn="l">
              <a:lnSpc>
                <a:spcPct val="80000"/>
              </a:lnSpc>
              <a:buFontTx/>
              <a:buNone/>
            </a:pPr>
            <a:r>
              <a:rPr lang="en-US" sz="2000"/>
              <a:t> </a:t>
            </a:r>
            <a:endParaRPr lang="en-US" sz="2000" b="1"/>
          </a:p>
          <a:p>
            <a:pPr algn="l">
              <a:lnSpc>
                <a:spcPct val="80000"/>
              </a:lnSpc>
              <a:buFontTx/>
              <a:buNone/>
            </a:pPr>
            <a:r>
              <a:rPr lang="en-US" sz="2000"/>
              <a:t> </a:t>
            </a:r>
          </a:p>
          <a:p>
            <a:pPr algn="l">
              <a:lnSpc>
                <a:spcPct val="80000"/>
              </a:lnSpc>
            </a:pPr>
            <a:r>
              <a:rPr lang="en-US" sz="1000"/>
              <a:t> </a:t>
            </a:r>
          </a:p>
        </p:txBody>
      </p:sp>
      <p:pic>
        <p:nvPicPr>
          <p:cNvPr id="18437" name="Picture 5" descr="j0078781"/>
          <p:cNvPicPr>
            <a:picLocks noChangeAspect="1" noChangeArrowheads="1"/>
          </p:cNvPicPr>
          <p:nvPr/>
        </p:nvPicPr>
        <p:blipFill>
          <a:blip r:embed="rId2"/>
          <a:srcRect/>
          <a:stretch>
            <a:fillRect/>
          </a:stretch>
        </p:blipFill>
        <p:spPr bwMode="auto">
          <a:xfrm>
            <a:off x="4876800" y="4800600"/>
            <a:ext cx="3886200" cy="1828800"/>
          </a:xfrm>
          <a:prstGeom prst="rect">
            <a:avLst/>
          </a:prstGeom>
          <a:noFill/>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457200"/>
            <a:ext cx="8686800" cy="6400800"/>
          </a:xfrm>
        </p:spPr>
        <p:txBody>
          <a:bodyPr/>
          <a:lstStyle/>
          <a:p>
            <a:pPr algn="l">
              <a:buFontTx/>
              <a:buNone/>
            </a:pPr>
            <a:r>
              <a:rPr lang="en-US" b="1"/>
              <a:t>2. </a:t>
            </a:r>
            <a:r>
              <a:rPr lang="en-US" b="1" u="sng"/>
              <a:t>Face-to-Face Interaction  (promote each other's success)</a:t>
            </a:r>
            <a:r>
              <a:rPr lang="en-US"/>
              <a:t> </a:t>
            </a:r>
          </a:p>
          <a:p>
            <a:pPr algn="l">
              <a:buFontTx/>
              <a:buNone/>
            </a:pPr>
            <a:r>
              <a:rPr lang="en-US" sz="2800"/>
              <a:t>Orally explaining how to solve problems </a:t>
            </a:r>
          </a:p>
          <a:p>
            <a:pPr algn="l">
              <a:buFontTx/>
              <a:buNone/>
            </a:pPr>
            <a:r>
              <a:rPr lang="en-US" sz="2800"/>
              <a:t>Teaching one's knowledge to other </a:t>
            </a:r>
          </a:p>
          <a:p>
            <a:pPr algn="l">
              <a:buFontTx/>
              <a:buNone/>
            </a:pPr>
            <a:r>
              <a:rPr lang="en-US" sz="2800"/>
              <a:t>Checking for understanding </a:t>
            </a:r>
          </a:p>
          <a:p>
            <a:pPr algn="l">
              <a:buFontTx/>
              <a:buNone/>
            </a:pPr>
            <a:r>
              <a:rPr lang="en-US" sz="2800"/>
              <a:t>Discussing concepts being learned </a:t>
            </a:r>
          </a:p>
          <a:p>
            <a:pPr algn="l">
              <a:buFontTx/>
              <a:buNone/>
            </a:pPr>
            <a:r>
              <a:rPr lang="en-US" sz="2800"/>
              <a:t>Connecting present with past learning</a:t>
            </a:r>
          </a:p>
          <a:p>
            <a:pPr algn="l">
              <a:buFontTx/>
              <a:buNone/>
            </a:pPr>
            <a:endParaRPr lang="en-US"/>
          </a:p>
        </p:txBody>
      </p:sp>
      <p:pic>
        <p:nvPicPr>
          <p:cNvPr id="43012" name="Picture 4" descr="football"/>
          <p:cNvPicPr>
            <a:picLocks noChangeAspect="1" noChangeArrowheads="1"/>
          </p:cNvPicPr>
          <p:nvPr/>
        </p:nvPicPr>
        <p:blipFill>
          <a:blip r:embed="rId2"/>
          <a:srcRect/>
          <a:stretch>
            <a:fillRect/>
          </a:stretch>
        </p:blipFill>
        <p:spPr bwMode="auto">
          <a:xfrm>
            <a:off x="2971800" y="4267200"/>
            <a:ext cx="3505200" cy="2209800"/>
          </a:xfrm>
          <a:prstGeom prst="rect">
            <a:avLst/>
          </a:prstGeom>
          <a:noFill/>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304800"/>
            <a:ext cx="8229600" cy="5821363"/>
          </a:xfrm>
        </p:spPr>
        <p:txBody>
          <a:bodyPr/>
          <a:lstStyle/>
          <a:p>
            <a:pPr algn="l">
              <a:lnSpc>
                <a:spcPct val="80000"/>
              </a:lnSpc>
              <a:buFontTx/>
              <a:buNone/>
            </a:pPr>
            <a:r>
              <a:rPr lang="en-US" sz="2000" b="1"/>
              <a:t>3. </a:t>
            </a:r>
            <a:r>
              <a:rPr lang="en-US" sz="2000" b="1" u="sng"/>
              <a:t>Individual &amp;Group</a:t>
            </a:r>
            <a:r>
              <a:rPr lang="en-US" sz="400" b="1" u="sng"/>
              <a:t> </a:t>
            </a:r>
            <a:r>
              <a:rPr lang="en-US" sz="2000" b="1" u="sng"/>
              <a:t>Accountability</a:t>
            </a:r>
          </a:p>
          <a:p>
            <a:pPr algn="l">
              <a:lnSpc>
                <a:spcPct val="80000"/>
              </a:lnSpc>
              <a:buFontTx/>
              <a:buNone/>
            </a:pPr>
            <a:endParaRPr lang="en-US" sz="2400" u="sng"/>
          </a:p>
          <a:p>
            <a:pPr algn="l">
              <a:lnSpc>
                <a:spcPct val="80000"/>
              </a:lnSpc>
              <a:buFontTx/>
              <a:buNone/>
            </a:pPr>
            <a:r>
              <a:rPr lang="en-US" sz="2000"/>
              <a:t>-Keeping the size of the group small. The smaller the size of the group, the greater the individual accountability may be. </a:t>
            </a:r>
          </a:p>
          <a:p>
            <a:pPr algn="l">
              <a:lnSpc>
                <a:spcPct val="80000"/>
              </a:lnSpc>
              <a:buFontTx/>
              <a:buNone/>
            </a:pPr>
            <a:r>
              <a:rPr lang="en-US" sz="2000"/>
              <a:t>-Giving an individual test to each student. </a:t>
            </a:r>
          </a:p>
          <a:p>
            <a:pPr algn="l">
              <a:lnSpc>
                <a:spcPct val="80000"/>
              </a:lnSpc>
              <a:buFontTx/>
              <a:buNone/>
            </a:pPr>
            <a:r>
              <a:rPr lang="en-US" sz="2000"/>
              <a:t>-Randomly examining students orally by calling on one student to present his or her group's work to the teacher (in the presence of the group) or to the entire class. </a:t>
            </a:r>
          </a:p>
          <a:p>
            <a:pPr algn="l">
              <a:lnSpc>
                <a:spcPct val="80000"/>
              </a:lnSpc>
              <a:buFontTx/>
              <a:buNone/>
            </a:pPr>
            <a:r>
              <a:rPr lang="en-US" sz="2000"/>
              <a:t>-Observing each group and recording the frequency with which each member-contributes to the group's work. </a:t>
            </a:r>
          </a:p>
          <a:p>
            <a:pPr algn="l">
              <a:lnSpc>
                <a:spcPct val="80000"/>
              </a:lnSpc>
              <a:buFontTx/>
              <a:buNone/>
            </a:pPr>
            <a:r>
              <a:rPr lang="en-US" sz="2000"/>
              <a:t>-Assigning one student in each group the role of checker. The checker asks other group members to explain the reasoning and rationale underlying group answers. </a:t>
            </a:r>
          </a:p>
          <a:p>
            <a:pPr algn="l">
              <a:lnSpc>
                <a:spcPct val="80000"/>
              </a:lnSpc>
              <a:buFontTx/>
              <a:buNone/>
            </a:pPr>
            <a:r>
              <a:rPr lang="en-US" sz="2000"/>
              <a:t>-Having students teach what they learned to someone </a:t>
            </a:r>
          </a:p>
          <a:p>
            <a:pPr algn="l">
              <a:lnSpc>
                <a:spcPct val="80000"/>
              </a:lnSpc>
              <a:buFontTx/>
              <a:buNone/>
            </a:pPr>
            <a:r>
              <a:rPr lang="en-US" sz="2000"/>
              <a:t>else. </a:t>
            </a:r>
          </a:p>
          <a:p>
            <a:pPr algn="l">
              <a:lnSpc>
                <a:spcPct val="80000"/>
              </a:lnSpc>
              <a:buFontTx/>
              <a:buNone/>
            </a:pPr>
            <a:r>
              <a:rPr lang="en-US" sz="2000"/>
              <a:t> </a:t>
            </a:r>
          </a:p>
          <a:p>
            <a:pPr algn="ctr">
              <a:lnSpc>
                <a:spcPct val="80000"/>
              </a:lnSpc>
              <a:buFontTx/>
              <a:buNone/>
            </a:pPr>
            <a:r>
              <a:rPr lang="en-US" sz="1600"/>
              <a:t> </a:t>
            </a:r>
          </a:p>
          <a:p>
            <a:pPr algn="ctr">
              <a:lnSpc>
                <a:spcPct val="80000"/>
              </a:lnSpc>
            </a:pPr>
            <a:endParaRPr lang="en-US" sz="400" b="1"/>
          </a:p>
          <a:p>
            <a:pPr>
              <a:lnSpc>
                <a:spcPct val="80000"/>
              </a:lnSpc>
            </a:pPr>
            <a:r>
              <a:rPr lang="en-US" sz="400"/>
              <a:t/>
            </a:r>
            <a:br>
              <a:rPr lang="en-US" sz="400"/>
            </a:br>
            <a:endParaRPr lang="en-US" sz="400"/>
          </a:p>
        </p:txBody>
      </p:sp>
      <p:pic>
        <p:nvPicPr>
          <p:cNvPr id="20484" name="Picture 4" descr="lawn"/>
          <p:cNvPicPr>
            <a:picLocks noChangeAspect="1" noChangeArrowheads="1"/>
          </p:cNvPicPr>
          <p:nvPr/>
        </p:nvPicPr>
        <p:blipFill>
          <a:blip r:embed="rId2"/>
          <a:srcRect/>
          <a:stretch>
            <a:fillRect/>
          </a:stretch>
        </p:blipFill>
        <p:spPr bwMode="auto">
          <a:xfrm>
            <a:off x="5257800" y="4419600"/>
            <a:ext cx="3514725" cy="21621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304800"/>
            <a:ext cx="8229600" cy="6400800"/>
          </a:xfrm>
        </p:spPr>
        <p:txBody>
          <a:bodyPr/>
          <a:lstStyle/>
          <a:p>
            <a:pPr algn="l">
              <a:buFontTx/>
              <a:buNone/>
            </a:pPr>
            <a:r>
              <a:rPr lang="en-US" b="1"/>
              <a:t>4. </a:t>
            </a:r>
            <a:r>
              <a:rPr lang="en-US" b="1" u="sng"/>
              <a:t>Interpersonal &amp;Small-Group Skills</a:t>
            </a:r>
            <a:r>
              <a:rPr lang="en-US" u="sng"/>
              <a:t> </a:t>
            </a:r>
          </a:p>
          <a:p>
            <a:pPr algn="l">
              <a:buFontTx/>
              <a:buNone/>
            </a:pPr>
            <a:r>
              <a:rPr lang="en-US"/>
              <a:t>Social skills must be taught: </a:t>
            </a:r>
          </a:p>
          <a:p>
            <a:pPr lvl="1" algn="l">
              <a:buFontTx/>
              <a:buNone/>
            </a:pPr>
            <a:r>
              <a:rPr lang="en-US" sz="3200"/>
              <a:t>Decision-making </a:t>
            </a:r>
          </a:p>
          <a:p>
            <a:pPr lvl="1" algn="l">
              <a:buFontTx/>
              <a:buNone/>
            </a:pPr>
            <a:r>
              <a:rPr lang="en-US" sz="3200"/>
              <a:t>Trust-building </a:t>
            </a:r>
          </a:p>
          <a:p>
            <a:pPr lvl="1" algn="l">
              <a:buFontTx/>
              <a:buNone/>
            </a:pPr>
            <a:r>
              <a:rPr lang="en-US" sz="3200"/>
              <a:t>Leadership </a:t>
            </a:r>
          </a:p>
          <a:p>
            <a:pPr lvl="1" algn="l">
              <a:buFontTx/>
              <a:buNone/>
            </a:pPr>
            <a:r>
              <a:rPr lang="en-US" sz="3200"/>
              <a:t>Communication </a:t>
            </a:r>
          </a:p>
          <a:p>
            <a:pPr lvl="1" algn="l">
              <a:buFontTx/>
              <a:buNone/>
            </a:pPr>
            <a:r>
              <a:rPr lang="en-US" sz="3200"/>
              <a:t>Conflict-management skills</a:t>
            </a:r>
            <a:endParaRPr lang="en-US" sz="2000" b="1"/>
          </a:p>
          <a:p>
            <a:pPr algn="l">
              <a:buFontTx/>
              <a:buNone/>
            </a:pPr>
            <a:endParaRPr lang="en-US"/>
          </a:p>
          <a:p>
            <a:endParaRPr lang="en-US"/>
          </a:p>
          <a:p>
            <a:pPr>
              <a:buFontTx/>
              <a:buNone/>
            </a:pPr>
            <a:r>
              <a:rPr lang="en-US"/>
              <a:t> </a:t>
            </a:r>
          </a:p>
          <a:p>
            <a:endParaRPr lang="en-US" sz="1600"/>
          </a:p>
        </p:txBody>
      </p:sp>
      <p:pic>
        <p:nvPicPr>
          <p:cNvPr id="22534" name="Picture 6" descr="j00787421"/>
          <p:cNvPicPr>
            <a:picLocks noChangeAspect="1" noChangeArrowheads="1"/>
          </p:cNvPicPr>
          <p:nvPr/>
        </p:nvPicPr>
        <p:blipFill>
          <a:blip r:embed="rId2"/>
          <a:srcRect/>
          <a:stretch>
            <a:fillRect/>
          </a:stretch>
        </p:blipFill>
        <p:spPr bwMode="auto">
          <a:xfrm>
            <a:off x="5867400" y="3276600"/>
            <a:ext cx="2971800" cy="3276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0"/>
            <a:ext cx="8534400" cy="6858000"/>
          </a:xfrm>
        </p:spPr>
        <p:txBody>
          <a:bodyPr/>
          <a:lstStyle/>
          <a:p>
            <a:pPr algn="l">
              <a:buFontTx/>
              <a:buNone/>
            </a:pPr>
            <a:r>
              <a:rPr lang="en-US" b="1"/>
              <a:t>5. </a:t>
            </a:r>
            <a:r>
              <a:rPr lang="en-US" b="1" u="sng"/>
              <a:t>Group Processing</a:t>
            </a:r>
            <a:r>
              <a:rPr lang="en-US" b="1"/>
              <a:t> </a:t>
            </a:r>
          </a:p>
          <a:p>
            <a:pPr algn="l">
              <a:buFontTx/>
              <a:buNone/>
            </a:pPr>
            <a:r>
              <a:rPr lang="en-US"/>
              <a:t>Group members discuss how well they are achieving their goals and maintaining effective working relationships </a:t>
            </a:r>
          </a:p>
          <a:p>
            <a:pPr algn="l">
              <a:buFontTx/>
              <a:buNone/>
            </a:pPr>
            <a:r>
              <a:rPr lang="en-US"/>
              <a:t>Describe what member actions are helpful and not helpful </a:t>
            </a:r>
          </a:p>
          <a:p>
            <a:pPr algn="l">
              <a:buFontTx/>
              <a:buNone/>
            </a:pPr>
            <a:r>
              <a:rPr lang="en-US"/>
              <a:t>Make decisions about what behaviors to continue or change.</a:t>
            </a:r>
          </a:p>
          <a:p>
            <a:pPr algn="l">
              <a:buFontTx/>
              <a:buNone/>
            </a:pPr>
            <a:r>
              <a:rPr lang="en-US"/>
              <a:t> </a:t>
            </a:r>
          </a:p>
          <a:p>
            <a:endParaRPr lang="en-US"/>
          </a:p>
          <a:p>
            <a:endParaRPr lang="en-US"/>
          </a:p>
        </p:txBody>
      </p:sp>
      <p:pic>
        <p:nvPicPr>
          <p:cNvPr id="59396" name="Picture 4" descr="j0078837"/>
          <p:cNvPicPr>
            <a:picLocks noChangeAspect="1" noChangeArrowheads="1"/>
          </p:cNvPicPr>
          <p:nvPr/>
        </p:nvPicPr>
        <p:blipFill>
          <a:blip r:embed="rId2"/>
          <a:srcRect/>
          <a:stretch>
            <a:fillRect/>
          </a:stretch>
        </p:blipFill>
        <p:spPr bwMode="auto">
          <a:xfrm>
            <a:off x="4724400" y="4114800"/>
            <a:ext cx="3505200" cy="2743200"/>
          </a:xfrm>
          <a:prstGeom prst="rect">
            <a:avLst/>
          </a:prstGeom>
          <a:noFill/>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Some Social Skills</a:t>
            </a:r>
          </a:p>
        </p:txBody>
      </p:sp>
      <p:sp>
        <p:nvSpPr>
          <p:cNvPr id="31747" name="Rectangle 3"/>
          <p:cNvSpPr>
            <a:spLocks noGrp="1" noChangeArrowheads="1"/>
          </p:cNvSpPr>
          <p:nvPr>
            <p:ph type="body" idx="1"/>
          </p:nvPr>
        </p:nvSpPr>
        <p:spPr/>
        <p:txBody>
          <a:bodyPr/>
          <a:lstStyle/>
          <a:p>
            <a:pPr algn="l">
              <a:buFontTx/>
              <a:buNone/>
            </a:pPr>
            <a:r>
              <a:rPr lang="en-US"/>
              <a:t>LISTENING</a:t>
            </a:r>
          </a:p>
          <a:p>
            <a:pPr algn="l">
              <a:buFontTx/>
              <a:buNone/>
            </a:pPr>
            <a:r>
              <a:rPr lang="en-US"/>
              <a:t>TAKING TURNS</a:t>
            </a:r>
          </a:p>
          <a:p>
            <a:pPr algn="l">
              <a:buFontTx/>
              <a:buNone/>
            </a:pPr>
            <a:r>
              <a:rPr lang="en-US"/>
              <a:t>CONTRIBUTING</a:t>
            </a:r>
          </a:p>
          <a:p>
            <a:pPr algn="l">
              <a:buFontTx/>
              <a:buNone/>
            </a:pPr>
            <a:r>
              <a:rPr lang="en-US"/>
              <a:t>REACHING A CONCENSUS</a:t>
            </a:r>
          </a:p>
          <a:p>
            <a:pPr algn="l">
              <a:buFontTx/>
              <a:buNone/>
            </a:pPr>
            <a:r>
              <a:rPr lang="en-US"/>
              <a:t>ENCOURAGING</a:t>
            </a:r>
          </a:p>
          <a:p>
            <a:pPr algn="l">
              <a:buFontTx/>
              <a:buNone/>
            </a:pPr>
            <a:r>
              <a:rPr lang="en-US"/>
              <a:t>COOPERATING</a:t>
            </a:r>
          </a:p>
          <a:p>
            <a:pPr algn="l">
              <a:buFontTx/>
              <a:buNone/>
            </a:pPr>
            <a:r>
              <a:rPr lang="en-US"/>
              <a:t>FOLLOWING  DIRECTIONS</a:t>
            </a:r>
          </a:p>
          <a:p>
            <a:endParaRPr lang="en-US"/>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457200" y="533400"/>
            <a:ext cx="8229600" cy="5592763"/>
          </a:xfrm>
        </p:spPr>
        <p:txBody>
          <a:bodyPr/>
          <a:lstStyle/>
          <a:p>
            <a:pPr algn="ctr">
              <a:buFontTx/>
              <a:buNone/>
            </a:pPr>
            <a:endParaRPr lang="en-US" sz="6000" b="1"/>
          </a:p>
          <a:p>
            <a:pPr algn="ctr">
              <a:buFontTx/>
              <a:buNone/>
            </a:pPr>
            <a:endParaRPr lang="en-US" sz="6000" b="1"/>
          </a:p>
          <a:p>
            <a:pPr algn="ctr">
              <a:buFontTx/>
              <a:buNone/>
            </a:pPr>
            <a:r>
              <a:rPr lang="en-US" sz="6000" b="1"/>
              <a:t>Grouping Patterns</a:t>
            </a:r>
          </a:p>
          <a:p>
            <a:pPr algn="ctr">
              <a:buFontTx/>
              <a:buNone/>
            </a:pPr>
            <a:endParaRPr lang="en-US" sz="6000" b="1"/>
          </a:p>
          <a:p>
            <a:pPr algn="ctr">
              <a:buFontTx/>
              <a:buNone/>
            </a:pPr>
            <a:endParaRPr lang="en-US" sz="6000" b="1"/>
          </a:p>
          <a:p>
            <a:pPr algn="ctr">
              <a:buFontTx/>
              <a:buNone/>
            </a:pPr>
            <a:endParaRPr lang="en-US" sz="6000" b="1"/>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92162"/>
          </a:xfrm>
        </p:spPr>
        <p:txBody>
          <a:bodyPr/>
          <a:lstStyle/>
          <a:p>
            <a:r>
              <a:rPr lang="en-US" sz="4000"/>
              <a:t/>
            </a:r>
            <a:br>
              <a:rPr lang="en-US" sz="4000"/>
            </a:br>
            <a:r>
              <a:rPr lang="en-US" sz="4000"/>
              <a:t>Grouping Patterns</a:t>
            </a:r>
            <a:br>
              <a:rPr lang="en-US" sz="4000"/>
            </a:br>
            <a:endParaRPr lang="en-US" sz="4000"/>
          </a:p>
        </p:txBody>
      </p:sp>
      <p:sp>
        <p:nvSpPr>
          <p:cNvPr id="24579" name="Rectangle 3"/>
          <p:cNvSpPr>
            <a:spLocks noGrp="1" noChangeArrowheads="1"/>
          </p:cNvSpPr>
          <p:nvPr>
            <p:ph type="body" idx="1"/>
          </p:nvPr>
        </p:nvSpPr>
        <p:spPr>
          <a:xfrm>
            <a:off x="457200" y="990600"/>
            <a:ext cx="8229600" cy="5867400"/>
          </a:xfrm>
        </p:spPr>
        <p:txBody>
          <a:bodyPr/>
          <a:lstStyle/>
          <a:p>
            <a:pPr algn="l">
              <a:lnSpc>
                <a:spcPct val="80000"/>
              </a:lnSpc>
              <a:buFontTx/>
              <a:buNone/>
            </a:pPr>
            <a:endParaRPr lang="en-US" sz="1800"/>
          </a:p>
          <a:p>
            <a:pPr algn="l">
              <a:lnSpc>
                <a:spcPct val="80000"/>
              </a:lnSpc>
              <a:buFontTx/>
              <a:buNone/>
            </a:pPr>
            <a:r>
              <a:rPr lang="en-US" sz="1800"/>
              <a:t>1.</a:t>
            </a:r>
            <a:r>
              <a:rPr lang="en-US" sz="2000" b="1" u="sng"/>
              <a:t>Informal cooperative learning groups:</a:t>
            </a:r>
          </a:p>
          <a:p>
            <a:pPr algn="l">
              <a:lnSpc>
                <a:spcPct val="80000"/>
              </a:lnSpc>
              <a:buFontTx/>
              <a:buNone/>
            </a:pPr>
            <a:endParaRPr lang="en-US" sz="2000" b="1" u="sng"/>
          </a:p>
          <a:p>
            <a:pPr algn="l">
              <a:lnSpc>
                <a:spcPct val="80000"/>
              </a:lnSpc>
              <a:buFontTx/>
              <a:buNone/>
            </a:pPr>
            <a:r>
              <a:rPr lang="en-US" sz="2000"/>
              <a:t>They </a:t>
            </a:r>
            <a:r>
              <a:rPr lang="en-US" sz="1800"/>
              <a:t>are temporary groups that last for only one discussion or one class period. Their purposes are to focus student’s attention on the material to be learned, set a mood conducive to learning, help organize in advance the material to be covered in a class session, ensure that students cognitively process the material being taught, and provide closure to an instructional session. They may be used at any time, but are especially useful during a lecture or direct teaching ,Can last a few minutes or class period .</a:t>
            </a:r>
          </a:p>
          <a:p>
            <a:pPr algn="l">
              <a:lnSpc>
                <a:spcPct val="80000"/>
              </a:lnSpc>
              <a:buFontTx/>
              <a:buNone/>
            </a:pPr>
            <a:r>
              <a:rPr lang="en-US" sz="1800"/>
              <a:t/>
            </a:r>
            <a:br>
              <a:rPr lang="en-US" sz="1800"/>
            </a:br>
            <a:r>
              <a:rPr lang="en-US" sz="1800"/>
              <a:t>Examples:</a:t>
            </a:r>
          </a:p>
          <a:p>
            <a:pPr algn="l">
              <a:lnSpc>
                <a:spcPct val="80000"/>
              </a:lnSpc>
              <a:buFontTx/>
              <a:buNone/>
            </a:pPr>
            <a:r>
              <a:rPr lang="en-US" sz="1800"/>
              <a:t>A-Summarize the answer to the question being discussed. </a:t>
            </a:r>
            <a:br>
              <a:rPr lang="en-US" sz="1800"/>
            </a:br>
            <a:r>
              <a:rPr lang="en-US" sz="1800"/>
              <a:t>b. Solve a problem. </a:t>
            </a:r>
            <a:br>
              <a:rPr lang="en-US" sz="1800"/>
            </a:br>
            <a:r>
              <a:rPr lang="en-US" sz="1800"/>
              <a:t>c. Give a reaction to a  theory, a concept, or information being presented. </a:t>
            </a:r>
            <a:br>
              <a:rPr lang="en-US" sz="1800"/>
            </a:br>
            <a:r>
              <a:rPr lang="en-US" sz="1800"/>
              <a:t>d. Elaborate (relate material to past learning so that it gets integrated into existing conceptual frameworks) the material being presented. </a:t>
            </a:r>
            <a:br>
              <a:rPr lang="en-US" sz="1800"/>
            </a:br>
            <a:r>
              <a:rPr lang="en-US" sz="1800"/>
              <a:t>e. Predict or explain. </a:t>
            </a:r>
            <a:br>
              <a:rPr lang="en-US" sz="1800"/>
            </a:br>
            <a:r>
              <a:rPr lang="en-US" sz="1800"/>
              <a:t>f. Attempt to resolve the conceptual conflict the presentation has aroused. </a:t>
            </a:r>
            <a:br>
              <a:rPr lang="en-US" sz="1800"/>
            </a:br>
            <a:r>
              <a:rPr lang="en-US" sz="1800"/>
              <a:t>g. Hypothesize answers to the question being posed.</a:t>
            </a:r>
          </a:p>
          <a:p>
            <a:pPr algn="l">
              <a:lnSpc>
                <a:spcPct val="80000"/>
              </a:lnSpc>
              <a:buFontTx/>
              <a:buNone/>
            </a:pPr>
            <a:endParaRPr lang="en-US" sz="1800"/>
          </a:p>
          <a:p>
            <a:pPr algn="l">
              <a:lnSpc>
                <a:spcPct val="80000"/>
              </a:lnSpc>
              <a:buFontTx/>
              <a:buNone/>
            </a:pPr>
            <a:r>
              <a:rPr lang="en-US" sz="1800"/>
              <a:t>             </a:t>
            </a:r>
          </a:p>
          <a:p>
            <a:pPr>
              <a:lnSpc>
                <a:spcPct val="80000"/>
              </a:lnSpc>
            </a:pPr>
            <a:endParaRPr lang="en-US" sz="180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lIns="90488" tIns="44450" rIns="90488" bIns="44450"/>
          <a:lstStyle/>
          <a:p>
            <a:r>
              <a:rPr lang="en-US" b="1">
                <a:latin typeface="Souvenir Lt BT" charset="0"/>
              </a:rPr>
              <a:t>Roles are assigned in a </a:t>
            </a:r>
            <a:br>
              <a:rPr lang="en-US" b="1">
                <a:latin typeface="Souvenir Lt BT" charset="0"/>
              </a:rPr>
            </a:br>
            <a:r>
              <a:rPr lang="en-US" b="1">
                <a:latin typeface="Souvenir Lt BT" charset="0"/>
              </a:rPr>
              <a:t>cooperative group.</a:t>
            </a:r>
          </a:p>
        </p:txBody>
      </p:sp>
      <p:sp>
        <p:nvSpPr>
          <p:cNvPr id="34819" name="Rectangle 3"/>
          <p:cNvSpPr>
            <a:spLocks noGrp="1" noChangeArrowheads="1"/>
          </p:cNvSpPr>
          <p:nvPr>
            <p:ph type="body" sz="half" idx="1"/>
          </p:nvPr>
        </p:nvSpPr>
        <p:spPr>
          <a:xfrm>
            <a:off x="779463" y="2773363"/>
            <a:ext cx="4033837" cy="3352800"/>
          </a:xfrm>
          <a:noFill/>
          <a:ln/>
        </p:spPr>
        <p:txBody>
          <a:bodyPr lIns="90488" tIns="44450" rIns="90488" bIns="44450"/>
          <a:lstStyle/>
          <a:p>
            <a:r>
              <a:rPr lang="en-US" sz="2800" b="1"/>
              <a:t>LEADER</a:t>
            </a:r>
          </a:p>
          <a:p>
            <a:r>
              <a:rPr lang="en-US" sz="2800" b="1"/>
              <a:t>RECORDER</a:t>
            </a:r>
          </a:p>
          <a:p>
            <a:r>
              <a:rPr lang="en-US" sz="2800" b="1"/>
              <a:t>CHECKER</a:t>
            </a:r>
          </a:p>
          <a:p>
            <a:r>
              <a:rPr lang="en-US" sz="2800" b="1"/>
              <a:t>Timer</a:t>
            </a:r>
          </a:p>
          <a:p>
            <a:r>
              <a:rPr lang="en-US" sz="2800" b="1"/>
              <a:t>OBSERVER</a:t>
            </a:r>
          </a:p>
        </p:txBody>
      </p:sp>
      <p:graphicFrame>
        <p:nvGraphicFramePr>
          <p:cNvPr id="34820" name="Object 4">
            <a:hlinkClick r:id="" action="ppaction://ole?verb=0"/>
          </p:cNvPr>
          <p:cNvGraphicFramePr>
            <a:graphicFrameLocks/>
          </p:cNvGraphicFramePr>
          <p:nvPr>
            <p:ph type="clipArt" sz="half" idx="2"/>
          </p:nvPr>
        </p:nvGraphicFramePr>
        <p:xfrm>
          <a:off x="4657725" y="1882775"/>
          <a:ext cx="4024313" cy="3960813"/>
        </p:xfrm>
        <a:graphic>
          <a:graphicData uri="http://schemas.openxmlformats.org/presentationml/2006/ole">
            <p:oleObj spid="_x0000_s34820" name="Clip" r:id="rId3" imgW="7237080" imgH="6858000" progId="MS_ClipArt_Gallery.2">
              <p:embed/>
            </p:oleObj>
          </a:graphicData>
        </a:graphic>
      </p:graphicFrame>
    </p:spTree>
  </p:cSld>
  <p:clrMapOvr>
    <a:masterClrMapping/>
  </p:clrMapOvr>
  <p:transition spd="slow" advTm="8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715962"/>
          </a:xfrm>
        </p:spPr>
        <p:txBody>
          <a:bodyPr/>
          <a:lstStyle/>
          <a:p>
            <a:r>
              <a:rPr lang="en-US" sz="4000"/>
              <a:t/>
            </a:r>
            <a:br>
              <a:rPr lang="en-US" sz="4000"/>
            </a:br>
            <a:r>
              <a:rPr lang="en-US" sz="4000"/>
              <a:t>Grouping Patterns (con’t)</a:t>
            </a:r>
            <a:br>
              <a:rPr lang="en-US" sz="4000"/>
            </a:br>
            <a:endParaRPr lang="en-US" sz="4000"/>
          </a:p>
        </p:txBody>
      </p:sp>
      <p:sp>
        <p:nvSpPr>
          <p:cNvPr id="26627" name="Rectangle 3"/>
          <p:cNvSpPr>
            <a:spLocks noGrp="1" noChangeArrowheads="1"/>
          </p:cNvSpPr>
          <p:nvPr>
            <p:ph type="body" idx="1"/>
          </p:nvPr>
        </p:nvSpPr>
        <p:spPr>
          <a:xfrm>
            <a:off x="457200" y="1143000"/>
            <a:ext cx="8229600" cy="4983163"/>
          </a:xfrm>
        </p:spPr>
        <p:txBody>
          <a:bodyPr/>
          <a:lstStyle/>
          <a:p>
            <a:pPr algn="l">
              <a:lnSpc>
                <a:spcPct val="90000"/>
              </a:lnSpc>
              <a:buFontTx/>
              <a:buNone/>
            </a:pPr>
            <a:r>
              <a:rPr lang="en-US" sz="2800" u="sng"/>
              <a:t>Formal groups-</a:t>
            </a:r>
          </a:p>
          <a:p>
            <a:pPr algn="l">
              <a:lnSpc>
                <a:spcPct val="90000"/>
              </a:lnSpc>
              <a:buFontTx/>
              <a:buNone/>
            </a:pPr>
            <a:r>
              <a:rPr lang="en-US" sz="2800"/>
              <a:t> -Designed for students to have enough time to</a:t>
            </a:r>
          </a:p>
          <a:p>
            <a:pPr algn="l">
              <a:lnSpc>
                <a:spcPct val="90000"/>
              </a:lnSpc>
              <a:buFontTx/>
              <a:buNone/>
            </a:pPr>
            <a:r>
              <a:rPr lang="en-US" sz="2800"/>
              <a:t>thoroughly complete an academic assignment</a:t>
            </a:r>
          </a:p>
          <a:p>
            <a:pPr algn="l">
              <a:lnSpc>
                <a:spcPct val="90000"/>
              </a:lnSpc>
              <a:buFontTx/>
              <a:buNone/>
            </a:pPr>
            <a:r>
              <a:rPr lang="en-US" sz="2800"/>
              <a:t> -May last several days or weeks.</a:t>
            </a:r>
          </a:p>
          <a:p>
            <a:pPr algn="l">
              <a:lnSpc>
                <a:spcPct val="90000"/>
              </a:lnSpc>
              <a:buFontTx/>
              <a:buNone/>
            </a:pPr>
            <a:r>
              <a:rPr lang="en-US" sz="2800"/>
              <a:t>-Design tasks to include:</a:t>
            </a:r>
          </a:p>
          <a:p>
            <a:pPr algn="l">
              <a:lnSpc>
                <a:spcPct val="90000"/>
              </a:lnSpc>
              <a:buFontTx/>
              <a:buNone/>
            </a:pPr>
            <a:r>
              <a:rPr lang="en-US" sz="2800"/>
              <a:t> Positive interdependence</a:t>
            </a:r>
          </a:p>
          <a:p>
            <a:pPr algn="l">
              <a:lnSpc>
                <a:spcPct val="90000"/>
              </a:lnSpc>
              <a:buFontTx/>
              <a:buNone/>
            </a:pPr>
            <a:r>
              <a:rPr lang="en-US" sz="2800"/>
              <a:t> Group processing</a:t>
            </a:r>
          </a:p>
          <a:p>
            <a:pPr algn="l">
              <a:lnSpc>
                <a:spcPct val="90000"/>
              </a:lnSpc>
              <a:buFontTx/>
              <a:buNone/>
            </a:pPr>
            <a:r>
              <a:rPr lang="en-US" sz="2800"/>
              <a:t> Face to face promotive interaction</a:t>
            </a:r>
          </a:p>
          <a:p>
            <a:pPr algn="l">
              <a:lnSpc>
                <a:spcPct val="90000"/>
              </a:lnSpc>
              <a:buFontTx/>
              <a:buNone/>
            </a:pPr>
            <a:r>
              <a:rPr lang="en-US" sz="2800"/>
              <a:t> Individual and group accountability</a:t>
            </a:r>
          </a:p>
          <a:p>
            <a:pPr algn="l">
              <a:lnSpc>
                <a:spcPct val="90000"/>
              </a:lnSpc>
              <a:buFontTx/>
              <a:buNone/>
            </a:pPr>
            <a:r>
              <a:rPr lang="en-US" sz="2800"/>
              <a:t>Social  and Interpersonal Skills</a:t>
            </a:r>
          </a:p>
          <a:p>
            <a:pPr algn="l">
              <a:lnSpc>
                <a:spcPct val="90000"/>
              </a:lnSpc>
              <a:buFontTx/>
              <a:buNone/>
            </a:pPr>
            <a:endParaRPr lang="en-US" sz="280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639762"/>
          </a:xfrm>
        </p:spPr>
        <p:txBody>
          <a:bodyPr/>
          <a:lstStyle/>
          <a:p>
            <a:r>
              <a:rPr lang="en-US" sz="4000"/>
              <a:t/>
            </a:r>
            <a:br>
              <a:rPr lang="en-US" sz="4000"/>
            </a:br>
            <a:r>
              <a:rPr lang="en-US" sz="4000"/>
              <a:t/>
            </a:r>
            <a:br>
              <a:rPr lang="en-US" sz="4000"/>
            </a:br>
            <a:endParaRPr lang="en-US" sz="4000"/>
          </a:p>
        </p:txBody>
      </p:sp>
      <p:sp>
        <p:nvSpPr>
          <p:cNvPr id="28675" name="Rectangle 3"/>
          <p:cNvSpPr>
            <a:spLocks noGrp="1" noChangeArrowheads="1"/>
          </p:cNvSpPr>
          <p:nvPr>
            <p:ph type="body" idx="1"/>
          </p:nvPr>
        </p:nvSpPr>
        <p:spPr>
          <a:xfrm>
            <a:off x="457200" y="228600"/>
            <a:ext cx="8229600" cy="6629400"/>
          </a:xfrm>
        </p:spPr>
        <p:txBody>
          <a:bodyPr/>
          <a:lstStyle/>
          <a:p>
            <a:pPr marL="609600" indent="-609600" algn="l">
              <a:lnSpc>
                <a:spcPct val="80000"/>
              </a:lnSpc>
              <a:buFontTx/>
              <a:buNone/>
            </a:pPr>
            <a:r>
              <a:rPr lang="en-US" sz="2000" b="1" u="sng"/>
              <a:t>Base groups-</a:t>
            </a:r>
          </a:p>
          <a:p>
            <a:pPr marL="609600" indent="-609600" algn="l">
              <a:lnSpc>
                <a:spcPct val="80000"/>
              </a:lnSpc>
              <a:buFontTx/>
              <a:buNone/>
            </a:pPr>
            <a:r>
              <a:rPr lang="en-US" sz="2000"/>
              <a:t> </a:t>
            </a:r>
            <a:r>
              <a:rPr lang="en-US" sz="1800" b="1"/>
              <a:t>Created to provide students support throughout a semester or academic year</a:t>
            </a:r>
          </a:p>
          <a:p>
            <a:pPr marL="609600" indent="-609600" algn="l">
              <a:lnSpc>
                <a:spcPct val="80000"/>
              </a:lnSpc>
              <a:buFontTx/>
              <a:buNone/>
            </a:pPr>
            <a:endParaRPr lang="en-US" sz="1800" b="1"/>
          </a:p>
          <a:p>
            <a:pPr marL="609600" indent="-609600" algn="l">
              <a:lnSpc>
                <a:spcPct val="80000"/>
              </a:lnSpc>
              <a:buFontTx/>
              <a:buNone/>
            </a:pPr>
            <a:r>
              <a:rPr lang="en-US" sz="1800" b="1"/>
              <a:t>Results: general sense of belonging to class</a:t>
            </a:r>
          </a:p>
          <a:p>
            <a:pPr marL="609600" indent="-609600" algn="l">
              <a:lnSpc>
                <a:spcPct val="80000"/>
              </a:lnSpc>
              <a:buFontTx/>
              <a:buNone/>
            </a:pPr>
            <a:endParaRPr lang="en-US" sz="1800" b="1"/>
          </a:p>
          <a:p>
            <a:pPr marL="609600" indent="-609600" algn="l">
              <a:lnSpc>
                <a:spcPct val="80000"/>
              </a:lnSpc>
              <a:buFontTx/>
              <a:buNone/>
            </a:pPr>
            <a:r>
              <a:rPr lang="en-US" sz="2000" b="1"/>
              <a:t>The base group functions as a support group for its members that:</a:t>
            </a:r>
            <a:r>
              <a:rPr lang="en-US" sz="2000"/>
              <a:t> </a:t>
            </a:r>
          </a:p>
          <a:p>
            <a:pPr marL="609600" indent="-609600" algn="l">
              <a:lnSpc>
                <a:spcPct val="80000"/>
              </a:lnSpc>
              <a:buFontTx/>
              <a:buNone/>
            </a:pPr>
            <a:r>
              <a:rPr lang="en-US" sz="2000"/>
              <a:t>Gives assistance, support, and encouragement for mastering the course content and skills and provides feedback on how well the content and skills are being learned.</a:t>
            </a:r>
            <a:br>
              <a:rPr lang="en-US" sz="2000"/>
            </a:br>
            <a:r>
              <a:rPr lang="en-US" sz="2000"/>
              <a:t/>
            </a:r>
            <a:br>
              <a:rPr lang="en-US" sz="2000"/>
            </a:br>
            <a:endParaRPr lang="en-US" sz="2000"/>
          </a:p>
          <a:p>
            <a:pPr marL="609600" indent="-609600" algn="l">
              <a:lnSpc>
                <a:spcPct val="80000"/>
              </a:lnSpc>
              <a:buFontTx/>
              <a:buNone/>
            </a:pPr>
            <a:r>
              <a:rPr lang="en-US" sz="2000"/>
              <a:t>Gives assistance, support, and encouragement for thinking critically about the course content, explaining precisely what one learns, engaging in intellectual controversy, getting the work done on time, and applying what is learned to one's own life.</a:t>
            </a:r>
            <a:br>
              <a:rPr lang="en-US" sz="2000"/>
            </a:br>
            <a:r>
              <a:rPr lang="en-US" sz="2000"/>
              <a:t/>
            </a:r>
            <a:br>
              <a:rPr lang="en-US" sz="2000"/>
            </a:br>
            <a:endParaRPr lang="en-US" sz="2000"/>
          </a:p>
          <a:p>
            <a:pPr marL="609600" indent="-609600" algn="l">
              <a:lnSpc>
                <a:spcPct val="80000"/>
              </a:lnSpc>
              <a:buFontTx/>
              <a:buNone/>
            </a:pPr>
            <a:r>
              <a:rPr lang="en-US" sz="2000"/>
              <a:t>Provides a set of interpersonal relationships to personalize the course and to try out the cooperative learning procedures and skills emphasized within the course.</a:t>
            </a:r>
            <a:br>
              <a:rPr lang="en-US" sz="2000"/>
            </a:br>
            <a:endParaRPr lang="en-US" sz="2000"/>
          </a:p>
          <a:p>
            <a:pPr marL="609600" indent="-609600" algn="l">
              <a:lnSpc>
                <a:spcPct val="80000"/>
              </a:lnSpc>
              <a:buFontTx/>
              <a:buNone/>
            </a:pPr>
            <a:r>
              <a:rPr lang="en-US" sz="2000"/>
              <a:t>Provides a structure for managing course evaluation</a:t>
            </a:r>
          </a:p>
          <a:p>
            <a:pPr marL="609600" indent="-609600" algn="l">
              <a:lnSpc>
                <a:spcPct val="80000"/>
              </a:lnSpc>
              <a:buFontTx/>
              <a:buNone/>
            </a:pPr>
            <a:endParaRPr lang="en-US" sz="1800"/>
          </a:p>
          <a:p>
            <a:pPr marL="609600" indent="-609600" algn="l">
              <a:lnSpc>
                <a:spcPct val="80000"/>
              </a:lnSpc>
              <a:buFontTx/>
              <a:buNone/>
            </a:pPr>
            <a:endParaRPr lang="en-US" sz="180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228600"/>
            <a:ext cx="8229600" cy="5897563"/>
          </a:xfrm>
        </p:spPr>
        <p:txBody>
          <a:bodyPr/>
          <a:lstStyle/>
          <a:p>
            <a:pPr algn="ctr">
              <a:buFontTx/>
              <a:buNone/>
            </a:pPr>
            <a:endParaRPr lang="en-US" b="1" u="sng"/>
          </a:p>
          <a:p>
            <a:pPr algn="ctr">
              <a:buFontTx/>
              <a:buNone/>
            </a:pPr>
            <a:endParaRPr lang="en-US" b="1" u="sng"/>
          </a:p>
          <a:p>
            <a:pPr algn="ctr">
              <a:buFontTx/>
              <a:buNone/>
            </a:pPr>
            <a:endParaRPr lang="en-US" b="1" u="sng"/>
          </a:p>
          <a:p>
            <a:pPr algn="ctr">
              <a:buFontTx/>
              <a:buNone/>
            </a:pPr>
            <a:endParaRPr lang="en-US" b="1" u="sng"/>
          </a:p>
          <a:p>
            <a:pPr algn="ctr">
              <a:buFontTx/>
              <a:buNone/>
            </a:pPr>
            <a:r>
              <a:rPr lang="en-US" b="1" u="sng"/>
              <a:t>Activity No.5</a:t>
            </a:r>
          </a:p>
          <a:p>
            <a:pPr algn="ctr">
              <a:buFontTx/>
              <a:buNone/>
            </a:pPr>
            <a:r>
              <a:rPr lang="en-US" b="1" u="sng"/>
              <a:t>Class Activities that use Cooperative Learning</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b="1" u="sng"/>
              <a:t>Examples of cooperative learning activities</a:t>
            </a:r>
            <a:r>
              <a:rPr lang="en-US" sz="4000"/>
              <a:t> </a:t>
            </a:r>
          </a:p>
        </p:txBody>
      </p:sp>
      <p:sp>
        <p:nvSpPr>
          <p:cNvPr id="30723" name="Rectangle 3"/>
          <p:cNvSpPr>
            <a:spLocks noGrp="1" noChangeArrowheads="1"/>
          </p:cNvSpPr>
          <p:nvPr>
            <p:ph type="body" idx="1"/>
          </p:nvPr>
        </p:nvSpPr>
        <p:spPr/>
        <p:txBody>
          <a:bodyPr/>
          <a:lstStyle/>
          <a:p>
            <a:pPr algn="l">
              <a:lnSpc>
                <a:spcPct val="90000"/>
              </a:lnSpc>
              <a:buFontTx/>
              <a:buNone/>
            </a:pPr>
            <a:r>
              <a:rPr lang="en-US" sz="2400" b="1" i="1"/>
              <a:t>Peer tutoring,</a:t>
            </a:r>
            <a:r>
              <a:rPr lang="en-US" sz="2400" b="1"/>
              <a:t>               </a:t>
            </a:r>
            <a:r>
              <a:rPr lang="en-US" sz="2400" b="1" i="1"/>
              <a:t>Conversation cards</a:t>
            </a:r>
          </a:p>
          <a:p>
            <a:pPr algn="l">
              <a:lnSpc>
                <a:spcPct val="90000"/>
              </a:lnSpc>
              <a:buFontTx/>
              <a:buNone/>
            </a:pPr>
            <a:r>
              <a:rPr lang="en-US" sz="2400" b="1" i="1"/>
              <a:t>Think-pair-share,                Role-plays</a:t>
            </a:r>
          </a:p>
          <a:p>
            <a:pPr algn="l">
              <a:lnSpc>
                <a:spcPct val="90000"/>
              </a:lnSpc>
              <a:buFontTx/>
              <a:buNone/>
            </a:pPr>
            <a:r>
              <a:rPr lang="en-US" sz="2400" b="1" i="1"/>
              <a:t>Jigsaw,                    </a:t>
            </a:r>
            <a:r>
              <a:rPr lang="en-US" sz="2400" b="1"/>
              <a:t> </a:t>
            </a:r>
            <a:r>
              <a:rPr lang="en-US" sz="2400" b="1" i="1"/>
              <a:t>Open-ended free conversations</a:t>
            </a:r>
            <a:r>
              <a:rPr lang="en-US" sz="2400"/>
              <a:t> </a:t>
            </a:r>
          </a:p>
          <a:p>
            <a:pPr algn="l">
              <a:lnSpc>
                <a:spcPct val="90000"/>
              </a:lnSpc>
              <a:buFontTx/>
              <a:buNone/>
            </a:pPr>
            <a:r>
              <a:rPr lang="en-US" sz="2400" b="1" i="1"/>
              <a:t>Information-gap activities,</a:t>
            </a:r>
          </a:p>
          <a:p>
            <a:pPr algn="l">
              <a:lnSpc>
                <a:spcPct val="90000"/>
              </a:lnSpc>
              <a:buFontTx/>
              <a:buNone/>
            </a:pPr>
            <a:r>
              <a:rPr lang="en-US" sz="2400" b="1" i="1"/>
              <a:t>Problem solving,</a:t>
            </a:r>
            <a:r>
              <a:rPr lang="en-US" sz="2400"/>
              <a:t> </a:t>
            </a:r>
          </a:p>
          <a:p>
            <a:pPr algn="l">
              <a:lnSpc>
                <a:spcPct val="90000"/>
              </a:lnSpc>
              <a:buFontTx/>
              <a:buNone/>
            </a:pPr>
            <a:r>
              <a:rPr lang="en-US" sz="2400" b="1" i="1"/>
              <a:t>Storytelling,Structured Academic Controversy</a:t>
            </a:r>
            <a:endParaRPr lang="en-US" sz="2400" b="1"/>
          </a:p>
          <a:p>
            <a:pPr algn="l">
              <a:lnSpc>
                <a:spcPct val="90000"/>
              </a:lnSpc>
              <a:buFontTx/>
              <a:buNone/>
            </a:pPr>
            <a:r>
              <a:rPr lang="en-US" sz="2400" b="1" i="1"/>
              <a:t>Cooperative projects,</a:t>
            </a:r>
          </a:p>
          <a:p>
            <a:pPr algn="l">
              <a:lnSpc>
                <a:spcPct val="90000"/>
              </a:lnSpc>
              <a:buFontTx/>
              <a:buNone/>
            </a:pPr>
            <a:r>
              <a:rPr lang="en-US" sz="2400" b="1" i="1"/>
              <a:t>Paired interviews,</a:t>
            </a:r>
          </a:p>
          <a:p>
            <a:pPr algn="l">
              <a:lnSpc>
                <a:spcPct val="90000"/>
              </a:lnSpc>
              <a:buFontTx/>
              <a:buNone/>
            </a:pPr>
            <a:r>
              <a:rPr lang="en-US" sz="2400" b="1" i="1"/>
              <a:t>Sharing opinions, debating, narrating, describing, and explaining</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2800" b="1"/>
              <a:t>Planning an Active Learning Activity</a:t>
            </a:r>
            <a:br>
              <a:rPr lang="en-US" sz="2800" b="1"/>
            </a:br>
            <a:endParaRPr lang="en-US" sz="4000"/>
          </a:p>
        </p:txBody>
      </p:sp>
      <p:sp>
        <p:nvSpPr>
          <p:cNvPr id="62467" name="Rectangle 3"/>
          <p:cNvSpPr>
            <a:spLocks noGrp="1" noChangeArrowheads="1"/>
          </p:cNvSpPr>
          <p:nvPr>
            <p:ph type="body" idx="1"/>
          </p:nvPr>
        </p:nvSpPr>
        <p:spPr/>
        <p:txBody>
          <a:bodyPr/>
          <a:lstStyle/>
          <a:p>
            <a:pPr algn="l">
              <a:lnSpc>
                <a:spcPct val="80000"/>
              </a:lnSpc>
              <a:buFontTx/>
              <a:buNone/>
            </a:pPr>
            <a:endParaRPr lang="en-US" sz="1400"/>
          </a:p>
          <a:p>
            <a:pPr algn="l">
              <a:lnSpc>
                <a:spcPct val="80000"/>
              </a:lnSpc>
              <a:buFontTx/>
              <a:buNone/>
            </a:pPr>
            <a:r>
              <a:rPr lang="en-US" sz="1400"/>
              <a:t> -</a:t>
            </a:r>
            <a:r>
              <a:rPr lang="en-US" sz="2400">
                <a:latin typeface="Times New Roman" pitchFamily="18" charset="0"/>
                <a:cs typeface="Times New Roman" pitchFamily="18" charset="0"/>
              </a:rPr>
              <a:t>What are your objectives for the activity? </a:t>
            </a:r>
          </a:p>
          <a:p>
            <a:pPr algn="l">
              <a:lnSpc>
                <a:spcPct val="80000"/>
              </a:lnSpc>
              <a:buFontTx/>
              <a:buNone/>
            </a:pPr>
            <a:r>
              <a:rPr lang="en-US" sz="2400">
                <a:latin typeface="Times New Roman" pitchFamily="18" charset="0"/>
                <a:cs typeface="Times New Roman" pitchFamily="18" charset="0"/>
              </a:rPr>
              <a:t>-Who is interacting?</a:t>
            </a:r>
          </a:p>
          <a:p>
            <a:pPr algn="l">
              <a:lnSpc>
                <a:spcPct val="80000"/>
              </a:lnSpc>
              <a:buFontTx/>
              <a:buNone/>
            </a:pPr>
            <a:r>
              <a:rPr lang="en-US" sz="2400">
                <a:latin typeface="Times New Roman" pitchFamily="18" charset="0"/>
                <a:cs typeface="Times New Roman" pitchFamily="18" charset="0"/>
              </a:rPr>
              <a:t>- Will students pair up with someone beside them? Or perhaps someone sitting behind/in front of them?</a:t>
            </a:r>
          </a:p>
          <a:p>
            <a:pPr algn="l">
              <a:lnSpc>
                <a:spcPct val="80000"/>
              </a:lnSpc>
              <a:buFontTx/>
              <a:buNone/>
            </a:pPr>
            <a:r>
              <a:rPr lang="en-US" sz="2400">
                <a:latin typeface="Times New Roman" pitchFamily="18" charset="0"/>
                <a:cs typeface="Times New Roman" pitchFamily="18" charset="0"/>
              </a:rPr>
              <a:t>-Should they pair up with someone with a different background? Someone they don't know yet? </a:t>
            </a:r>
          </a:p>
          <a:p>
            <a:pPr algn="l">
              <a:lnSpc>
                <a:spcPct val="80000"/>
              </a:lnSpc>
              <a:buFontTx/>
              <a:buNone/>
            </a:pPr>
            <a:r>
              <a:rPr lang="en-US" sz="2400">
                <a:latin typeface="Times New Roman" pitchFamily="18" charset="0"/>
                <a:cs typeface="Times New Roman" pitchFamily="18" charset="0"/>
              </a:rPr>
              <a:t>-When does the activity occur during the class? Beginning? Middle? End? How much time are you willing to spend on it? </a:t>
            </a:r>
          </a:p>
          <a:p>
            <a:pPr algn="l">
              <a:lnSpc>
                <a:spcPct val="80000"/>
              </a:lnSpc>
              <a:buFontTx/>
              <a:buNone/>
            </a:pPr>
            <a:r>
              <a:rPr lang="en-US" sz="2400">
                <a:latin typeface="Times New Roman" pitchFamily="18" charset="0"/>
                <a:cs typeface="Times New Roman" pitchFamily="18" charset="0"/>
              </a:rPr>
              <a:t>-Will they write down their answers/ideas/questions or just discuss them? </a:t>
            </a:r>
          </a:p>
          <a:p>
            <a:pPr algn="l">
              <a:lnSpc>
                <a:spcPct val="80000"/>
              </a:lnSpc>
              <a:buFontTx/>
              <a:buNone/>
            </a:pPr>
            <a:r>
              <a:rPr lang="en-US" sz="2400">
                <a:latin typeface="Times New Roman" pitchFamily="18" charset="0"/>
                <a:cs typeface="Times New Roman" pitchFamily="18" charset="0"/>
              </a:rPr>
              <a:t>-Will they turn in the responses or not? If they are asked to turn them in, should they put their names on them? </a:t>
            </a:r>
          </a:p>
          <a:p>
            <a:pPr algn="l">
              <a:lnSpc>
                <a:spcPct val="80000"/>
              </a:lnSpc>
              <a:buSzPct val="100000"/>
              <a:buFont typeface="Symbol" pitchFamily="18" charset="2"/>
              <a:buNone/>
            </a:pPr>
            <a:endParaRPr lang="en-US" sz="240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457200" y="609600"/>
            <a:ext cx="8229600" cy="5516563"/>
          </a:xfrm>
        </p:spPr>
        <p:txBody>
          <a:bodyPr/>
          <a:lstStyle/>
          <a:p>
            <a:pPr>
              <a:buFontTx/>
              <a:buNone/>
            </a:pPr>
            <a:endParaRPr lang="en-US" b="1"/>
          </a:p>
          <a:p>
            <a:pPr>
              <a:buFontTx/>
              <a:buNone/>
            </a:pPr>
            <a:endParaRPr lang="en-US" b="1"/>
          </a:p>
          <a:p>
            <a:pPr>
              <a:buFontTx/>
              <a:buNone/>
            </a:pPr>
            <a:endParaRPr lang="en-US" b="1"/>
          </a:p>
          <a:p>
            <a:pPr>
              <a:buFontTx/>
              <a:buNone/>
            </a:pPr>
            <a:endParaRPr lang="en-US" b="1"/>
          </a:p>
          <a:p>
            <a:pPr>
              <a:buFontTx/>
              <a:buNone/>
            </a:pPr>
            <a:r>
              <a:rPr lang="en-US" b="1"/>
              <a:t>What are some challenges I might face?</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References</a:t>
            </a:r>
          </a:p>
        </p:txBody>
      </p:sp>
      <p:sp>
        <p:nvSpPr>
          <p:cNvPr id="27651" name="Rectangle 3"/>
          <p:cNvSpPr>
            <a:spLocks noGrp="1" noChangeArrowheads="1"/>
          </p:cNvSpPr>
          <p:nvPr>
            <p:ph type="body" idx="1"/>
          </p:nvPr>
        </p:nvSpPr>
        <p:spPr>
          <a:xfrm>
            <a:off x="304800" y="1600200"/>
            <a:ext cx="8229600" cy="4525963"/>
          </a:xfrm>
        </p:spPr>
        <p:txBody>
          <a:bodyPr/>
          <a:lstStyle/>
          <a:p>
            <a:pPr algn="l">
              <a:lnSpc>
                <a:spcPct val="80000"/>
              </a:lnSpc>
              <a:buFontTx/>
              <a:buNone/>
            </a:pPr>
            <a:r>
              <a:rPr lang="en-US" sz="1800"/>
              <a:t>David and Roger Johnson. "Cooperative Learning." [Online] 15 October 2001. </a:t>
            </a:r>
            <a:r>
              <a:rPr lang="en-US" sz="1800">
                <a:hlinkClick r:id="rId2"/>
              </a:rPr>
              <a:t>http://www.clcrc.com/pages/cl.html</a:t>
            </a:r>
            <a:endParaRPr lang="en-US" sz="1800"/>
          </a:p>
          <a:p>
            <a:pPr algn="l">
              <a:lnSpc>
                <a:spcPct val="80000"/>
              </a:lnSpc>
              <a:buFontTx/>
              <a:buNone/>
            </a:pPr>
            <a:r>
              <a:rPr lang="en-US" sz="1800"/>
              <a:t>David and Roger Johnson. "An Overview of Cooperative Learning." [Online] 15 October 2001. </a:t>
            </a:r>
            <a:r>
              <a:rPr lang="en-US" sz="1800">
                <a:hlinkClick r:id="rId3"/>
              </a:rPr>
              <a:t>http://www.clcrc.com/pages/overviewpaper.html</a:t>
            </a:r>
            <a:endParaRPr lang="en-US" sz="1800"/>
          </a:p>
          <a:p>
            <a:pPr algn="l">
              <a:lnSpc>
                <a:spcPct val="80000"/>
              </a:lnSpc>
              <a:buFontTx/>
              <a:buNone/>
            </a:pPr>
            <a:r>
              <a:rPr lang="en-US" sz="1800"/>
              <a:t>Howard Community College's Teaching Resources. "Ideas on Cooperative Learning and the use of Small Groups." [Online] 15 October 2001.</a:t>
            </a:r>
            <a:r>
              <a:rPr lang="en-US" sz="1800" b="1"/>
              <a:t> </a:t>
            </a:r>
            <a:r>
              <a:rPr lang="en-US" sz="1800">
                <a:hlinkClick r:id="rId4"/>
              </a:rPr>
              <a:t>http://www.howardcc.edu/profdev/resources/learning/groups1.htm</a:t>
            </a:r>
            <a:endParaRPr lang="en-US" sz="1800"/>
          </a:p>
          <a:p>
            <a:pPr algn="l">
              <a:lnSpc>
                <a:spcPct val="80000"/>
              </a:lnSpc>
              <a:buFontTx/>
              <a:buNone/>
            </a:pPr>
            <a:r>
              <a:rPr lang="en-US" sz="1800"/>
              <a:t>Kagan, Spencer. "Kagan Structures for Emotional Intelligence." [Online] 15 October 2001. "</a:t>
            </a:r>
            <a:r>
              <a:rPr lang="en-US" sz="1800">
                <a:hlinkClick r:id="rId5"/>
              </a:rPr>
              <a:t>http://www.kagancooplearn.com/Newsletter/1001/index.html</a:t>
            </a:r>
            <a:endParaRPr lang="en-US" sz="1800"/>
          </a:p>
          <a:p>
            <a:pPr algn="l">
              <a:lnSpc>
                <a:spcPct val="80000"/>
              </a:lnSpc>
              <a:buFontTx/>
              <a:buNone/>
            </a:pPr>
            <a:r>
              <a:rPr lang="en-US" sz="2000"/>
              <a:t>College Level One — Collaborative Learning Page. On the web at:</a:t>
            </a:r>
            <a:r>
              <a:rPr lang="en-US" sz="2800"/>
              <a:t/>
            </a:r>
            <a:br>
              <a:rPr lang="en-US" sz="2800"/>
            </a:br>
            <a:r>
              <a:rPr lang="en-US" sz="2000">
                <a:hlinkClick r:id="rId6"/>
              </a:rPr>
              <a:t>http://www.wcer.wisc.edu/nise/cl1/CL/resource/R1.asp</a:t>
            </a:r>
            <a:endParaRPr lang="en-US" sz="2000"/>
          </a:p>
          <a:p>
            <a:pPr algn="l">
              <a:lnSpc>
                <a:spcPct val="80000"/>
              </a:lnSpc>
              <a:buFontTx/>
              <a:buNone/>
            </a:pPr>
            <a:r>
              <a:rPr lang="en-US" sz="1800"/>
              <a:t>Panitz, T. (1996). </a:t>
            </a:r>
            <a:r>
              <a:rPr lang="en-US" sz="1800" i="1"/>
              <a:t>A Definition of Collaborative vs Cooperative Learning.</a:t>
            </a:r>
            <a:r>
              <a:rPr lang="en-US" sz="1800"/>
              <a:t> On the web at: </a:t>
            </a:r>
            <a:r>
              <a:rPr lang="en-US" sz="1800">
                <a:hlinkClick r:id="rId7"/>
              </a:rPr>
              <a:t/>
            </a:r>
            <a:br>
              <a:rPr lang="en-US" sz="1800">
                <a:hlinkClick r:id="rId7"/>
              </a:rPr>
            </a:br>
            <a:r>
              <a:rPr lang="en-US" sz="1800">
                <a:hlinkClick r:id="rId7"/>
              </a:rPr>
              <a:t>http://www.lgu.ac.uk/deliberations/collab.learning/panitz2.html</a:t>
            </a:r>
            <a:endParaRPr lang="en-US" sz="1800"/>
          </a:p>
          <a:p>
            <a:pPr algn="l">
              <a:lnSpc>
                <a:spcPct val="80000"/>
              </a:lnSpc>
              <a:buFontTx/>
              <a:buNone/>
            </a:pPr>
            <a:endParaRPr lang="en-US" sz="180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Useful Sites</a:t>
            </a:r>
          </a:p>
        </p:txBody>
      </p:sp>
      <p:sp>
        <p:nvSpPr>
          <p:cNvPr id="50179" name="Rectangle 3"/>
          <p:cNvSpPr>
            <a:spLocks noGrp="1" noChangeArrowheads="1"/>
          </p:cNvSpPr>
          <p:nvPr>
            <p:ph type="body" idx="1"/>
          </p:nvPr>
        </p:nvSpPr>
        <p:spPr/>
        <p:txBody>
          <a:bodyPr/>
          <a:lstStyle/>
          <a:p>
            <a:pPr algn="l">
              <a:buFontTx/>
              <a:buNone/>
            </a:pPr>
            <a:r>
              <a:rPr lang="en-US"/>
              <a:t>http://www.orangeusd.k12.ca.us</a:t>
            </a:r>
          </a:p>
          <a:p>
            <a:pPr algn="l">
              <a:buFontTx/>
              <a:buNone/>
            </a:pPr>
            <a:r>
              <a:rPr lang="en-US"/>
              <a:t>-Thinking and Learning</a:t>
            </a:r>
          </a:p>
          <a:p>
            <a:pPr algn="l">
              <a:buFontTx/>
              <a:buNone/>
            </a:pPr>
            <a:r>
              <a:rPr lang="en-US"/>
              <a:t>http://www.edtech.kennesaw.edu</a:t>
            </a:r>
          </a:p>
          <a:p>
            <a:pPr algn="l">
              <a:buFontTx/>
              <a:buNone/>
            </a:pPr>
            <a:r>
              <a:rPr lang="en-US"/>
              <a:t>-Cooperative Learning</a:t>
            </a:r>
            <a:endParaRPr lang="en-US" b="1"/>
          </a:p>
          <a:p>
            <a:pPr algn="l">
              <a:buFontTx/>
              <a:buNone/>
            </a:pPr>
            <a:r>
              <a:rPr lang="en-US"/>
              <a:t>-Active Learning for the College Classroom</a:t>
            </a:r>
            <a:endParaRPr lang="en-US">
              <a:hlinkClick r:id="rId2"/>
            </a:endParaRPr>
          </a:p>
          <a:p>
            <a:pPr algn="l">
              <a:buFontTx/>
              <a:buNone/>
            </a:pPr>
            <a:r>
              <a:rPr lang="en-US" b="1">
                <a:hlinkClick r:id="rId2"/>
              </a:rPr>
              <a:t>http://www.calstatela.edu</a:t>
            </a:r>
            <a:r>
              <a:rPr lang="en-US"/>
              <a:t>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lIns="90488" tIns="44450" rIns="90488" bIns="44450"/>
          <a:lstStyle/>
          <a:p>
            <a:r>
              <a:rPr lang="en-US" b="1"/>
              <a:t>CHECKER</a:t>
            </a:r>
            <a:endParaRPr lang="en-US"/>
          </a:p>
        </p:txBody>
      </p:sp>
      <p:sp>
        <p:nvSpPr>
          <p:cNvPr id="38915" name="Rectangle 3"/>
          <p:cNvSpPr>
            <a:spLocks noGrp="1" noChangeArrowheads="1"/>
          </p:cNvSpPr>
          <p:nvPr>
            <p:ph type="body" sz="half" idx="1"/>
          </p:nvPr>
        </p:nvSpPr>
        <p:spPr>
          <a:xfrm>
            <a:off x="457200" y="1600200"/>
            <a:ext cx="4335463" cy="4525963"/>
          </a:xfrm>
          <a:noFill/>
          <a:ln/>
        </p:spPr>
        <p:txBody>
          <a:bodyPr lIns="90488" tIns="44450" rIns="90488" bIns="44450"/>
          <a:lstStyle/>
          <a:p>
            <a:pPr algn="l">
              <a:buFontTx/>
              <a:buNone/>
            </a:pPr>
            <a:r>
              <a:rPr lang="en-US" sz="2800"/>
              <a:t>-makes sure that </a:t>
            </a:r>
            <a:r>
              <a:rPr lang="en-US" sz="2800" i="1"/>
              <a:t>everyone</a:t>
            </a:r>
            <a:r>
              <a:rPr lang="en-US" sz="2800"/>
              <a:t> in the group understands </a:t>
            </a:r>
            <a:r>
              <a:rPr lang="en-US" sz="2800" i="1"/>
              <a:t>all </a:t>
            </a:r>
            <a:r>
              <a:rPr lang="en-US" sz="2800"/>
              <a:t>the material</a:t>
            </a:r>
          </a:p>
          <a:p>
            <a:pPr algn="l">
              <a:buFontTx/>
              <a:buNone/>
            </a:pPr>
            <a:r>
              <a:rPr lang="en-US" sz="2800"/>
              <a:t>-ensures that </a:t>
            </a:r>
            <a:r>
              <a:rPr lang="en-US" sz="2800" i="1"/>
              <a:t>everyone</a:t>
            </a:r>
            <a:r>
              <a:rPr lang="en-US" sz="2800"/>
              <a:t> in the group is prepared to make their part of the presentation. </a:t>
            </a:r>
          </a:p>
        </p:txBody>
      </p:sp>
      <p:graphicFrame>
        <p:nvGraphicFramePr>
          <p:cNvPr id="38916" name="Object 4">
            <a:hlinkClick r:id="" action="ppaction://ole?verb=0"/>
          </p:cNvPr>
          <p:cNvGraphicFramePr>
            <a:graphicFrameLocks/>
          </p:cNvGraphicFramePr>
          <p:nvPr>
            <p:ph type="clipArt" sz="half" idx="2"/>
          </p:nvPr>
        </p:nvGraphicFramePr>
        <p:xfrm>
          <a:off x="4676775" y="1604963"/>
          <a:ext cx="3987800" cy="4516437"/>
        </p:xfrm>
        <a:graphic>
          <a:graphicData uri="http://schemas.openxmlformats.org/presentationml/2006/ole">
            <p:oleObj spid="_x0000_s38916" name="Clip" r:id="rId3" imgW="5155920" imgH="5622840" progId="MS_ClipArt_Gallery.2">
              <p:embed/>
            </p:oleObj>
          </a:graphicData>
        </a:graphic>
      </p:graphicFrame>
    </p:spTree>
  </p:cSld>
  <p:clrMapOvr>
    <a:masterClrMapping/>
  </p:clrMapOvr>
  <p:transition spd="slow" advTm="8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93800" y="350838"/>
            <a:ext cx="6975475" cy="533400"/>
          </a:xfrm>
          <a:noFill/>
          <a:ln/>
        </p:spPr>
        <p:txBody>
          <a:bodyPr lIns="90488" tIns="44450" rIns="90488" bIns="44450"/>
          <a:lstStyle/>
          <a:p>
            <a:r>
              <a:rPr lang="en-US" b="1"/>
              <a:t>LEADER</a:t>
            </a:r>
            <a:endParaRPr lang="en-US" sz="4800"/>
          </a:p>
        </p:txBody>
      </p:sp>
      <p:sp>
        <p:nvSpPr>
          <p:cNvPr id="35843" name="Rectangle 3"/>
          <p:cNvSpPr>
            <a:spLocks noGrp="1" noChangeArrowheads="1"/>
          </p:cNvSpPr>
          <p:nvPr>
            <p:ph type="body" sz="half" idx="1"/>
          </p:nvPr>
        </p:nvSpPr>
        <p:spPr>
          <a:xfrm>
            <a:off x="914400" y="1066800"/>
            <a:ext cx="8001000" cy="5029200"/>
          </a:xfrm>
          <a:noFill/>
          <a:ln/>
        </p:spPr>
        <p:txBody>
          <a:bodyPr lIns="90488" tIns="44450" rIns="90488" bIns="44450"/>
          <a:lstStyle/>
          <a:p>
            <a:pPr algn="l">
              <a:buFontTx/>
              <a:buNone/>
            </a:pPr>
            <a:r>
              <a:rPr lang="en-US" sz="2800"/>
              <a:t>-responsible for the groups output</a:t>
            </a:r>
          </a:p>
          <a:p>
            <a:pPr algn="l">
              <a:buFontTx/>
              <a:buNone/>
            </a:pPr>
            <a:r>
              <a:rPr lang="en-US" sz="2800"/>
              <a:t>-keeps group ‘on track’ and focused</a:t>
            </a:r>
          </a:p>
          <a:p>
            <a:pPr algn="l">
              <a:buFontTx/>
              <a:buNone/>
            </a:pPr>
            <a:r>
              <a:rPr lang="en-US" sz="2800"/>
              <a:t>-assigns tasks</a:t>
            </a:r>
          </a:p>
          <a:p>
            <a:pPr algn="l">
              <a:buFontTx/>
              <a:buNone/>
            </a:pPr>
            <a:r>
              <a:rPr lang="en-US" sz="2800"/>
              <a:t>-controls the direction of  the project</a:t>
            </a:r>
          </a:p>
          <a:p>
            <a:pPr algn="l">
              <a:buFontTx/>
              <a:buNone/>
            </a:pPr>
            <a:r>
              <a:rPr lang="en-US" sz="2800"/>
              <a:t>-assigns additional roles, such as ‘experimenter’ or ‘equipment manager’</a:t>
            </a:r>
          </a:p>
        </p:txBody>
      </p:sp>
    </p:spTree>
  </p:cSld>
  <p:clrMapOvr>
    <a:masterClrMapping/>
  </p:clrMapOvr>
  <p:transition spd="slow" advTm="8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25575" y="350838"/>
            <a:ext cx="4841875" cy="990600"/>
          </a:xfrm>
          <a:noFill/>
          <a:ln/>
        </p:spPr>
        <p:txBody>
          <a:bodyPr lIns="90488" tIns="44450" rIns="90488" bIns="44450"/>
          <a:lstStyle/>
          <a:p>
            <a:r>
              <a:rPr lang="en-US" b="1"/>
              <a:t>RECORDER</a:t>
            </a:r>
            <a:endParaRPr lang="en-US"/>
          </a:p>
        </p:txBody>
      </p:sp>
      <p:sp>
        <p:nvSpPr>
          <p:cNvPr id="36867" name="Rectangle 3"/>
          <p:cNvSpPr>
            <a:spLocks noGrp="1" noChangeArrowheads="1"/>
          </p:cNvSpPr>
          <p:nvPr>
            <p:ph type="body" sz="half" idx="1"/>
          </p:nvPr>
        </p:nvSpPr>
        <p:spPr>
          <a:xfrm>
            <a:off x="617538" y="1768475"/>
            <a:ext cx="4035425" cy="4275138"/>
          </a:xfrm>
          <a:noFill/>
          <a:ln/>
        </p:spPr>
        <p:txBody>
          <a:bodyPr lIns="90488" tIns="44450" rIns="90488" bIns="44450"/>
          <a:lstStyle/>
          <a:p>
            <a:pPr algn="l">
              <a:buFontTx/>
              <a:buNone/>
            </a:pPr>
            <a:r>
              <a:rPr lang="en-US" sz="2800"/>
              <a:t>-takes notes for the team</a:t>
            </a:r>
          </a:p>
          <a:p>
            <a:pPr algn="l">
              <a:buFontTx/>
              <a:buNone/>
            </a:pPr>
            <a:r>
              <a:rPr lang="en-US" sz="2800"/>
              <a:t>-responsible for compiling and presentation of final product</a:t>
            </a:r>
          </a:p>
          <a:p>
            <a:pPr algn="l">
              <a:buFontTx/>
              <a:buNone/>
            </a:pPr>
            <a:r>
              <a:rPr lang="en-US" sz="2800"/>
              <a:t>-gets supplies for team when necessary</a:t>
            </a:r>
          </a:p>
        </p:txBody>
      </p:sp>
      <p:graphicFrame>
        <p:nvGraphicFramePr>
          <p:cNvPr id="36868" name="Object 4">
            <a:hlinkClick r:id="" action="ppaction://ole?verb=0"/>
          </p:cNvPr>
          <p:cNvGraphicFramePr>
            <a:graphicFrameLocks/>
          </p:cNvGraphicFramePr>
          <p:nvPr>
            <p:ph type="clipArt" sz="half" idx="2"/>
          </p:nvPr>
        </p:nvGraphicFramePr>
        <p:xfrm>
          <a:off x="4657725" y="2120900"/>
          <a:ext cx="4024313" cy="3484563"/>
        </p:xfrm>
        <a:graphic>
          <a:graphicData uri="http://schemas.openxmlformats.org/presentationml/2006/ole">
            <p:oleObj spid="_x0000_s36868" name="Clip" r:id="rId3" imgW="6146640" imgH="5127480" progId="MS_ClipArt_Gallery.2">
              <p:embed/>
            </p:oleObj>
          </a:graphicData>
        </a:graphic>
      </p:graphicFrame>
    </p:spTree>
  </p:cSld>
  <p:clrMapOvr>
    <a:masterClrMapping/>
  </p:clrMapOvr>
  <p:transition spd="slow" advTm="8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lIns="90488" tIns="44450" rIns="90488" bIns="44450"/>
          <a:lstStyle/>
          <a:p>
            <a:r>
              <a:rPr lang="en-US" b="1"/>
              <a:t>OBSERVER/READER</a:t>
            </a:r>
            <a:endParaRPr lang="en-US"/>
          </a:p>
        </p:txBody>
      </p:sp>
      <p:sp>
        <p:nvSpPr>
          <p:cNvPr id="37891" name="Rectangle 3"/>
          <p:cNvSpPr>
            <a:spLocks noGrp="1" noChangeArrowheads="1"/>
          </p:cNvSpPr>
          <p:nvPr>
            <p:ph type="body" sz="half" idx="1"/>
          </p:nvPr>
        </p:nvSpPr>
        <p:spPr>
          <a:xfrm>
            <a:off x="3836988" y="1600200"/>
            <a:ext cx="4773612" cy="4522788"/>
          </a:xfrm>
          <a:noFill/>
          <a:ln/>
        </p:spPr>
        <p:txBody>
          <a:bodyPr lIns="90488" tIns="44450" rIns="90488" bIns="44450"/>
          <a:lstStyle/>
          <a:p>
            <a:pPr algn="l">
              <a:buFontTx/>
              <a:buNone/>
            </a:pPr>
            <a:r>
              <a:rPr lang="en-US" sz="2800"/>
              <a:t>-makes sure that everyone in the group is contributing (no sponges!)</a:t>
            </a:r>
          </a:p>
          <a:p>
            <a:pPr algn="l">
              <a:buFontTx/>
              <a:buNone/>
            </a:pPr>
            <a:r>
              <a:rPr lang="en-US" sz="2800"/>
              <a:t>-ensures that everyone in the group has an equal opportunity to speak.</a:t>
            </a:r>
          </a:p>
          <a:p>
            <a:pPr algn="l">
              <a:buFontTx/>
              <a:buNone/>
            </a:pPr>
            <a:r>
              <a:rPr lang="en-US" sz="2800"/>
              <a:t>-makes sure that all comments are positive.</a:t>
            </a:r>
          </a:p>
          <a:p>
            <a:pPr algn="l">
              <a:buFontTx/>
              <a:buNone/>
            </a:pPr>
            <a:r>
              <a:rPr lang="en-US" sz="2800"/>
              <a:t>-reads material to the group. </a:t>
            </a:r>
          </a:p>
        </p:txBody>
      </p:sp>
      <p:graphicFrame>
        <p:nvGraphicFramePr>
          <p:cNvPr id="37892" name="Object 4">
            <a:hlinkClick r:id="" action="ppaction://ole?verb=0"/>
          </p:cNvPr>
          <p:cNvGraphicFramePr>
            <a:graphicFrameLocks/>
          </p:cNvGraphicFramePr>
          <p:nvPr>
            <p:ph type="clipArt" sz="half" idx="2"/>
          </p:nvPr>
        </p:nvGraphicFramePr>
        <p:xfrm>
          <a:off x="233363" y="1995488"/>
          <a:ext cx="3389312" cy="3643312"/>
        </p:xfrm>
        <a:graphic>
          <a:graphicData uri="http://schemas.openxmlformats.org/presentationml/2006/ole">
            <p:oleObj spid="_x0000_s37892" name="Clip" r:id="rId3" imgW="3024000" imgH="3251160" progId="MS_ClipArt_Gallery.2">
              <p:embed/>
            </p:oleObj>
          </a:graphicData>
        </a:graphic>
      </p:graphicFrame>
    </p:spTree>
  </p:cSld>
  <p:clrMapOvr>
    <a:masterClrMapping/>
  </p:clrMapOvr>
  <p:transition spd="slow" advTm="8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457200" y="228600"/>
            <a:ext cx="8229600" cy="5897563"/>
          </a:xfrm>
        </p:spPr>
        <p:txBody>
          <a:bodyPr/>
          <a:lstStyle/>
          <a:p>
            <a:pPr algn="ctr">
              <a:buFontTx/>
              <a:buNone/>
            </a:pPr>
            <a:endParaRPr lang="en-US" b="1"/>
          </a:p>
          <a:p>
            <a:pPr algn="ctr">
              <a:buFontTx/>
              <a:buNone/>
            </a:pPr>
            <a:endParaRPr lang="en-US" b="1"/>
          </a:p>
          <a:p>
            <a:pPr algn="ctr">
              <a:buFontTx/>
              <a:buNone/>
            </a:pPr>
            <a:endParaRPr lang="en-US" b="1"/>
          </a:p>
          <a:p>
            <a:pPr algn="ctr">
              <a:buFontTx/>
              <a:buNone/>
            </a:pPr>
            <a:endParaRPr lang="en-US" b="1"/>
          </a:p>
          <a:p>
            <a:pPr algn="ctr">
              <a:buFontTx/>
              <a:buNone/>
            </a:pPr>
            <a:r>
              <a:rPr lang="en-US" b="1"/>
              <a:t>Activity 1</a:t>
            </a:r>
          </a:p>
          <a:p>
            <a:pPr algn="ctr">
              <a:buFontTx/>
              <a:buNone/>
            </a:pPr>
            <a:r>
              <a:rPr lang="en-US" b="1"/>
              <a:t>Comparison of Old and New Paradigms of College Teaching</a:t>
            </a:r>
            <a:r>
              <a:rPr lang="en-US"/>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868362"/>
          </a:xfrm>
        </p:spPr>
        <p:txBody>
          <a:bodyPr/>
          <a:lstStyle/>
          <a:p>
            <a:pPr algn="l"/>
            <a:r>
              <a:rPr lang="en-US" sz="3200"/>
              <a:t>Changing Paradigm of College Teaching</a:t>
            </a:r>
            <a:r>
              <a:rPr lang="ar-SA" sz="4000"/>
              <a:t> </a:t>
            </a:r>
            <a:endParaRPr lang="en-US" sz="4000"/>
          </a:p>
        </p:txBody>
      </p:sp>
      <p:sp>
        <p:nvSpPr>
          <p:cNvPr id="47107" name="Rectangle 3"/>
          <p:cNvSpPr>
            <a:spLocks noGrp="1" noChangeArrowheads="1"/>
          </p:cNvSpPr>
          <p:nvPr>
            <p:ph type="body" idx="1"/>
          </p:nvPr>
        </p:nvSpPr>
        <p:spPr>
          <a:xfrm>
            <a:off x="457200" y="1143000"/>
            <a:ext cx="8229600" cy="5715000"/>
          </a:xfrm>
        </p:spPr>
        <p:txBody>
          <a:bodyPr/>
          <a:lstStyle/>
          <a:p>
            <a:pPr algn="l">
              <a:lnSpc>
                <a:spcPct val="80000"/>
              </a:lnSpc>
              <a:buFontTx/>
              <a:buNone/>
            </a:pPr>
            <a:endParaRPr lang="en-US" sz="1800"/>
          </a:p>
          <a:p>
            <a:pPr algn="l">
              <a:lnSpc>
                <a:spcPct val="80000"/>
              </a:lnSpc>
              <a:buFontTx/>
              <a:buNone/>
            </a:pPr>
            <a:endParaRPr lang="en-US" sz="1800"/>
          </a:p>
          <a:p>
            <a:pPr algn="l">
              <a:lnSpc>
                <a:spcPct val="80000"/>
              </a:lnSpc>
              <a:buFontTx/>
              <a:buNone/>
            </a:pPr>
            <a:r>
              <a:rPr lang="en-US" sz="1800"/>
              <a:t>A paradigm shift is taking place in college teaching. </a:t>
            </a:r>
          </a:p>
          <a:p>
            <a:pPr algn="l">
              <a:lnSpc>
                <a:spcPct val="80000"/>
              </a:lnSpc>
              <a:buFontTx/>
              <a:buNone/>
            </a:pPr>
            <a:r>
              <a:rPr lang="en-US" sz="1800"/>
              <a:t>We are dropping the old paradigm of teaching and adopting a new paradigm based on theory and research that has clear applications to instruction. </a:t>
            </a:r>
            <a:endParaRPr lang="ar-SA" sz="1800"/>
          </a:p>
          <a:p>
            <a:pPr algn="l">
              <a:lnSpc>
                <a:spcPct val="80000"/>
              </a:lnSpc>
              <a:buFontTx/>
              <a:buNone/>
            </a:pPr>
            <a:endParaRPr lang="en-US" sz="1800"/>
          </a:p>
          <a:p>
            <a:pPr algn="l">
              <a:lnSpc>
                <a:spcPct val="80000"/>
              </a:lnSpc>
              <a:buFontTx/>
              <a:buNone/>
            </a:pPr>
            <a:r>
              <a:rPr lang="en-US" sz="1800"/>
              <a:t>The primary means of achieving the new paradigm of teaching in the college classroom is to use cooperative learning.</a:t>
            </a:r>
            <a:endParaRPr lang="ar-SA" sz="1800"/>
          </a:p>
          <a:p>
            <a:pPr algn="l">
              <a:lnSpc>
                <a:spcPct val="80000"/>
              </a:lnSpc>
              <a:buFontTx/>
              <a:buNone/>
            </a:pPr>
            <a:endParaRPr lang="ar-SA" sz="1800"/>
          </a:p>
          <a:p>
            <a:pPr algn="l">
              <a:lnSpc>
                <a:spcPct val="80000"/>
              </a:lnSpc>
              <a:buFontTx/>
              <a:buNone/>
            </a:pPr>
            <a:r>
              <a:rPr lang="en-US" sz="1800"/>
              <a:t> Cooperative learning provides the context within which the development of student talent is encouraged. Carefully structured cooperative learning ensures that students are </a:t>
            </a:r>
            <a:r>
              <a:rPr lang="en-US" sz="1800" u="sng"/>
              <a:t>cognitively, physically, emotionally, and psychologically actively involved</a:t>
            </a:r>
            <a:r>
              <a:rPr lang="en-US" sz="1800"/>
              <a:t> in constructing their own knowledge and is an important step in changing the passive and impersonal character of many college classrooms.</a:t>
            </a:r>
          </a:p>
          <a:p>
            <a:pPr algn="l">
              <a:lnSpc>
                <a:spcPct val="80000"/>
              </a:lnSpc>
              <a:buFontTx/>
              <a:buNone/>
            </a:pPr>
            <a:endParaRPr lang="en-US" sz="1800"/>
          </a:p>
          <a:p>
            <a:pPr algn="l">
              <a:lnSpc>
                <a:spcPct val="80000"/>
              </a:lnSpc>
              <a:buFontTx/>
              <a:buNone/>
            </a:pPr>
            <a:endParaRPr lang="en-US" sz="1200"/>
          </a:p>
          <a:p>
            <a:pPr algn="l">
              <a:lnSpc>
                <a:spcPct val="80000"/>
              </a:lnSpc>
              <a:buFontTx/>
              <a:buNone/>
            </a:pPr>
            <a:endParaRPr lang="en-US" sz="1200"/>
          </a:p>
          <a:p>
            <a:pPr algn="l">
              <a:lnSpc>
                <a:spcPct val="80000"/>
              </a:lnSpc>
              <a:buFontTx/>
              <a:buNone/>
            </a:pPr>
            <a:r>
              <a:rPr lang="en-US" sz="1600"/>
              <a:t>http://www.anderson.ucla.edu</a:t>
            </a:r>
          </a:p>
          <a:p>
            <a:pPr algn="l">
              <a:lnSpc>
                <a:spcPct val="80000"/>
              </a:lnSpc>
              <a:buFontTx/>
              <a:buNone/>
            </a:pPr>
            <a:r>
              <a:rPr lang="en-US" sz="1600"/>
              <a:t>Cooperation in the College classroom</a:t>
            </a:r>
          </a:p>
          <a:p>
            <a:pPr algn="l">
              <a:lnSpc>
                <a:spcPct val="80000"/>
              </a:lnSpc>
              <a:buFontTx/>
              <a:buNone/>
            </a:pPr>
            <a:r>
              <a:rPr lang="ar-SA" sz="1200"/>
              <a:t/>
            </a:r>
            <a:br>
              <a:rPr lang="ar-SA" sz="1200"/>
            </a:br>
            <a:endParaRPr lang="en-US" sz="1200"/>
          </a:p>
          <a:p>
            <a:pPr algn="l">
              <a:lnSpc>
                <a:spcPct val="80000"/>
              </a:lnSpc>
              <a:buFontTx/>
              <a:buNone/>
            </a:pPr>
            <a:r>
              <a:rPr lang="ar-SA" sz="1200"/>
              <a:t>   </a:t>
            </a:r>
            <a:endParaRPr lang="en-US" sz="120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424</TotalTime>
  <Words>1622</Words>
  <Application>Microsoft Office PowerPoint</Application>
  <PresentationFormat>عرض على الشاشة (3:4)‏</PresentationFormat>
  <Paragraphs>264</Paragraphs>
  <Slides>37</Slides>
  <Notes>0</Notes>
  <HiddenSlides>0</HiddenSlides>
  <MMClips>0</MMClips>
  <ScaleCrop>false</ScaleCrop>
  <HeadingPairs>
    <vt:vector size="8" baseType="variant">
      <vt:variant>
        <vt:lpstr>الخطوط المستخدمة</vt:lpstr>
      </vt:variant>
      <vt:variant>
        <vt:i4>4</vt:i4>
      </vt:variant>
      <vt:variant>
        <vt:lpstr>سمة</vt:lpstr>
      </vt:variant>
      <vt:variant>
        <vt:i4>1</vt:i4>
      </vt:variant>
      <vt:variant>
        <vt:lpstr>خوادم OLE مضمنة</vt:lpstr>
      </vt:variant>
      <vt:variant>
        <vt:i4>1</vt:i4>
      </vt:variant>
      <vt:variant>
        <vt:lpstr>عناوين الشرائح</vt:lpstr>
      </vt:variant>
      <vt:variant>
        <vt:i4>37</vt:i4>
      </vt:variant>
    </vt:vector>
  </HeadingPairs>
  <TitlesOfParts>
    <vt:vector size="43" baseType="lpstr">
      <vt:lpstr>Arial</vt:lpstr>
      <vt:lpstr>Souvenir Lt BT</vt:lpstr>
      <vt:lpstr>Times New Roman</vt:lpstr>
      <vt:lpstr>Symbol</vt:lpstr>
      <vt:lpstr>Default Design</vt:lpstr>
      <vt:lpstr>Microsoft Clip Gallery</vt:lpstr>
      <vt:lpstr>Cooperative Learning in the College Classroom</vt:lpstr>
      <vt:lpstr>Workshop Objectives</vt:lpstr>
      <vt:lpstr>Roles are assigned in a  cooperative group.</vt:lpstr>
      <vt:lpstr>CHECKER</vt:lpstr>
      <vt:lpstr>LEADER</vt:lpstr>
      <vt:lpstr>RECORDER</vt:lpstr>
      <vt:lpstr>OBSERVER/READER</vt:lpstr>
      <vt:lpstr>الشريحة 8</vt:lpstr>
      <vt:lpstr>Changing Paradigm of College Teaching </vt:lpstr>
      <vt:lpstr>الشريحة 10</vt:lpstr>
      <vt:lpstr>Cooperative Learning</vt:lpstr>
      <vt:lpstr>What is Cooperative learning ?</vt:lpstr>
      <vt:lpstr>الشريحة 13</vt:lpstr>
      <vt:lpstr>الشريحة 14</vt:lpstr>
      <vt:lpstr>Activity No.3  Why use Cooperative Learning in College Classes? </vt:lpstr>
      <vt:lpstr>Review of Research</vt:lpstr>
      <vt:lpstr>الشريحة 17</vt:lpstr>
      <vt:lpstr>الشريحة 18</vt:lpstr>
      <vt:lpstr>   </vt:lpstr>
      <vt:lpstr>الشريحة 20</vt:lpstr>
      <vt:lpstr> Five Defining Elements of Cooperative Learning </vt:lpstr>
      <vt:lpstr>Elements of Cooperative Learning </vt:lpstr>
      <vt:lpstr>الشريحة 23</vt:lpstr>
      <vt:lpstr>الشريحة 24</vt:lpstr>
      <vt:lpstr>الشريحة 25</vt:lpstr>
      <vt:lpstr>الشريحة 26</vt:lpstr>
      <vt:lpstr>Some Social Skills</vt:lpstr>
      <vt:lpstr>الشريحة 28</vt:lpstr>
      <vt:lpstr> Grouping Patterns </vt:lpstr>
      <vt:lpstr> Grouping Patterns (con’t) </vt:lpstr>
      <vt:lpstr>  </vt:lpstr>
      <vt:lpstr>الشريحة 32</vt:lpstr>
      <vt:lpstr>Examples of cooperative learning activities </vt:lpstr>
      <vt:lpstr>Planning an Active Learning Activity </vt:lpstr>
      <vt:lpstr>الشريحة 35</vt:lpstr>
      <vt:lpstr>References</vt:lpstr>
      <vt:lpstr>Useful Sites</vt:lpstr>
    </vt:vector>
  </TitlesOfParts>
  <Company>barq 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Learning</dc:title>
  <dc:creator>user</dc:creator>
  <cp:lastModifiedBy>m</cp:lastModifiedBy>
  <cp:revision>19</cp:revision>
  <dcterms:created xsi:type="dcterms:W3CDTF">2008-02-12T15:26:04Z</dcterms:created>
  <dcterms:modified xsi:type="dcterms:W3CDTF">2015-12-21T18:11:57Z</dcterms:modified>
</cp:coreProperties>
</file>