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31"/>
  </p:notesMasterIdLst>
  <p:sldIdLst>
    <p:sldId id="258" r:id="rId4"/>
    <p:sldId id="259" r:id="rId5"/>
    <p:sldId id="321" r:id="rId6"/>
    <p:sldId id="326" r:id="rId7"/>
    <p:sldId id="294" r:id="rId8"/>
    <p:sldId id="295" r:id="rId9"/>
    <p:sldId id="330" r:id="rId10"/>
    <p:sldId id="329" r:id="rId11"/>
    <p:sldId id="331" r:id="rId12"/>
    <p:sldId id="318" r:id="rId13"/>
    <p:sldId id="300" r:id="rId14"/>
    <p:sldId id="298" r:id="rId15"/>
    <p:sldId id="309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10" r:id="rId25"/>
    <p:sldId id="311" r:id="rId26"/>
    <p:sldId id="313" r:id="rId27"/>
    <p:sldId id="314" r:id="rId28"/>
    <p:sldId id="316" r:id="rId29"/>
    <p:sldId id="32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3E1B59"/>
    <a:srgbClr val="4A206A"/>
    <a:srgbClr val="FFA7A7"/>
    <a:srgbClr val="CCA0CB"/>
    <a:srgbClr val="2A1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C20DC-ABA2-4C25-BBC1-551C33561972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2750F-5F74-4C42-BF4B-40C9A080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6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1E91B7-331C-4B7D-936D-883297F962CF}" type="slidenum">
              <a:rPr lang="en-GB" smtClean="0"/>
              <a:pPr>
                <a:spcBef>
                  <a:spcPct val="0"/>
                </a:spcBef>
              </a:pPr>
              <a:t>1</a:t>
            </a:fld>
            <a:endParaRPr lang="en-GB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718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79BE0-D5A5-4DA7-AB06-EBCDE01F6FD8}" type="slidenum">
              <a:rPr lang="en-US"/>
              <a:pPr/>
              <a:t>11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 – can note that bias shows more in overall evaluation and less in evaluation of specific characteristics/behaviors or learning experience (Worthington 2002)</a:t>
            </a:r>
          </a:p>
        </p:txBody>
      </p:sp>
    </p:spTree>
    <p:extLst>
      <p:ext uri="{BB962C8B-B14F-4D97-AF65-F5344CB8AC3E}">
        <p14:creationId xmlns:p14="http://schemas.microsoft.com/office/powerpoint/2010/main" val="2535394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A3BD6-AD14-47FC-B76C-D20D5455444A}" type="slidenum">
              <a:rPr lang="en-US"/>
              <a:pPr/>
              <a:t>12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67408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3EB14-F1E3-40DA-9D6A-2631576D261B}" type="slidenum">
              <a:rPr lang="en-US"/>
              <a:pPr/>
              <a:t>13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53633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B25795-96D0-4CB7-BD6B-7BAC6B031368}" type="slidenum">
              <a:rPr lang="en-US"/>
              <a:pPr/>
              <a:t>14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47534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7204F-FB61-470A-AD05-CA0837470073}" type="slidenum">
              <a:rPr lang="en-US"/>
              <a:pPr/>
              <a:t>15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053430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53E084-EDA1-4651-B6EB-AB58264DDCAF}" type="slidenum">
              <a:rPr lang="en-US"/>
              <a:pPr/>
              <a:t>16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8821363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E493C-0088-43C0-9662-B8A5B69C4BFD}" type="slidenum">
              <a:rPr lang="en-US"/>
              <a:pPr/>
              <a:t>17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731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A8D2D-D39B-4B0E-813F-34AED233DB6B}" type="slidenum">
              <a:rPr lang="en-US"/>
              <a:pPr/>
              <a:t>18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5628482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52BB6-BF09-4371-B09A-51916373ECBA}" type="slidenum">
              <a:rPr lang="en-US"/>
              <a:pPr/>
              <a:t>19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827217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30F2B9-22D1-4B36-827E-5825E11F3099}" type="slidenum">
              <a:rPr lang="en-US"/>
              <a:pPr/>
              <a:t>20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 </a:t>
            </a:r>
          </a:p>
        </p:txBody>
      </p:sp>
    </p:spTree>
    <p:extLst>
      <p:ext uri="{BB962C8B-B14F-4D97-AF65-F5344CB8AC3E}">
        <p14:creationId xmlns:p14="http://schemas.microsoft.com/office/powerpoint/2010/main" val="338221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4739D-E59F-4C63-BE32-F2DA58091AFB}" type="slidenum">
              <a:rPr lang="en-US"/>
              <a:pPr/>
              <a:t>3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3109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7EBE1D-5986-435B-92C6-542E39E59510}" type="slidenum">
              <a:rPr lang="en-US"/>
              <a:pPr/>
              <a:t>21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529095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1596E-BD7E-4119-96F0-E610FDB9609D}" type="slidenum">
              <a:rPr lang="en-US"/>
              <a:pPr/>
              <a:t>22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205255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0F26F-0B15-484F-AC4E-2340EB82382C}" type="slidenum">
              <a:rPr lang="en-US"/>
              <a:pPr/>
              <a:t>23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About 1:15 into session</a:t>
            </a:r>
            <a:endParaRPr lang="en-US" sz="9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246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A9867-A89B-445F-A200-5E549A5B4ED0}" type="slidenum">
              <a:rPr lang="en-US"/>
              <a:pPr/>
              <a:t>24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</a:t>
            </a:r>
          </a:p>
          <a:p>
            <a:r>
              <a:rPr lang="en-US"/>
              <a:t>Cohen – meta-analysis showing modest improvement in teaching resulting from use of course evals alone</a:t>
            </a:r>
          </a:p>
        </p:txBody>
      </p:sp>
    </p:spTree>
    <p:extLst>
      <p:ext uri="{BB962C8B-B14F-4D97-AF65-F5344CB8AC3E}">
        <p14:creationId xmlns:p14="http://schemas.microsoft.com/office/powerpoint/2010/main" val="15894077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263BD-C625-4F8F-92AC-445EF1A2851D}" type="slidenum">
              <a:rPr lang="en-US"/>
              <a:pPr/>
              <a:t>25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980003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D1C4B-5944-4308-8171-D7FFC852E834}" type="slidenum">
              <a:rPr lang="en-US"/>
              <a:pPr/>
              <a:t>26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85884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4739D-E59F-4C63-BE32-F2DA58091AFB}" type="slidenum">
              <a:rPr lang="en-US"/>
              <a:pPr/>
              <a:t>4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65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FDFD6-BBC3-4511-BFAC-D7AE233CA512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89057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68FEA8-FE63-42A3-A6C3-1C06E8D1D06D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49545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68FEA8-FE63-42A3-A6C3-1C06E8D1D06D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4021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FDFD6-BBC3-4511-BFAC-D7AE233CA512}" type="slidenum">
              <a:rPr lang="en-US"/>
              <a:pPr/>
              <a:t>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95715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263BD-C625-4F8F-92AC-445EF1A2851D}" type="slidenum">
              <a:rPr lang="en-US"/>
              <a:pPr/>
              <a:t>9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75967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561E79-C74B-4B84-9A11-56B80B86765D}" type="slidenum">
              <a:rPr lang="en-GB" smtClean="0"/>
              <a:pPr>
                <a:spcBef>
                  <a:spcPct val="0"/>
                </a:spcBef>
              </a:pPr>
              <a:t>10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38567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9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4D11D7C-FD49-4F96-A72F-7DCAF327D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7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03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FAADF4F-D1EE-4724-968C-43A46F7C78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15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60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63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4710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10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C7B6454-4B77-4B81-8A26-8FE4CBCD0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19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395CB21-79B4-45EA-A3DF-AAD596CF6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09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85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85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0366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2060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81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072-CC52-4502-B085-F0FA9CAF397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E29C-A787-480F-B3EB-12532E4B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28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072-CC52-4502-B085-F0FA9CAF397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E29C-A787-480F-B3EB-12532E4B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96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072-CC52-4502-B085-F0FA9CAF397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E29C-A787-480F-B3EB-12532E4B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682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072-CC52-4502-B085-F0FA9CAF397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E29C-A787-480F-B3EB-12532E4B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03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072-CC52-4502-B085-F0FA9CAF397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E29C-A787-480F-B3EB-12532E4B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085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072-CC52-4502-B085-F0FA9CAF397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E29C-A787-480F-B3EB-12532E4B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5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9299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072-CC52-4502-B085-F0FA9CAF397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E29C-A787-480F-B3EB-12532E4B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94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072-CC52-4502-B085-F0FA9CAF397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E29C-A787-480F-B3EB-12532E4B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48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072-CC52-4502-B085-F0FA9CAF397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E29C-A787-480F-B3EB-12532E4B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21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072-CC52-4502-B085-F0FA9CAF397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E29C-A787-480F-B3EB-12532E4B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66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4072-CC52-4502-B085-F0FA9CAF397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E29C-A787-480F-B3EB-12532E4B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5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8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D63FF97-73A0-47A4-96DA-0E64602A7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5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021FAE3-7A35-40D4-9855-335BBB325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9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B51EA29-C4A0-4F6C-9037-2BDF39105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9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6AA26B2-0026-43DE-8352-C04DC6ED3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0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6121818"/>
            <a:ext cx="8216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Users\mmi450\Desktop\NUSearle.png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62" y="6159131"/>
            <a:ext cx="3005138" cy="69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21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3" name="Picture 9" descr="nu-sig-win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10250"/>
            <a:ext cx="1524000" cy="909638"/>
          </a:xfrm>
          <a:prstGeom prst="rect">
            <a:avLst/>
          </a:prstGeom>
          <a:solidFill>
            <a:srgbClr val="66CC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6" name="Picture 2" descr="C:\Users\mmi450\Desktop\NUSearle.png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62" y="6159131"/>
            <a:ext cx="3005138" cy="69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34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64072-CC52-4502-B085-F0FA9CAF397E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8E29C-A787-480F-B3EB-12532E4B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3"/>
          <p:cNvSpPr>
            <a:spLocks/>
          </p:cNvSpPr>
          <p:nvPr/>
        </p:nvSpPr>
        <p:spPr bwMode="auto">
          <a:xfrm>
            <a:off x="0" y="5564188"/>
            <a:ext cx="9186863" cy="125412"/>
          </a:xfrm>
          <a:custGeom>
            <a:avLst/>
            <a:gdLst>
              <a:gd name="T0" fmla="*/ 0 w 5787"/>
              <a:gd name="T1" fmla="*/ 2147483646 h 79"/>
              <a:gd name="T2" fmla="*/ 2147483646 w 5787"/>
              <a:gd name="T3" fmla="*/ 2147483646 h 79"/>
              <a:gd name="T4" fmla="*/ 2147483646 w 5787"/>
              <a:gd name="T5" fmla="*/ 2147483646 h 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87" h="79">
                <a:moveTo>
                  <a:pt x="0" y="74"/>
                </a:moveTo>
                <a:cubicBezTo>
                  <a:pt x="570" y="62"/>
                  <a:pt x="2455" y="0"/>
                  <a:pt x="3419" y="1"/>
                </a:cubicBezTo>
                <a:cubicBezTo>
                  <a:pt x="4383" y="2"/>
                  <a:pt x="5294" y="63"/>
                  <a:pt x="5787" y="79"/>
                </a:cubicBezTo>
              </a:path>
            </a:pathLst>
          </a:custGeom>
          <a:noFill/>
          <a:ln w="31750">
            <a:solidFill>
              <a:srgbClr val="80008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099" name="Picture 4" descr="Logo for 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842000"/>
            <a:ext cx="2743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nu-sig-w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713413"/>
            <a:ext cx="1524000" cy="909637"/>
          </a:xfrm>
          <a:prstGeom prst="rect">
            <a:avLst/>
          </a:prstGeom>
          <a:solidFill>
            <a:srgbClr val="66CC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101" name="Freeform 7"/>
          <p:cNvSpPr>
            <a:spLocks/>
          </p:cNvSpPr>
          <p:nvPr/>
        </p:nvSpPr>
        <p:spPr bwMode="auto">
          <a:xfrm>
            <a:off x="0" y="228600"/>
            <a:ext cx="9144000" cy="219075"/>
          </a:xfrm>
          <a:custGeom>
            <a:avLst/>
            <a:gdLst>
              <a:gd name="T0" fmla="*/ 0 w 5760"/>
              <a:gd name="T1" fmla="*/ 2147483646 h 138"/>
              <a:gd name="T2" fmla="*/ 2147483646 w 5760"/>
              <a:gd name="T3" fmla="*/ 2147483646 h 138"/>
              <a:gd name="T4" fmla="*/ 2147483646 w 5760"/>
              <a:gd name="T5" fmla="*/ 2147483646 h 1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0" h="138">
                <a:moveTo>
                  <a:pt x="0" y="129"/>
                </a:moveTo>
                <a:cubicBezTo>
                  <a:pt x="577" y="108"/>
                  <a:pt x="2505" y="0"/>
                  <a:pt x="3465" y="1"/>
                </a:cubicBezTo>
                <a:cubicBezTo>
                  <a:pt x="4425" y="2"/>
                  <a:pt x="5282" y="110"/>
                  <a:pt x="5760" y="138"/>
                </a:cubicBezTo>
              </a:path>
            </a:pathLst>
          </a:custGeom>
          <a:noFill/>
          <a:ln w="31750">
            <a:solidFill>
              <a:srgbClr val="80008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12"/>
          <p:cNvSpPr>
            <a:spLocks noChangeShapeType="1"/>
          </p:cNvSpPr>
          <p:nvPr/>
        </p:nvSpPr>
        <p:spPr bwMode="auto">
          <a:xfrm>
            <a:off x="533400" y="2362200"/>
            <a:ext cx="8077200" cy="0"/>
          </a:xfrm>
          <a:prstGeom prst="line">
            <a:avLst/>
          </a:prstGeom>
          <a:noFill/>
          <a:ln w="38100">
            <a:solidFill>
              <a:srgbClr val="4C004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77838" y="2667000"/>
            <a:ext cx="8229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4000" dirty="0" smtClean="0">
                <a:solidFill>
                  <a:srgbClr val="4F2270"/>
                </a:solidFill>
                <a:latin typeface="Tw Cen MT" pitchFamily="34" charset="0"/>
              </a:rPr>
              <a:t/>
            </a:r>
            <a:br>
              <a:rPr lang="en-US" sz="4000" dirty="0" smtClean="0">
                <a:solidFill>
                  <a:srgbClr val="4F2270"/>
                </a:solidFill>
                <a:latin typeface="Tw Cen MT" pitchFamily="34" charset="0"/>
              </a:rPr>
            </a:br>
            <a:r>
              <a:rPr lang="en-US" sz="3200" i="1" dirty="0" smtClean="0">
                <a:solidFill>
                  <a:schemeClr val="tx1"/>
                </a:solidFill>
                <a:latin typeface="Tw Cen MT" pitchFamily="34" charset="0"/>
              </a:rPr>
              <a:t>Evaluating Courses &amp; Teaching</a:t>
            </a:r>
          </a:p>
          <a:p>
            <a:pPr>
              <a:defRPr/>
            </a:pPr>
            <a:endParaRPr lang="en-US" sz="3200" i="1" dirty="0">
              <a:solidFill>
                <a:schemeClr val="tx1"/>
              </a:solidFill>
              <a:latin typeface="Tw Cen MT" pitchFamily="34" charset="0"/>
            </a:endParaRPr>
          </a:p>
          <a:p>
            <a:pPr>
              <a:defRPr/>
            </a:pPr>
            <a:r>
              <a:rPr lang="en-GB" sz="2400" b="1" dirty="0">
                <a:solidFill>
                  <a:srgbClr val="4C004C"/>
                </a:solidFill>
              </a:rPr>
              <a:t>Gregory Light, </a:t>
            </a:r>
            <a:r>
              <a:rPr lang="en-GB" sz="2400" b="1" dirty="0" smtClean="0">
                <a:solidFill>
                  <a:srgbClr val="4C004C"/>
                </a:solidFill>
              </a:rPr>
              <a:t>PhD</a:t>
            </a:r>
          </a:p>
          <a:p>
            <a:pPr>
              <a:defRPr/>
            </a:pPr>
            <a:r>
              <a:rPr lang="en-GB" sz="2400" b="1" i="1" dirty="0" smtClean="0">
                <a:solidFill>
                  <a:srgbClr val="4C004C"/>
                </a:solidFill>
                <a:latin typeface="Tw Cen MT" pitchFamily="34" charset="0"/>
              </a:rPr>
              <a:t>Denise Drane, PhD</a:t>
            </a:r>
            <a:endParaRPr lang="en-US" sz="2400" i="1" dirty="0" smtClean="0">
              <a:solidFill>
                <a:schemeClr val="tx1"/>
              </a:solidFill>
              <a:latin typeface="Tw Cen MT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33400" y="619125"/>
            <a:ext cx="82296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Tw Cen MT" panose="020B0602020104020603" pitchFamily="34" charset="0"/>
              </a:rPr>
              <a:t>Palestinian Polytechnic University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solidFill>
                  <a:srgbClr val="460046"/>
                </a:solidFill>
                <a:latin typeface="Tw Cen MT" panose="020B0602020104020603" pitchFamily="34" charset="0"/>
              </a:rPr>
              <a:t>Hebron</a:t>
            </a:r>
            <a:endParaRPr lang="en-US" dirty="0">
              <a:solidFill>
                <a:srgbClr val="460046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460046"/>
                </a:solidFill>
                <a:latin typeface="Tw Cen MT" panose="020B0602020104020603" pitchFamily="34" charset="0"/>
              </a:rPr>
              <a:t>March </a:t>
            </a:r>
            <a:r>
              <a:rPr lang="en-US" sz="2800" dirty="0">
                <a:solidFill>
                  <a:srgbClr val="460046"/>
                </a:solidFill>
                <a:latin typeface="Tw Cen MT" panose="020B0602020104020603" pitchFamily="34" charset="0"/>
              </a:rPr>
              <a:t>1</a:t>
            </a:r>
            <a:r>
              <a:rPr lang="en-US" sz="2800" dirty="0" smtClean="0">
                <a:solidFill>
                  <a:srgbClr val="460046"/>
                </a:solidFill>
                <a:latin typeface="Tw Cen MT" panose="020B0602020104020603" pitchFamily="34" charset="0"/>
              </a:rPr>
              <a:t>7</a:t>
            </a:r>
            <a:r>
              <a:rPr lang="en-US" sz="2800" baseline="30000" dirty="0" smtClean="0">
                <a:solidFill>
                  <a:srgbClr val="460046"/>
                </a:solidFill>
                <a:latin typeface="Tw Cen MT" panose="020B0602020104020603" pitchFamily="34" charset="0"/>
              </a:rPr>
              <a:t>th</a:t>
            </a:r>
            <a:r>
              <a:rPr lang="en-US" sz="2800" dirty="0">
                <a:solidFill>
                  <a:srgbClr val="460046"/>
                </a:solidFill>
                <a:latin typeface="Tw Cen MT" panose="020B0602020104020603" pitchFamily="34" charset="0"/>
              </a:rPr>
              <a:t>, </a:t>
            </a:r>
            <a:r>
              <a:rPr lang="en-US" sz="2800" dirty="0" smtClean="0">
                <a:solidFill>
                  <a:srgbClr val="460046"/>
                </a:solidFill>
                <a:latin typeface="Tw Cen MT" panose="020B0602020104020603" pitchFamily="34" charset="0"/>
              </a:rPr>
              <a:t>2014</a:t>
            </a:r>
            <a:endParaRPr lang="en-US" sz="2800" dirty="0">
              <a:solidFill>
                <a:srgbClr val="460046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73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2310" y="1339361"/>
            <a:ext cx="286189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</a:pPr>
            <a:r>
              <a:rPr lang="en-US" i="1" dirty="0" smtClean="0"/>
              <a:t>"</a:t>
            </a:r>
            <a:r>
              <a:rPr lang="en-US" i="1" dirty="0"/>
              <a:t>Have you ever fallen asleep in class and awoke in another? That's the way I felt all term</a:t>
            </a:r>
            <a:r>
              <a:rPr lang="en-US" i="1" dirty="0" smtClean="0"/>
              <a:t>.“</a:t>
            </a:r>
            <a:endParaRPr lang="en-US" i="1" dirty="0"/>
          </a:p>
          <a:p>
            <a:pPr>
              <a:spcBef>
                <a:spcPts val="2400"/>
              </a:spcBef>
            </a:pPr>
            <a:r>
              <a:rPr lang="en-US" i="1" dirty="0" smtClean="0"/>
              <a:t>"</a:t>
            </a:r>
            <a:r>
              <a:rPr lang="en-US" i="1" dirty="0"/>
              <a:t>This class was a religious experience for me ... I had to take it all on faith</a:t>
            </a:r>
            <a:r>
              <a:rPr lang="en-US" i="1" dirty="0" smtClean="0"/>
              <a:t>.“</a:t>
            </a:r>
            <a:endParaRPr lang="en-US" i="1" dirty="0"/>
          </a:p>
          <a:p>
            <a:pPr>
              <a:spcBef>
                <a:spcPts val="2400"/>
              </a:spcBef>
            </a:pPr>
            <a:r>
              <a:rPr lang="en-US" i="1" dirty="0" smtClean="0"/>
              <a:t>"</a:t>
            </a:r>
            <a:r>
              <a:rPr lang="en-US" i="1" dirty="0"/>
              <a:t>The recitation instructor would make a good parking lot attendant. Tries to tell you where to go, but you can never understand him."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566111"/>
            <a:ext cx="2564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MIT Student Evaluation Comments</a:t>
            </a:r>
            <a:endParaRPr lang="en-US" sz="1400" dirty="0"/>
          </a:p>
        </p:txBody>
      </p:sp>
      <p:pic>
        <p:nvPicPr>
          <p:cNvPr id="2052" name="Picture 4" descr="http://www.gradhacker.org/wp-content/uploads/2012/09/WiersmaEngagingLecture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658" y="1365953"/>
            <a:ext cx="2895600" cy="420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400800" y="2183206"/>
            <a:ext cx="2674142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sz="4000" dirty="0" smtClean="0">
                <a:solidFill>
                  <a:srgbClr val="3E1B59"/>
                </a:solidFill>
                <a:latin typeface="+mn-lt"/>
              </a:rPr>
              <a:t>What </a:t>
            </a:r>
            <a:r>
              <a:rPr lang="en-US" sz="4000" dirty="0">
                <a:solidFill>
                  <a:srgbClr val="3E1B59"/>
                </a:solidFill>
                <a:latin typeface="+mn-lt"/>
              </a:rPr>
              <a:t>are your experiences with </a:t>
            </a:r>
            <a:r>
              <a:rPr lang="en-US" sz="4000" dirty="0" smtClean="0">
                <a:solidFill>
                  <a:srgbClr val="3E1B59"/>
                </a:solidFill>
                <a:latin typeface="+mn-lt"/>
              </a:rPr>
              <a:t>student evaluations?</a:t>
            </a:r>
            <a:endParaRPr lang="en-US" sz="4000" i="1" dirty="0">
              <a:solidFill>
                <a:srgbClr val="3E1B59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04800"/>
            <a:ext cx="69414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800080"/>
                </a:solidFill>
              </a:rPr>
              <a:t>Student Evaluations (ratings)</a:t>
            </a:r>
            <a:endParaRPr lang="en-US" sz="4400" b="1" dirty="0">
              <a:solidFill>
                <a:srgbClr val="800080"/>
              </a:solidFill>
            </a:endParaRPr>
          </a:p>
        </p:txBody>
      </p:sp>
      <p:pic>
        <p:nvPicPr>
          <p:cNvPr id="8" name="Picture 7" descr="question_mark_3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54827"/>
            <a:ext cx="1250291" cy="186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4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304800"/>
            <a:ext cx="8229600" cy="701676"/>
          </a:xfrm>
        </p:spPr>
        <p:txBody>
          <a:bodyPr/>
          <a:lstStyle/>
          <a:p>
            <a:r>
              <a:rPr lang="en-US" b="1" dirty="0" smtClean="0">
                <a:solidFill>
                  <a:srgbClr val="800080"/>
                </a:solidFill>
              </a:rPr>
              <a:t>Student </a:t>
            </a:r>
            <a:r>
              <a:rPr lang="en-US" b="1" dirty="0" smtClean="0">
                <a:solidFill>
                  <a:srgbClr val="800080"/>
                </a:solidFill>
              </a:rPr>
              <a:t>Evaluations</a:t>
            </a:r>
            <a:r>
              <a:rPr lang="en-US" b="1" dirty="0">
                <a:solidFill>
                  <a:srgbClr val="800080"/>
                </a:solidFill>
              </a:rPr>
              <a:t>: </a:t>
            </a:r>
            <a:r>
              <a:rPr lang="en-US" b="1" dirty="0" smtClean="0">
                <a:solidFill>
                  <a:srgbClr val="800080"/>
                </a:solidFill>
              </a:rPr>
              <a:t>Caution</a:t>
            </a:r>
            <a:endParaRPr lang="en-US" b="1" dirty="0">
              <a:solidFill>
                <a:srgbClr val="800080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2192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It is true that </a:t>
            </a:r>
            <a:r>
              <a:rPr lang="en-US" sz="2800" dirty="0" smtClean="0"/>
              <a:t>student </a:t>
            </a:r>
            <a:r>
              <a:rPr lang="en-US" sz="2800" dirty="0" err="1" smtClean="0"/>
              <a:t>evaluationss</a:t>
            </a:r>
            <a:r>
              <a:rPr lang="en-US" sz="2800" dirty="0" smtClean="0"/>
              <a:t> </a:t>
            </a:r>
            <a:r>
              <a:rPr lang="en-US" sz="2800" dirty="0"/>
              <a:t>can be influenced by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Student and/or instructor gender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Instructor age &amp; experience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Instructor’s personal traits (personality, language, etc.)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Discipline and course type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Student achievement level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Student approaches to learning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sz="2800" dirty="0">
                <a:solidFill>
                  <a:srgbClr val="3E1B59"/>
                </a:solidFill>
              </a:rPr>
              <a:t>BUT: When used well, </a:t>
            </a:r>
            <a:r>
              <a:rPr lang="en-US" sz="2800" dirty="0" smtClean="0">
                <a:solidFill>
                  <a:srgbClr val="3E1B59"/>
                </a:solidFill>
              </a:rPr>
              <a:t>evaluations </a:t>
            </a:r>
            <a:r>
              <a:rPr lang="en-US" sz="2800" dirty="0">
                <a:solidFill>
                  <a:srgbClr val="3E1B59"/>
                </a:solidFill>
              </a:rPr>
              <a:t>can be an effective </a:t>
            </a:r>
            <a:r>
              <a:rPr lang="en-US" sz="2800" dirty="0" smtClean="0">
                <a:solidFill>
                  <a:srgbClr val="3E1B59"/>
                </a:solidFill>
              </a:rPr>
              <a:t>tool </a:t>
            </a:r>
            <a:r>
              <a:rPr lang="en-US" sz="2800" dirty="0">
                <a:solidFill>
                  <a:srgbClr val="3E1B59"/>
                </a:solidFill>
              </a:rPr>
              <a:t>for improving teaching &amp; learning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152400" y="6140231"/>
            <a:ext cx="5638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 dirty="0" err="1">
                <a:latin typeface="Tw Cen MT" panose="020B0602020104020603" pitchFamily="34" charset="0"/>
              </a:rPr>
              <a:t>Aigner</a:t>
            </a:r>
            <a:r>
              <a:rPr lang="en-US" sz="1200" dirty="0">
                <a:latin typeface="Tw Cen MT" panose="020B0602020104020603" pitchFamily="34" charset="0"/>
              </a:rPr>
              <a:t> &amp; </a:t>
            </a:r>
            <a:r>
              <a:rPr lang="en-US" sz="1200" dirty="0" err="1">
                <a:latin typeface="Tw Cen MT" panose="020B0602020104020603" pitchFamily="34" charset="0"/>
              </a:rPr>
              <a:t>Thum</a:t>
            </a:r>
            <a:r>
              <a:rPr lang="en-US" sz="1200" dirty="0">
                <a:latin typeface="Tw Cen MT" panose="020B0602020104020603" pitchFamily="34" charset="0"/>
              </a:rPr>
              <a:t>, 1986; </a:t>
            </a:r>
            <a:r>
              <a:rPr lang="en-US" sz="1200" dirty="0" err="1">
                <a:latin typeface="Tw Cen MT" panose="020B0602020104020603" pitchFamily="34" charset="0"/>
              </a:rPr>
              <a:t>Bosshardt</a:t>
            </a:r>
            <a:r>
              <a:rPr lang="en-US" sz="1200" dirty="0">
                <a:latin typeface="Tw Cen MT" panose="020B0602020104020603" pitchFamily="34" charset="0"/>
              </a:rPr>
              <a:t> &amp; Watts, 2001; </a:t>
            </a:r>
            <a:r>
              <a:rPr lang="en-US" sz="1200" dirty="0" err="1">
                <a:latin typeface="Tw Cen MT" panose="020B0602020104020603" pitchFamily="34" charset="0"/>
              </a:rPr>
              <a:t>Entwistle</a:t>
            </a:r>
            <a:r>
              <a:rPr lang="en-US" sz="1200" dirty="0">
                <a:latin typeface="Tw Cen MT" panose="020B0602020104020603" pitchFamily="34" charset="0"/>
              </a:rPr>
              <a:t> &amp; </a:t>
            </a:r>
            <a:r>
              <a:rPr lang="en-US" sz="1200" dirty="0" err="1">
                <a:latin typeface="Tw Cen MT" panose="020B0602020104020603" pitchFamily="34" charset="0"/>
              </a:rPr>
              <a:t>Tait</a:t>
            </a:r>
            <a:r>
              <a:rPr lang="en-US" sz="1200" dirty="0">
                <a:latin typeface="Tw Cen MT" panose="020B0602020104020603" pitchFamily="34" charset="0"/>
              </a:rPr>
              <a:t>, 1990; Frick et al., 2007; </a:t>
            </a:r>
            <a:r>
              <a:rPr lang="en-US" sz="1200" dirty="0" err="1">
                <a:latin typeface="Tw Cen MT" panose="020B0602020104020603" pitchFamily="34" charset="0"/>
              </a:rPr>
              <a:t>Mehdizadeh</a:t>
            </a:r>
            <a:r>
              <a:rPr lang="en-US" sz="1200" dirty="0">
                <a:latin typeface="Tw Cen MT" panose="020B0602020104020603" pitchFamily="34" charset="0"/>
              </a:rPr>
              <a:t>, 1990; </a:t>
            </a:r>
            <a:r>
              <a:rPr lang="en-US" sz="1200" dirty="0" err="1">
                <a:latin typeface="Tw Cen MT" panose="020B0602020104020603" pitchFamily="34" charset="0"/>
              </a:rPr>
              <a:t>Millea</a:t>
            </a:r>
            <a:r>
              <a:rPr lang="en-US" sz="1200" dirty="0">
                <a:latin typeface="Tw Cen MT" panose="020B0602020104020603" pitchFamily="34" charset="0"/>
              </a:rPr>
              <a:t> &amp; Grimes, 2002, </a:t>
            </a:r>
            <a:r>
              <a:rPr lang="en-US" sz="1200" dirty="0" err="1">
                <a:latin typeface="Tw Cen MT" panose="020B0602020104020603" pitchFamily="34" charset="0"/>
              </a:rPr>
              <a:t>Shevlin</a:t>
            </a:r>
            <a:r>
              <a:rPr lang="en-US" sz="1200" dirty="0">
                <a:latin typeface="Tw Cen MT" panose="020B0602020104020603" pitchFamily="34" charset="0"/>
              </a:rPr>
              <a:t>, </a:t>
            </a:r>
            <a:r>
              <a:rPr lang="en-US" sz="1200" dirty="0" err="1">
                <a:latin typeface="Tw Cen MT" panose="020B0602020104020603" pitchFamily="34" charset="0"/>
              </a:rPr>
              <a:t>Banyard</a:t>
            </a:r>
            <a:r>
              <a:rPr lang="en-US" sz="1200" dirty="0">
                <a:latin typeface="Tw Cen MT" panose="020B0602020104020603" pitchFamily="34" charset="0"/>
              </a:rPr>
              <a:t>, Davies, &amp; Griffiths, 2000; Sprague &amp; </a:t>
            </a:r>
            <a:r>
              <a:rPr lang="en-US" sz="1200" dirty="0" err="1">
                <a:latin typeface="Tw Cen MT" panose="020B0602020104020603" pitchFamily="34" charset="0"/>
              </a:rPr>
              <a:t>Massoni</a:t>
            </a:r>
            <a:r>
              <a:rPr lang="en-US" sz="1200" dirty="0">
                <a:latin typeface="Tw Cen MT" panose="020B0602020104020603" pitchFamily="34" charset="0"/>
              </a:rPr>
              <a:t>, 2005; </a:t>
            </a:r>
            <a:r>
              <a:rPr lang="en-US" sz="1200" dirty="0" err="1">
                <a:latin typeface="Tw Cen MT" panose="020B0602020104020603" pitchFamily="34" charset="0"/>
              </a:rPr>
              <a:t>Wolfer</a:t>
            </a:r>
            <a:r>
              <a:rPr lang="en-US" sz="1200" dirty="0">
                <a:latin typeface="Tw Cen MT" panose="020B0602020104020603" pitchFamily="34" charset="0"/>
              </a:rPr>
              <a:t> &amp; Johnson, 2003; Worthington, 2002</a:t>
            </a:r>
          </a:p>
        </p:txBody>
      </p:sp>
    </p:spTree>
    <p:extLst>
      <p:ext uri="{BB962C8B-B14F-4D97-AF65-F5344CB8AC3E}">
        <p14:creationId xmlns:p14="http://schemas.microsoft.com/office/powerpoint/2010/main" val="262996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Student Evaluations: </a:t>
            </a:r>
            <a:r>
              <a:rPr lang="en-US" sz="3200" dirty="0"/>
              <a:t>Unintended &amp; </a:t>
            </a:r>
            <a:r>
              <a:rPr lang="en-US" sz="3200" dirty="0"/>
              <a:t>Intended Consequences</a:t>
            </a:r>
            <a:endParaRPr lang="en-US" sz="3200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524000"/>
            <a:ext cx="3886200" cy="4191000"/>
          </a:xfrm>
          <a:solidFill>
            <a:srgbClr val="E2C6E4"/>
          </a:solidFill>
        </p:spPr>
        <p:txBody>
          <a:bodyPr/>
          <a:lstStyle/>
          <a:p>
            <a:pPr marL="168275" indent="-168275" algn="ctr"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en-US" sz="2200" b="1" dirty="0"/>
              <a:t>Intended</a:t>
            </a:r>
          </a:p>
          <a:p>
            <a:pPr marL="168275" indent="-168275">
              <a:lnSpc>
                <a:spcPct val="80000"/>
              </a:lnSpc>
              <a:spcBef>
                <a:spcPct val="0"/>
              </a:spcBef>
              <a:spcAft>
                <a:spcPct val="60000"/>
              </a:spcAft>
              <a:buFontTx/>
              <a:buNone/>
            </a:pPr>
            <a:r>
              <a:rPr lang="en-US" sz="2200" dirty="0"/>
              <a:t>• Faculty use ratings to make improvements in teaching.</a:t>
            </a:r>
          </a:p>
          <a:p>
            <a:pPr marL="168275" indent="-168275">
              <a:lnSpc>
                <a:spcPct val="80000"/>
              </a:lnSpc>
              <a:spcBef>
                <a:spcPct val="0"/>
              </a:spcBef>
              <a:spcAft>
                <a:spcPct val="60000"/>
              </a:spcAft>
              <a:buFontTx/>
              <a:buNone/>
            </a:pPr>
            <a:r>
              <a:rPr lang="en-US" sz="2200" dirty="0"/>
              <a:t>• Faculty are rewarded for high ratings.</a:t>
            </a:r>
          </a:p>
          <a:p>
            <a:pPr marL="168275" indent="-168275">
              <a:lnSpc>
                <a:spcPct val="80000"/>
              </a:lnSpc>
              <a:spcBef>
                <a:spcPct val="0"/>
              </a:spcBef>
              <a:spcAft>
                <a:spcPct val="60000"/>
              </a:spcAft>
              <a:buFontTx/>
              <a:buNone/>
            </a:pPr>
            <a:r>
              <a:rPr lang="en-US" sz="2200" dirty="0"/>
              <a:t>• Faculty with very low ratings are encouraged &amp; offered resources to improve.</a:t>
            </a:r>
          </a:p>
          <a:p>
            <a:pPr marL="168275" indent="-168275">
              <a:lnSpc>
                <a:spcPct val="80000"/>
              </a:lnSpc>
              <a:spcBef>
                <a:spcPct val="0"/>
              </a:spcBef>
              <a:spcAft>
                <a:spcPct val="60000"/>
              </a:spcAft>
              <a:buFontTx/>
              <a:buNone/>
            </a:pPr>
            <a:r>
              <a:rPr lang="en-US" sz="2200" dirty="0"/>
              <a:t>• Students see ratings as a catalyst for change and use ratings to suggest improvement.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3884613" cy="4186238"/>
          </a:xfrm>
          <a:prstGeom prst="rect">
            <a:avLst/>
          </a:prstGeom>
          <a:solidFill>
            <a:srgbClr val="FFCC00">
              <a:alpha val="46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68275" indent="-168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50000"/>
              </a:spcAft>
            </a:pPr>
            <a:r>
              <a:rPr lang="en-US" sz="2200" b="1" dirty="0">
                <a:latin typeface="Tw Cen MT" panose="020B0602020104020603" pitchFamily="34" charset="0"/>
              </a:rPr>
              <a:t>Unintended</a:t>
            </a:r>
          </a:p>
          <a:p>
            <a:pPr>
              <a:spcAft>
                <a:spcPct val="60000"/>
              </a:spcAft>
            </a:pPr>
            <a:r>
              <a:rPr lang="en-US" sz="2200" dirty="0">
                <a:latin typeface="Tw Cen MT" panose="020B0602020104020603" pitchFamily="34" charset="0"/>
              </a:rPr>
              <a:t>• Faculty “teach to the ratings.”</a:t>
            </a:r>
          </a:p>
          <a:p>
            <a:pPr>
              <a:spcAft>
                <a:spcPct val="60000"/>
              </a:spcAft>
            </a:pPr>
            <a:r>
              <a:rPr lang="en-US" dirty="0"/>
              <a:t>• </a:t>
            </a:r>
            <a:r>
              <a:rPr lang="en-US" sz="2200" dirty="0">
                <a:latin typeface="Tw Cen MT" panose="020B0602020104020603" pitchFamily="34" charset="0"/>
              </a:rPr>
              <a:t>The institution looks only at numerical ratings as indicator of teaching quality.</a:t>
            </a:r>
          </a:p>
          <a:p>
            <a:pPr>
              <a:spcAft>
                <a:spcPct val="60000"/>
              </a:spcAft>
            </a:pPr>
            <a:r>
              <a:rPr lang="en-US" sz="2200" dirty="0">
                <a:latin typeface="Tw Cen MT" panose="020B0602020104020603" pitchFamily="34" charset="0"/>
              </a:rPr>
              <a:t>• Faculty avoid engaging in </a:t>
            </a:r>
            <a:br>
              <a:rPr lang="en-US" sz="2200" dirty="0">
                <a:latin typeface="Tw Cen MT" panose="020B0602020104020603" pitchFamily="34" charset="0"/>
              </a:rPr>
            </a:br>
            <a:r>
              <a:rPr lang="en-US" sz="2200" dirty="0">
                <a:latin typeface="Tw Cen MT" panose="020B0602020104020603" pitchFamily="34" charset="0"/>
              </a:rPr>
              <a:t>the process.</a:t>
            </a:r>
          </a:p>
          <a:p>
            <a:pPr>
              <a:spcAft>
                <a:spcPct val="60000"/>
              </a:spcAft>
            </a:pPr>
            <a:r>
              <a:rPr lang="en-US" sz="2200" dirty="0">
                <a:latin typeface="Tw Cen MT" panose="020B0602020104020603" pitchFamily="34" charset="0"/>
              </a:rPr>
              <a:t>• The rating process becomes </a:t>
            </a:r>
            <a:br>
              <a:rPr lang="en-US" sz="2200" dirty="0">
                <a:latin typeface="Tw Cen MT" panose="020B0602020104020603" pitchFamily="34" charset="0"/>
              </a:rPr>
            </a:br>
            <a:r>
              <a:rPr lang="en-US" sz="2200" dirty="0">
                <a:latin typeface="Tw Cen MT" panose="020B0602020104020603" pitchFamily="34" charset="0"/>
              </a:rPr>
              <a:t>a useless exercise.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endParaRPr lang="en-US" sz="2200" dirty="0">
              <a:latin typeface="Tw Cen MT" panose="020B0602020104020603" pitchFamily="34" charset="0"/>
            </a:endParaRP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6858000" y="60960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w Cen MT" panose="020B0602020104020603" pitchFamily="34" charset="0"/>
              </a:rPr>
              <a:t>Ory &amp; Ryan, 2001</a:t>
            </a:r>
          </a:p>
        </p:txBody>
      </p:sp>
    </p:spTree>
    <p:extLst>
      <p:ext uri="{BB962C8B-B14F-4D97-AF65-F5344CB8AC3E}">
        <p14:creationId xmlns:p14="http://schemas.microsoft.com/office/powerpoint/2010/main" val="174801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92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E1B59"/>
                </a:solidFill>
              </a:rPr>
              <a:t>Asking </a:t>
            </a:r>
            <a:r>
              <a:rPr lang="en-US" dirty="0">
                <a:solidFill>
                  <a:srgbClr val="3E1B59"/>
                </a:solidFill>
              </a:rPr>
              <a:t>Good Questions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643" y="1220116"/>
            <a:ext cx="8229600" cy="4525963"/>
          </a:xfrm>
        </p:spPr>
        <p:txBody>
          <a:bodyPr/>
          <a:lstStyle/>
          <a:p>
            <a:r>
              <a:rPr lang="en-US" dirty="0"/>
              <a:t>Some </a:t>
            </a:r>
            <a:r>
              <a:rPr lang="en-US" dirty="0" smtClean="0"/>
              <a:t>questions </a:t>
            </a:r>
            <a:r>
              <a:rPr lang="en-US" dirty="0"/>
              <a:t>linked to learning…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7242313" y="5332536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Tw Cen MT" panose="020B0602020104020603" pitchFamily="34" charset="0"/>
              </a:rPr>
              <a:t>Frick et al., 2007</a:t>
            </a:r>
          </a:p>
        </p:txBody>
      </p:sp>
      <p:sp>
        <p:nvSpPr>
          <p:cNvPr id="203782" name="Text Box 6"/>
          <p:cNvSpPr txBox="1">
            <a:spLocks noChangeArrowheads="1"/>
          </p:cNvSpPr>
          <p:nvPr/>
        </p:nvSpPr>
        <p:spPr bwMode="auto">
          <a:xfrm>
            <a:off x="536713" y="2056729"/>
            <a:ext cx="1600200" cy="2317750"/>
          </a:xfrm>
          <a:prstGeom prst="rect">
            <a:avLst/>
          </a:prstGeom>
          <a:solidFill>
            <a:srgbClr val="E2C6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w Cen MT" panose="020B0602020104020603" pitchFamily="34" charset="0"/>
              </a:rPr>
              <a:t>How much time and effort did students put into key areas of the course?</a:t>
            </a:r>
          </a:p>
        </p:txBody>
      </p:sp>
      <p:sp>
        <p:nvSpPr>
          <p:cNvPr id="203783" name="Text Box 7"/>
          <p:cNvSpPr txBox="1">
            <a:spLocks noChangeArrowheads="1"/>
          </p:cNvSpPr>
          <p:nvPr/>
        </p:nvSpPr>
        <p:spPr bwMode="auto">
          <a:xfrm>
            <a:off x="5946913" y="1904329"/>
            <a:ext cx="2743200" cy="1403350"/>
          </a:xfrm>
          <a:prstGeom prst="rect">
            <a:avLst/>
          </a:prstGeom>
          <a:solidFill>
            <a:srgbClr val="F27C5C">
              <a:alpha val="5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w Cen MT" panose="020B0602020104020603" pitchFamily="34" charset="0"/>
              </a:rPr>
              <a:t>To what degree did students see relevance or authenticity in the learning tasks?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2898913" y="2285329"/>
            <a:ext cx="2209800" cy="1403350"/>
          </a:xfrm>
          <a:prstGeom prst="rect">
            <a:avLst/>
          </a:prstGeom>
          <a:solidFill>
            <a:srgbClr val="00CC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dirty="0">
                <a:latin typeface="Tw Cen MT" panose="020B0602020104020603" pitchFamily="34" charset="0"/>
              </a:rPr>
              <a:t>Do students feel they clearly understood learning goals?</a:t>
            </a:r>
          </a:p>
        </p:txBody>
      </p:sp>
      <p:sp>
        <p:nvSpPr>
          <p:cNvPr id="203785" name="Text Box 9"/>
          <p:cNvSpPr txBox="1">
            <a:spLocks noChangeArrowheads="1"/>
          </p:cNvSpPr>
          <p:nvPr/>
        </p:nvSpPr>
        <p:spPr bwMode="auto">
          <a:xfrm>
            <a:off x="917713" y="4647529"/>
            <a:ext cx="2362200" cy="1098550"/>
          </a:xfrm>
          <a:prstGeom prst="rect">
            <a:avLst/>
          </a:prstGeom>
          <a:solidFill>
            <a:srgbClr val="FFFF66">
              <a:alpha val="7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latin typeface="Tw Cen MT" panose="020B0602020104020603" pitchFamily="34" charset="0"/>
              </a:rPr>
              <a:t>Do students feel they received enough coaching?</a:t>
            </a:r>
          </a:p>
        </p:txBody>
      </p:sp>
      <p:sp>
        <p:nvSpPr>
          <p:cNvPr id="203786" name="Text Box 10"/>
          <p:cNvSpPr txBox="1">
            <a:spLocks noChangeArrowheads="1"/>
          </p:cNvSpPr>
          <p:nvPr/>
        </p:nvSpPr>
        <p:spPr bwMode="auto">
          <a:xfrm>
            <a:off x="4270513" y="4037929"/>
            <a:ext cx="4343400" cy="793750"/>
          </a:xfrm>
          <a:prstGeom prst="rect">
            <a:avLst/>
          </a:prstGeom>
          <a:solidFill>
            <a:srgbClr val="0099CC">
              <a:alpha val="42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dirty="0">
                <a:latin typeface="Tw Cen MT" panose="020B0602020104020603" pitchFamily="34" charset="0"/>
              </a:rPr>
              <a:t>Do students feel they successfully integrated material, both new and old?</a:t>
            </a:r>
          </a:p>
        </p:txBody>
      </p:sp>
      <p:sp>
        <p:nvSpPr>
          <p:cNvPr id="203787" name="Text Box 11"/>
          <p:cNvSpPr txBox="1">
            <a:spLocks noChangeArrowheads="1"/>
          </p:cNvSpPr>
          <p:nvPr/>
        </p:nvSpPr>
        <p:spPr bwMode="auto">
          <a:xfrm>
            <a:off x="3813313" y="5257129"/>
            <a:ext cx="2514600" cy="488950"/>
          </a:xfrm>
          <a:prstGeom prst="rect">
            <a:avLst/>
          </a:prstGeom>
          <a:solidFill>
            <a:srgbClr val="993300">
              <a:alpha val="4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dirty="0">
                <a:latin typeface="Tw Cen MT" panose="020B0602020104020603" pitchFamily="34" charset="0"/>
              </a:rPr>
              <a:t>Is the course aligned?</a:t>
            </a:r>
          </a:p>
        </p:txBody>
      </p:sp>
    </p:spTree>
    <p:extLst>
      <p:ext uri="{BB962C8B-B14F-4D97-AF65-F5344CB8AC3E}">
        <p14:creationId xmlns:p14="http://schemas.microsoft.com/office/powerpoint/2010/main" val="375639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smtClean="0"/>
              <a:t>Student Ratings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Inform Teaching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5105400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w Cen MT" panose="020B0602020104020603" pitchFamily="34" charset="0"/>
              </a:rPr>
              <a:t>1. Read between the lines</a:t>
            </a:r>
          </a:p>
        </p:txBody>
      </p:sp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1371600" y="2863850"/>
            <a:ext cx="5791200" cy="1373188"/>
          </a:xfrm>
          <a:prstGeom prst="rect">
            <a:avLst/>
          </a:prstGeom>
          <a:solidFill>
            <a:srgbClr val="FF9966">
              <a:alpha val="5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>
                <a:latin typeface="Tw Cen MT" panose="020B0602020104020603" pitchFamily="34" charset="0"/>
              </a:rPr>
              <a:t>2. Consider how student approach to learning can impact comments – and what you can do about it</a:t>
            </a:r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2438400" y="4692650"/>
            <a:ext cx="6096000" cy="946150"/>
          </a:xfrm>
          <a:prstGeom prst="rect">
            <a:avLst/>
          </a:prstGeom>
          <a:solidFill>
            <a:srgbClr val="993366">
              <a:alpha val="48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>
                <a:latin typeface="Tw Cen MT" panose="020B0602020104020603" pitchFamily="34" charset="0"/>
              </a:rPr>
              <a:t>3. Ask questions to elicit information that can help you improve learning</a:t>
            </a:r>
          </a:p>
        </p:txBody>
      </p:sp>
    </p:spTree>
    <p:extLst>
      <p:ext uri="{BB962C8B-B14F-4D97-AF65-F5344CB8AC3E}">
        <p14:creationId xmlns:p14="http://schemas.microsoft.com/office/powerpoint/2010/main" val="415288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 smtClean="0"/>
              <a:t>Reading </a:t>
            </a:r>
            <a:r>
              <a:rPr lang="en-US" sz="4000" dirty="0"/>
              <a:t>Between the Lines</a:t>
            </a:r>
          </a:p>
        </p:txBody>
      </p:sp>
      <p:graphicFrame>
        <p:nvGraphicFramePr>
          <p:cNvPr id="182275" name="Group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153400" cy="5200397"/>
        </p:xfrm>
        <a:graphic>
          <a:graphicData uri="http://schemas.openxmlformats.org/drawingml/2006/table">
            <a:tbl>
              <a:tblPr/>
              <a:tblGrid>
                <a:gridCol w="2667000"/>
                <a:gridCol w="2819400"/>
                <a:gridCol w="2667000"/>
              </a:tblGrid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Comment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AF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Possible Reason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AF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What you can 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AFD9"/>
                    </a:solidFill>
                  </a:tcPr>
                </a:tc>
              </a:tr>
              <a:tr h="1027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“This class was really unfair. I never understood what the instructor wanted, and my grades suffered as a result.”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“There was too much busywork.  I really didn’t see the point of most of the assignments.”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“I didn’t learn anything.”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“This class was really boring.”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“The instructor didn’t really care about the students.”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“There was no focus – the teacher was disorganized.”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4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130"/>
            <a:ext cx="8229600" cy="762000"/>
          </a:xfrm>
        </p:spPr>
        <p:txBody>
          <a:bodyPr/>
          <a:lstStyle/>
          <a:p>
            <a:r>
              <a:rPr lang="en-US" sz="4000" dirty="0">
                <a:solidFill>
                  <a:srgbClr val="3E1B59"/>
                </a:solidFill>
              </a:rPr>
              <a:t>Reading Between the Lines</a:t>
            </a:r>
          </a:p>
        </p:txBody>
      </p:sp>
      <p:graphicFrame>
        <p:nvGraphicFramePr>
          <p:cNvPr id="170092" name="Group 10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602890"/>
              </p:ext>
            </p:extLst>
          </p:nvPr>
        </p:nvGraphicFramePr>
        <p:xfrm>
          <a:off x="152400" y="990600"/>
          <a:ext cx="8839199" cy="4813853"/>
        </p:xfrm>
        <a:graphic>
          <a:graphicData uri="http://schemas.openxmlformats.org/drawingml/2006/table">
            <a:tbl>
              <a:tblPr/>
              <a:tblGrid>
                <a:gridCol w="2667000"/>
                <a:gridCol w="2743200"/>
                <a:gridCol w="3428999"/>
              </a:tblGrid>
              <a:tr h="4010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Comment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AF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Possible Reason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AF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What you can 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AFD9"/>
                    </a:solidFill>
                  </a:tcPr>
                </a:tc>
              </a:tr>
              <a:tr h="9684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“This class was really unfair. I never understood what the instructor wanted, and my grades suffered as a result.”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Expectations unclear to students; goals did not match assessments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Clearly communicate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assessment criteria;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be sure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course is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well aligned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9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“There was too much busywork.  I really didn’t see the point of most of the assignments.”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Objectives for assignments not clear to students</a:t>
                      </a:r>
                      <a:endParaRPr kumimoji="0" 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Be transparent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: Explain your rationale and learning objectives for each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4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“I didn’t learn anything.”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“This class was really boring.”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Students not adequately engaged; learning is at a surface level; students not aware of learning objectives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Provide opportunity for students to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engage at deeper levels; increase relevance; communicate objectives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0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“The instructor didn’t really care about the students.”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Inadequate faculty–student interaction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Increase communication &amp; develop rapport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: office time, email, conversation, feedback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“There was no focus – the teacher was disorganized.”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Students lacked organizing structure for course concepts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Provide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“road map” of course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; opportunities for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integration of ideas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8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sz="4400" dirty="0" smtClean="0"/>
              <a:t>Course </a:t>
            </a:r>
            <a:r>
              <a:rPr lang="en-US" sz="4400" dirty="0"/>
              <a:t>Evaluation and Students’ Approaches to </a:t>
            </a:r>
            <a:r>
              <a:rPr lang="en-US" sz="4400" dirty="0" smtClean="0"/>
              <a:t>Learning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594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03151" y="457200"/>
            <a:ext cx="4038600" cy="4114799"/>
          </a:xfrm>
        </p:spPr>
        <p:txBody>
          <a:bodyPr/>
          <a:lstStyle/>
          <a:p>
            <a:pPr marL="0">
              <a:lnSpc>
                <a:spcPct val="80000"/>
              </a:lnSpc>
              <a:spcBef>
                <a:spcPts val="1800"/>
              </a:spcBef>
              <a:buFontTx/>
              <a:buNone/>
            </a:pPr>
            <a:r>
              <a:rPr lang="en-US" sz="2400" dirty="0" smtClean="0"/>
              <a:t>Student 1</a:t>
            </a:r>
          </a:p>
          <a:p>
            <a:pPr marL="0">
              <a:lnSpc>
                <a:spcPct val="80000"/>
              </a:lnSpc>
              <a:spcBef>
                <a:spcPts val="1800"/>
              </a:spcBef>
            </a:pPr>
            <a:r>
              <a:rPr lang="en-US" sz="2400" dirty="0" smtClean="0"/>
              <a:t>“This course was unfair – the prof did not make it clear what we were supposed to do in the assignments.”</a:t>
            </a:r>
          </a:p>
          <a:p>
            <a:pPr marL="0">
              <a:lnSpc>
                <a:spcPct val="80000"/>
              </a:lnSpc>
              <a:spcBef>
                <a:spcPts val="1800"/>
              </a:spcBef>
            </a:pPr>
            <a:r>
              <a:rPr lang="en-US" sz="2400" dirty="0" smtClean="0"/>
              <a:t>“We wasted time on activities when the prof should have been doing her job, presenting the information.”</a:t>
            </a:r>
          </a:p>
          <a:p>
            <a:pPr marL="0">
              <a:lnSpc>
                <a:spcPct val="80000"/>
              </a:lnSpc>
              <a:spcBef>
                <a:spcPts val="1800"/>
              </a:spcBef>
            </a:pPr>
            <a:r>
              <a:rPr lang="en-US" sz="2400" dirty="0" smtClean="0"/>
              <a:t>“I didn’t learn a lot in class. It would have been better to give us the lecture notes so that we’d know exactly what the prof was getting at.”</a:t>
            </a:r>
            <a:endParaRPr lang="en-US" sz="2400" dirty="0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70351" y="457200"/>
            <a:ext cx="4038600" cy="4114799"/>
          </a:xfrm>
        </p:spPr>
        <p:txBody>
          <a:bodyPr/>
          <a:lstStyle/>
          <a:p>
            <a:pPr marL="0">
              <a:lnSpc>
                <a:spcPct val="80000"/>
              </a:lnSpc>
              <a:spcBef>
                <a:spcPts val="1800"/>
              </a:spcBef>
              <a:buFontTx/>
              <a:buNone/>
            </a:pPr>
            <a:r>
              <a:rPr lang="en-US" sz="2400" dirty="0"/>
              <a:t>Student 2</a:t>
            </a:r>
          </a:p>
          <a:p>
            <a:pPr marL="0">
              <a:lnSpc>
                <a:spcPct val="80000"/>
              </a:lnSpc>
              <a:spcBef>
                <a:spcPts val="1800"/>
              </a:spcBef>
            </a:pPr>
            <a:r>
              <a:rPr lang="en-US" sz="2400" dirty="0"/>
              <a:t>“At first I wasn’t clear about what to study, but later I really enjoyed the freedom to explore ideas.”</a:t>
            </a:r>
          </a:p>
          <a:p>
            <a:pPr marL="0">
              <a:lnSpc>
                <a:spcPct val="80000"/>
              </a:lnSpc>
              <a:spcBef>
                <a:spcPts val="1800"/>
              </a:spcBef>
            </a:pPr>
            <a:r>
              <a:rPr lang="en-US" sz="2400" dirty="0"/>
              <a:t>“Although at times I was a little unsure of my footing, I felt engaged in this class and enjoyed the assignments.”</a:t>
            </a:r>
          </a:p>
          <a:p>
            <a:pPr marL="0">
              <a:lnSpc>
                <a:spcPct val="80000"/>
              </a:lnSpc>
              <a:spcBef>
                <a:spcPts val="1800"/>
              </a:spcBef>
            </a:pPr>
            <a:r>
              <a:rPr lang="en-US" sz="2400" dirty="0"/>
              <a:t>“Great class – definitely an opportunity to think independently.”</a:t>
            </a:r>
          </a:p>
          <a:p>
            <a:pPr marL="0">
              <a:lnSpc>
                <a:spcPct val="800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>
            <a:off x="4517951" y="549727"/>
            <a:ext cx="0" cy="3894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1800"/>
              </a:spcBef>
            </a:pPr>
            <a:endParaRPr lang="en-US" sz="2400"/>
          </a:p>
        </p:txBody>
      </p:sp>
      <p:sp>
        <p:nvSpPr>
          <p:cNvPr id="2" name="Rectangle 1"/>
          <p:cNvSpPr/>
          <p:nvPr/>
        </p:nvSpPr>
        <p:spPr>
          <a:xfrm>
            <a:off x="403151" y="5715000"/>
            <a:ext cx="830580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How would you reconcile these 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divergent comments</a:t>
            </a:r>
            <a:r>
              <a:rPr lang="en-US" sz="3200" b="1" dirty="0"/>
              <a:t>?</a:t>
            </a:r>
            <a:endParaRPr lang="en-US" sz="3200" b="1" dirty="0"/>
          </a:p>
        </p:txBody>
      </p:sp>
      <p:pic>
        <p:nvPicPr>
          <p:cNvPr id="9" name="Picture 7" descr="question_mark_3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755" y="4272221"/>
            <a:ext cx="1345796" cy="260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26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Orientations to Learning</a:t>
            </a:r>
          </a:p>
        </p:txBody>
      </p:sp>
      <p:graphicFrame>
        <p:nvGraphicFramePr>
          <p:cNvPr id="63521" name="Group 33"/>
          <p:cNvGraphicFramePr>
            <a:graphicFrameLocks noGrp="1"/>
          </p:cNvGraphicFramePr>
          <p:nvPr>
            <p:ph idx="1"/>
          </p:nvPr>
        </p:nvGraphicFramePr>
        <p:xfrm>
          <a:off x="457200" y="1698625"/>
          <a:ext cx="8229600" cy="4114800"/>
        </p:xfrm>
        <a:graphic>
          <a:graphicData uri="http://schemas.openxmlformats.org/drawingml/2006/table">
            <a:tbl>
              <a:tblPr/>
              <a:tblGrid>
                <a:gridCol w="4038600"/>
                <a:gridCol w="41910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Reproduction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C6E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C6E4"/>
                    </a:solidFill>
                  </a:tcPr>
                </a:tc>
              </a:tr>
              <a:tr h="2133600">
                <a:tc>
                  <a:txBody>
                    <a:bodyPr/>
                    <a:lstStyle>
                      <a:lvl1pPr marL="234950" indent="-2349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Surface approach</a:t>
                      </a:r>
                    </a:p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Extrinsic motivation</a:t>
                      </a:r>
                    </a:p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Fear of failure</a:t>
                      </a:r>
                    </a:p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Teacher has responsibility for teaching and, by extension, learning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34950" indent="-23495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Deep Approach </a:t>
                      </a:r>
                    </a:p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Intrinsic motivation</a:t>
                      </a:r>
                    </a:p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Intention to understand</a:t>
                      </a:r>
                    </a:p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Take responsibility for own learning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22" name="Text Box 34"/>
          <p:cNvSpPr txBox="1">
            <a:spLocks noChangeArrowheads="1"/>
          </p:cNvSpPr>
          <p:nvPr/>
        </p:nvSpPr>
        <p:spPr bwMode="auto">
          <a:xfrm>
            <a:off x="457200" y="6324600"/>
            <a:ext cx="518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Tw Cen MT" panose="020B0602020104020603" pitchFamily="34" charset="0"/>
              </a:rPr>
              <a:t>Biggs, 1999; </a:t>
            </a:r>
            <a:r>
              <a:rPr lang="en-US" sz="1400" dirty="0" err="1">
                <a:latin typeface="Tw Cen MT" panose="020B0602020104020603" pitchFamily="34" charset="0"/>
              </a:rPr>
              <a:t>Entwistle</a:t>
            </a:r>
            <a:r>
              <a:rPr lang="en-US" sz="1400" dirty="0">
                <a:latin typeface="Tw Cen MT" panose="020B0602020104020603" pitchFamily="34" charset="0"/>
              </a:rPr>
              <a:t>, 1997; </a:t>
            </a:r>
            <a:r>
              <a:rPr lang="en-US" sz="1400" dirty="0" err="1">
                <a:latin typeface="Tw Cen MT" panose="020B0602020104020603" pitchFamily="34" charset="0"/>
              </a:rPr>
              <a:t>Marton</a:t>
            </a:r>
            <a:r>
              <a:rPr lang="en-US" sz="1400" dirty="0">
                <a:latin typeface="Tw Cen MT" panose="020B0602020104020603" pitchFamily="34" charset="0"/>
              </a:rPr>
              <a:t>, 1983; Prosser &amp; </a:t>
            </a:r>
            <a:r>
              <a:rPr lang="en-US" sz="1400" dirty="0" err="1">
                <a:latin typeface="Tw Cen MT" panose="020B0602020104020603" pitchFamily="34" charset="0"/>
              </a:rPr>
              <a:t>Trigwell</a:t>
            </a:r>
            <a:r>
              <a:rPr lang="en-US" sz="1400" dirty="0">
                <a:latin typeface="Tw Cen MT" panose="020B0602020104020603" pitchFamily="34" charset="0"/>
              </a:rPr>
              <a:t>, 1999</a:t>
            </a:r>
          </a:p>
        </p:txBody>
      </p:sp>
    </p:spTree>
    <p:extLst>
      <p:ext uri="{BB962C8B-B14F-4D97-AF65-F5344CB8AC3E}">
        <p14:creationId xmlns:p14="http://schemas.microsoft.com/office/powerpoint/2010/main" val="30139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259638" cy="13763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i="1" dirty="0" smtClean="0">
                <a:solidFill>
                  <a:srgbClr val="3E1B59"/>
                </a:solidFill>
                <a:latin typeface="Tw Cen MT" pitchFamily="34" charset="0"/>
              </a:rPr>
              <a:t>Course Evaluation</a:t>
            </a:r>
            <a:r>
              <a:rPr lang="en-US" b="1" i="1" dirty="0" smtClean="0">
                <a:latin typeface="Tw Cen MT" pitchFamily="34" charset="0"/>
              </a:rPr>
              <a:t/>
            </a:r>
            <a:br>
              <a:rPr lang="en-US" b="1" i="1" dirty="0" smtClean="0">
                <a:latin typeface="Tw Cen MT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Workshop Overview</a:t>
            </a:r>
            <a:r>
              <a:rPr lang="en-US" sz="2700" i="1" dirty="0">
                <a:latin typeface="Tw Cen MT" pitchFamily="34" charset="0"/>
              </a:rPr>
              <a:t/>
            </a:r>
            <a:br>
              <a:rPr lang="en-US" sz="2700" i="1" dirty="0">
                <a:latin typeface="Tw Cen MT" pitchFamily="34" charset="0"/>
              </a:rPr>
            </a:br>
            <a:endParaRPr lang="en-US" sz="2700" i="1" dirty="0" smtClean="0">
              <a:latin typeface="Tw Cen MT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295400" y="1866693"/>
            <a:ext cx="6705600" cy="3733800"/>
          </a:xfrm>
        </p:spPr>
        <p:txBody>
          <a:bodyPr/>
          <a:lstStyle/>
          <a:p>
            <a:pPr>
              <a:defRPr/>
            </a:pPr>
            <a:endParaRPr lang="en-US" sz="2400" dirty="0">
              <a:latin typeface="Tw Cen MT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w Cen MT" pitchFamily="34" charset="0"/>
              </a:rPr>
              <a:t>Situating Evaluation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w Cen MT" pitchFamily="34" charset="0"/>
              </a:rPr>
              <a:t>Why Evaluate </a:t>
            </a:r>
            <a:r>
              <a:rPr lang="en-US" i="1" dirty="0" smtClean="0">
                <a:latin typeface="Tw Cen MT" pitchFamily="34" charset="0"/>
              </a:rPr>
              <a:t>(discussion</a:t>
            </a:r>
            <a:r>
              <a:rPr lang="en-US" dirty="0" smtClean="0">
                <a:latin typeface="Tw Cen MT" pitchFamily="34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w Cen MT" pitchFamily="34" charset="0"/>
              </a:rPr>
              <a:t>Student ratings (summative &amp; formative) </a:t>
            </a:r>
            <a:r>
              <a:rPr lang="en-US" i="1" dirty="0" smtClean="0">
                <a:latin typeface="Tw Cen MT" pitchFamily="34" charset="0"/>
              </a:rPr>
              <a:t>(Interactive discussion)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Tw Cen MT" pitchFamily="34" charset="0"/>
              </a:rPr>
              <a:t>Formative Evaluations </a:t>
            </a:r>
            <a:r>
              <a:rPr lang="en-US" i="1" dirty="0" smtClean="0">
                <a:latin typeface="Tw Cen MT" pitchFamily="34" charset="0"/>
              </a:rPr>
              <a:t>(</a:t>
            </a:r>
            <a:r>
              <a:rPr lang="en-US" i="1" dirty="0">
                <a:latin typeface="Tw Cen MT" pitchFamily="34" charset="0"/>
              </a:rPr>
              <a:t>Activity)</a:t>
            </a:r>
          </a:p>
          <a:p>
            <a:pPr lvl="1">
              <a:defRPr/>
            </a:pPr>
            <a:endParaRPr lang="en-US" sz="2400" b="1" dirty="0" smtClean="0">
              <a:latin typeface="Tw Cen MT" pitchFamily="34" charset="0"/>
            </a:endParaRPr>
          </a:p>
          <a:p>
            <a:pPr>
              <a:defRPr/>
            </a:pPr>
            <a:endParaRPr lang="en-US" sz="20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1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Orientations &amp; Evaluation</a:t>
            </a:r>
          </a:p>
        </p:txBody>
      </p:sp>
      <p:graphicFrame>
        <p:nvGraphicFramePr>
          <p:cNvPr id="59483" name="Group 91"/>
          <p:cNvGraphicFramePr>
            <a:graphicFrameLocks noGrp="1"/>
          </p:cNvGraphicFramePr>
          <p:nvPr>
            <p:ph idx="1"/>
          </p:nvPr>
        </p:nvGraphicFramePr>
        <p:xfrm>
          <a:off x="457200" y="1414463"/>
          <a:ext cx="8229600" cy="415004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>
                      <a:lvl1pPr marL="176213" indent="-1762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176213" marR="0" lvl="0" indent="-1762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REPRODUCTION ORIENTATION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C6E4"/>
                    </a:solidFill>
                  </a:tcPr>
                </a:tc>
                <a:tc>
                  <a:txBody>
                    <a:bodyPr/>
                    <a:lstStyle>
                      <a:lvl1pPr marL="176213" indent="-1762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176213" marR="0" lvl="0" indent="-1762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MEANING ORIENTATION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C6E4"/>
                    </a:solidFill>
                  </a:tcPr>
                </a:tc>
              </a:tr>
              <a:tr h="381000">
                <a:tc>
                  <a:txBody>
                    <a:bodyPr/>
                    <a:lstStyle>
                      <a:lvl1pPr marL="176213" indent="-1762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I: Focus on efficiency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0DA"/>
                    </a:solidFill>
                  </a:tcPr>
                </a:tc>
                <a:tc>
                  <a:txBody>
                    <a:bodyPr/>
                    <a:lstStyle>
                      <a:lvl1pPr marL="176213" indent="-1762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III: Focus on communication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0DA"/>
                    </a:solidFill>
                  </a:tcPr>
                </a:tc>
              </a:tr>
              <a:tr h="1495425">
                <a:tc>
                  <a:txBody>
                    <a:bodyPr/>
                    <a:lstStyle>
                      <a:lvl1pPr marL="176213" indent="-1762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Basic lecturing skills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Provision of clear goals &amp; standards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Systematic organization of course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Workload and level of difficulty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6213" indent="-1762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Quality of explanations provided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Use of real-life illustrations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Use of humor and enthusiasm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Empathy for students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 marL="176213" indent="-1762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II: Focus on organization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0DA"/>
                    </a:solidFill>
                  </a:tcPr>
                </a:tc>
                <a:tc>
                  <a:txBody>
                    <a:bodyPr/>
                    <a:lstStyle>
                      <a:lvl1pPr marL="176213" indent="-1762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IV: Focus on independent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0DA"/>
                    </a:solidFill>
                  </a:tcPr>
                </a:tc>
              </a:tr>
              <a:tr h="1404938">
                <a:tc>
                  <a:txBody>
                    <a:bodyPr/>
                    <a:lstStyle>
                      <a:lvl1pPr marL="176213" indent="-1762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Interesting and relevant content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Level at which material is pitched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Pace at which topics are covered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Clear structure within lectures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6213" indent="-176213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Assignmts providing choice, resources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Full explanations in feedback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Assessment related to course aims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Advice on study skills and strategies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867400" y="6172200"/>
            <a:ext cx="304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r>
              <a:rPr lang="en-GB" sz="1400">
                <a:latin typeface="Tw Cen MT" panose="020B0602020104020603" pitchFamily="34" charset="0"/>
              </a:rPr>
              <a:t>Adapted from Entwistle &amp; Tait, 1990</a:t>
            </a:r>
            <a:endParaRPr lang="en-US" sz="140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4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influences approach to learning?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993366"/>
                </a:solidFill>
              </a:rPr>
              <a:t>Engagement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Choice over subjects and method of study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Opportunity to pursue subjects in depth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Perceived emphasis on understanding vs. rote learning 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993366"/>
                </a:solidFill>
              </a:rPr>
              <a:t>Confidence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Clarity of goals, expectations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Perceived workload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Level of perceived threat/anxiety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993366"/>
                </a:solidFill>
              </a:rPr>
              <a:t>Support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Level of communication between teacher and students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Depth &amp; quality of feedback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Perceived degree of teacher empathy for students</a:t>
            </a:r>
          </a:p>
          <a:p>
            <a:pPr lvl="1">
              <a:lnSpc>
                <a:spcPct val="90000"/>
              </a:lnSpc>
            </a:pPr>
            <a:endParaRPr lang="en-US" sz="2000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5105400" y="6172200"/>
            <a:ext cx="3733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w Cen MT" panose="020B0602020104020603" pitchFamily="34" charset="0"/>
              </a:rPr>
              <a:t>Dart et al., 1999; Gibbs, 1992; Trigwell, 1991</a:t>
            </a:r>
          </a:p>
        </p:txBody>
      </p:sp>
    </p:spTree>
    <p:extLst>
      <p:ext uri="{BB962C8B-B14F-4D97-AF65-F5344CB8AC3E}">
        <p14:creationId xmlns:p14="http://schemas.microsoft.com/office/powerpoint/2010/main" val="31023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rgbClr val="800080"/>
                </a:solidFill>
              </a:rPr>
              <a:t>Responding to Student Comments: </a:t>
            </a:r>
            <a:endParaRPr lang="en-US" sz="4000" b="1" i="1" dirty="0">
              <a:solidFill>
                <a:srgbClr val="80008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r>
              <a:rPr lang="en-US" sz="2800"/>
              <a:t>Resist temptation to ignore or invalidate negative comments</a:t>
            </a:r>
          </a:p>
          <a:p>
            <a:r>
              <a:rPr lang="en-US" sz="2800"/>
              <a:t>Consider the meaning behind the comment, not the way it was phrased</a:t>
            </a:r>
          </a:p>
          <a:p>
            <a:r>
              <a:rPr lang="en-US" sz="2800"/>
              <a:t>Categorize</a:t>
            </a:r>
          </a:p>
          <a:p>
            <a:pPr lvl="2"/>
            <a:r>
              <a:rPr lang="en-US" sz="2000"/>
              <a:t>by </a:t>
            </a:r>
            <a:r>
              <a:rPr lang="en-US" sz="2000" b="1"/>
              <a:t>teaching area</a:t>
            </a:r>
            <a:r>
              <a:rPr lang="en-US" sz="2000"/>
              <a:t> (e.g., lecture style, communication) </a:t>
            </a:r>
          </a:p>
          <a:p>
            <a:pPr lvl="2"/>
            <a:r>
              <a:rPr lang="en-US" sz="2000"/>
              <a:t>by </a:t>
            </a:r>
            <a:r>
              <a:rPr lang="en-US" sz="2000" b="1"/>
              <a:t>numerical rating</a:t>
            </a:r>
            <a:r>
              <a:rPr lang="en-US" sz="2000"/>
              <a:t> – to get a sense of why students feel the way they do (You can view individual raters’ comments)</a:t>
            </a:r>
          </a:p>
          <a:p>
            <a:r>
              <a:rPr lang="en-US" sz="2800"/>
              <a:t>Probe as necessary (follow-up survey, discussions, etc.)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467600" y="62484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w Cen MT" panose="020B0602020104020603" pitchFamily="34" charset="0"/>
              </a:rPr>
              <a:t>Lewis, 2001</a:t>
            </a:r>
          </a:p>
        </p:txBody>
      </p:sp>
    </p:spTree>
    <p:extLst>
      <p:ext uri="{BB962C8B-B14F-4D97-AF65-F5344CB8AC3E}">
        <p14:creationId xmlns:p14="http://schemas.microsoft.com/office/powerpoint/2010/main" val="35538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2" name="Picture 4" descr="midcourse_lg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31493"/>
            <a:ext cx="381000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4343400" y="62484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w Cen MT" panose="020B0602020104020603" pitchFamily="34" charset="0"/>
              </a:rPr>
              <a:t>Image from http://ctl.byu.edu/ctls-mid-course-evaluation-tool</a:t>
            </a:r>
          </a:p>
        </p:txBody>
      </p:sp>
      <p:pic>
        <p:nvPicPr>
          <p:cNvPr id="5" name="Picture 4" descr="question_mark_3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7934"/>
            <a:ext cx="1250291" cy="186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343400" y="2438400"/>
            <a:ext cx="35052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r>
              <a:rPr lang="en-US" sz="3600" kern="0" dirty="0" smtClean="0">
                <a:solidFill>
                  <a:srgbClr val="3E1B59"/>
                </a:solidFill>
              </a:rPr>
              <a:t>What are your experiences with formative evaluation?</a:t>
            </a:r>
            <a:endParaRPr lang="en-US" sz="3600" kern="0" dirty="0">
              <a:solidFill>
                <a:srgbClr val="3E1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4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5964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800080"/>
                </a:solidFill>
              </a:rPr>
              <a:t>Benefits of Formative Evaluation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9700" y="1402086"/>
            <a:ext cx="6781800" cy="4525963"/>
          </a:xfrm>
        </p:spPr>
        <p:txBody>
          <a:bodyPr/>
          <a:lstStyle/>
          <a:p>
            <a:r>
              <a:rPr lang="en-US" sz="2800" dirty="0"/>
              <a:t>Allows for mid-course correction</a:t>
            </a:r>
          </a:p>
          <a:p>
            <a:r>
              <a:rPr lang="en-US" sz="2800" dirty="0"/>
              <a:t>Can help students feel more engaged in the course</a:t>
            </a:r>
          </a:p>
          <a:p>
            <a:r>
              <a:rPr lang="en-US" sz="2800" dirty="0"/>
              <a:t>Can help improve student–instructor communication</a:t>
            </a:r>
          </a:p>
          <a:p>
            <a:r>
              <a:rPr lang="en-US" sz="2800" dirty="0"/>
              <a:t>Helps provide longitudinal documentation of course change/improvement</a:t>
            </a:r>
          </a:p>
          <a:p>
            <a:r>
              <a:rPr lang="en-US" sz="2800" dirty="0"/>
              <a:t>Shown to improve end-of-year ratings*</a:t>
            </a:r>
          </a:p>
          <a:p>
            <a:endParaRPr lang="en-US" sz="2800" dirty="0"/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1066800" y="6324600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Tw Cen MT" panose="020B0602020104020603" pitchFamily="34" charset="0"/>
              </a:rPr>
              <a:t>Cohen, 1980; *Marsh &amp; Roche, 1993; Murray et al., 1996</a:t>
            </a:r>
          </a:p>
        </p:txBody>
      </p:sp>
    </p:spTree>
    <p:extLst>
      <p:ext uri="{BB962C8B-B14F-4D97-AF65-F5344CB8AC3E}">
        <p14:creationId xmlns:p14="http://schemas.microsoft.com/office/powerpoint/2010/main" val="20189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/>
              <a:t>Types of Formative Evaluation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533400" y="1858963"/>
            <a:ext cx="3200400" cy="1189037"/>
          </a:xfrm>
          <a:prstGeom prst="rect">
            <a:avLst/>
          </a:prstGeom>
          <a:solidFill>
            <a:srgbClr val="E2C6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200">
                <a:latin typeface="Tw Cen MT" panose="020B0602020104020603" pitchFamily="34" charset="0"/>
              </a:rPr>
              <a:t>Instructor-created student questionnaires </a:t>
            </a:r>
            <a:br>
              <a:rPr lang="en-US" sz="2200">
                <a:latin typeface="Tw Cen MT" panose="020B0602020104020603" pitchFamily="34" charset="0"/>
              </a:rPr>
            </a:br>
            <a:r>
              <a:rPr lang="en-US" sz="2200">
                <a:latin typeface="Tw Cen MT" panose="020B0602020104020603" pitchFamily="34" charset="0"/>
              </a:rPr>
              <a:t>(individual and group)</a:t>
            </a: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4114800" y="5013325"/>
            <a:ext cx="4038600" cy="854075"/>
          </a:xfrm>
          <a:prstGeom prst="rect">
            <a:avLst/>
          </a:prstGeom>
          <a:solidFill>
            <a:srgbClr val="F27C5C">
              <a:alpha val="5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200">
                <a:latin typeface="Tw Cen MT" panose="020B0602020104020603" pitchFamily="34" charset="0"/>
              </a:rPr>
              <a:t>Peer review of </a:t>
            </a:r>
            <a:br>
              <a:rPr lang="en-US" sz="2200">
                <a:latin typeface="Tw Cen MT" panose="020B0602020104020603" pitchFamily="34" charset="0"/>
              </a:rPr>
            </a:br>
            <a:r>
              <a:rPr lang="en-US" sz="2200">
                <a:latin typeface="Tw Cen MT" panose="020B0602020104020603" pitchFamily="34" charset="0"/>
              </a:rPr>
              <a:t>teaching materials/course design</a:t>
            </a: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914400" y="5105400"/>
            <a:ext cx="2209800" cy="519113"/>
          </a:xfrm>
          <a:prstGeom prst="rect">
            <a:avLst/>
          </a:prstGeom>
          <a:solidFill>
            <a:srgbClr val="00CC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200">
                <a:latin typeface="Tw Cen MT" panose="020B0602020104020603" pitchFamily="34" charset="0"/>
              </a:rPr>
              <a:t>Peer observation</a:t>
            </a:r>
          </a:p>
        </p:txBody>
      </p:sp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1143000" y="3810000"/>
            <a:ext cx="2362200" cy="854075"/>
          </a:xfrm>
          <a:prstGeom prst="rect">
            <a:avLst/>
          </a:prstGeom>
          <a:solidFill>
            <a:srgbClr val="FFFF66">
              <a:alpha val="7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200">
                <a:latin typeface="Tw Cen MT" panose="020B0602020104020603" pitchFamily="34" charset="0"/>
              </a:rPr>
              <a:t>Small-group analysis (SGA)</a:t>
            </a: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4572000" y="2057400"/>
            <a:ext cx="4038600" cy="2347913"/>
          </a:xfrm>
          <a:prstGeom prst="rect">
            <a:avLst/>
          </a:prstGeom>
          <a:solidFill>
            <a:srgbClr val="0099CC">
              <a:alpha val="42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200">
                <a:latin typeface="Tw Cen MT" panose="020B0602020104020603" pitchFamily="34" charset="0"/>
              </a:rPr>
              <a:t>Classroom assessment techniques</a:t>
            </a:r>
          </a:p>
          <a:p>
            <a:pPr algn="ctr"/>
            <a:r>
              <a:rPr lang="en-US" sz="2000">
                <a:latin typeface="Tw Cen MT" panose="020B0602020104020603" pitchFamily="34" charset="0"/>
              </a:rPr>
              <a:t>– Minute paper</a:t>
            </a:r>
          </a:p>
          <a:p>
            <a:pPr algn="ctr"/>
            <a:r>
              <a:rPr lang="en-US" sz="2000"/>
              <a:t>– </a:t>
            </a:r>
            <a:r>
              <a:rPr lang="en-US" sz="2000">
                <a:latin typeface="Tw Cen MT" panose="020B0602020104020603" pitchFamily="34" charset="0"/>
              </a:rPr>
              <a:t>Learning logs</a:t>
            </a:r>
          </a:p>
          <a:p>
            <a:pPr algn="ctr"/>
            <a:r>
              <a:rPr lang="en-US" sz="2000"/>
              <a:t>– </a:t>
            </a:r>
            <a:r>
              <a:rPr lang="en-US" sz="2000">
                <a:latin typeface="Tw Cen MT" panose="020B0602020104020603" pitchFamily="34" charset="0"/>
              </a:rPr>
              <a:t>Memory matrix</a:t>
            </a:r>
          </a:p>
          <a:p>
            <a:pPr algn="ctr"/>
            <a:r>
              <a:rPr lang="en-US" sz="2000"/>
              <a:t>– </a:t>
            </a:r>
            <a:r>
              <a:rPr lang="en-US" sz="2000">
                <a:latin typeface="Tw Cen MT" panose="020B0602020104020603" pitchFamily="34" charset="0"/>
              </a:rPr>
              <a:t>Muddiest point</a:t>
            </a:r>
          </a:p>
          <a:p>
            <a:pPr algn="ctr"/>
            <a:r>
              <a:rPr lang="en-US" sz="2000"/>
              <a:t>– </a:t>
            </a:r>
            <a:r>
              <a:rPr lang="en-US" sz="2000">
                <a:latin typeface="Tw Cen MT" panose="020B0602020104020603" pitchFamily="34" charset="0"/>
              </a:rPr>
              <a:t>Assignment assessments</a:t>
            </a:r>
          </a:p>
          <a:p>
            <a:pPr algn="ctr"/>
            <a:r>
              <a:rPr lang="en-US" sz="2000"/>
              <a:t>– </a:t>
            </a:r>
            <a:r>
              <a:rPr lang="en-US" sz="2000">
                <a:latin typeface="Tw Cen MT" panose="020B0602020104020603" pitchFamily="34" charset="0"/>
              </a:rPr>
              <a:t>PRS</a:t>
            </a:r>
          </a:p>
        </p:txBody>
      </p:sp>
    </p:spTree>
    <p:extLst>
      <p:ext uri="{BB962C8B-B14F-4D97-AF65-F5344CB8AC3E}">
        <p14:creationId xmlns:p14="http://schemas.microsoft.com/office/powerpoint/2010/main" val="676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Key Points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19600"/>
          </a:xfrm>
          <a:solidFill>
            <a:srgbClr val="993366">
              <a:alpha val="33000"/>
            </a:srgb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Evaluation as summative and formative</a:t>
            </a:r>
          </a:p>
          <a:p>
            <a:pPr>
              <a:lnSpc>
                <a:spcPct val="90000"/>
              </a:lnSpc>
            </a:pPr>
            <a:r>
              <a:rPr lang="en-US"/>
              <a:t>Students’ approaches to learning influence their responses to the course</a:t>
            </a:r>
          </a:p>
          <a:p>
            <a:pPr>
              <a:lnSpc>
                <a:spcPct val="90000"/>
              </a:lnSpc>
            </a:pPr>
            <a:r>
              <a:rPr lang="en-US"/>
              <a:t>Often necessary to read between the lines</a:t>
            </a:r>
          </a:p>
          <a:p>
            <a:pPr>
              <a:lnSpc>
                <a:spcPct val="90000"/>
              </a:lnSpc>
            </a:pPr>
            <a:r>
              <a:rPr lang="en-US"/>
              <a:t>Formative evaluation can be integrated into your course &amp; regular classroom activities</a:t>
            </a:r>
          </a:p>
          <a:p>
            <a:pPr>
              <a:lnSpc>
                <a:spcPct val="90000"/>
              </a:lnSpc>
            </a:pPr>
            <a:r>
              <a:rPr lang="en-US" i="1"/>
              <a:t>Students do want opportunities to give meaningful feedback that can impact teaching </a:t>
            </a:r>
            <a:r>
              <a:rPr lang="en-US" sz="2200" i="1"/>
              <a:t>(Spencer, 2002; Chen, 2003)</a:t>
            </a:r>
          </a:p>
        </p:txBody>
      </p:sp>
    </p:spTree>
    <p:extLst>
      <p:ext uri="{BB962C8B-B14F-4D97-AF65-F5344CB8AC3E}">
        <p14:creationId xmlns:p14="http://schemas.microsoft.com/office/powerpoint/2010/main" val="245702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481013"/>
            <a:ext cx="8229600" cy="7159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3F1C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References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287338" y="1371600"/>
            <a:ext cx="8610600" cy="3733800"/>
          </a:xfrm>
        </p:spPr>
        <p:txBody>
          <a:bodyPr/>
          <a:lstStyle/>
          <a:p>
            <a:r>
              <a:rPr lang="en-US" sz="2000" dirty="0" err="1" smtClean="0">
                <a:latin typeface="Tw Cen MT" panose="020B0602020104020603" pitchFamily="34" charset="0"/>
              </a:rPr>
              <a:t>Entwistle</a:t>
            </a:r>
            <a:r>
              <a:rPr lang="en-US" sz="2000" dirty="0" smtClean="0">
                <a:latin typeface="Tw Cen MT" panose="020B0602020104020603" pitchFamily="34" charset="0"/>
              </a:rPr>
              <a:t>, N. &amp; </a:t>
            </a:r>
            <a:r>
              <a:rPr lang="en-US" sz="2000" dirty="0" err="1" smtClean="0">
                <a:latin typeface="Tw Cen MT" panose="020B0602020104020603" pitchFamily="34" charset="0"/>
              </a:rPr>
              <a:t>Tait</a:t>
            </a:r>
            <a:r>
              <a:rPr lang="en-US" sz="2000" dirty="0" smtClean="0">
                <a:latin typeface="Tw Cen MT" panose="020B0602020104020603" pitchFamily="34" charset="0"/>
              </a:rPr>
              <a:t>, H. (1990) ‘Approaches to learning, evaluations of teaching and preferences for contrasting academic environments’, </a:t>
            </a:r>
            <a:r>
              <a:rPr lang="en-US" sz="2000" i="1" dirty="0" smtClean="0">
                <a:latin typeface="Tw Cen MT" panose="020B0602020104020603" pitchFamily="34" charset="0"/>
              </a:rPr>
              <a:t>Higher Education</a:t>
            </a:r>
            <a:r>
              <a:rPr lang="en-US" sz="2000" dirty="0" smtClean="0">
                <a:latin typeface="Tw Cen MT" panose="020B0602020104020603" pitchFamily="34" charset="0"/>
              </a:rPr>
              <a:t>, 19 (2): 169–94. </a:t>
            </a:r>
          </a:p>
          <a:p>
            <a:r>
              <a:rPr lang="en-US" sz="2000" dirty="0"/>
              <a:t>Peter </a:t>
            </a:r>
            <a:r>
              <a:rPr lang="en-US" sz="2000" dirty="0" err="1"/>
              <a:t>Ewell</a:t>
            </a:r>
            <a:r>
              <a:rPr lang="en-US" sz="2000" dirty="0"/>
              <a:t> (2008) Assessment &amp; Accountability in America Today: Background and Context in </a:t>
            </a:r>
            <a:r>
              <a:rPr lang="en-US" sz="2000" i="1" dirty="0"/>
              <a:t>New Directions for Institutional Research: Assessment Supplement</a:t>
            </a:r>
            <a:r>
              <a:rPr lang="en-US" sz="2000" dirty="0"/>
              <a:t>. Wiley </a:t>
            </a:r>
            <a:r>
              <a:rPr lang="en-US" sz="2000" dirty="0" err="1"/>
              <a:t>InterScience</a:t>
            </a:r>
            <a:r>
              <a:rPr lang="en-US" sz="2000" smtClean="0"/>
              <a:t>.</a:t>
            </a:r>
            <a:endParaRPr lang="en-US" sz="2000" smtClean="0">
              <a:latin typeface="Tw Cen MT" panose="020B0602020104020603" pitchFamily="34" charset="0"/>
            </a:endParaRPr>
          </a:p>
          <a:p>
            <a:r>
              <a:rPr lang="en-US" sz="2000" dirty="0" smtClean="0">
                <a:latin typeface="Tw Cen MT" panose="020B0602020104020603" pitchFamily="34" charset="0"/>
              </a:rPr>
              <a:t>Knight, J. (2011) University of Colorado. NAS/HHMI Summer Institute on Undergraduate Biology Education, Madison, WI.</a:t>
            </a:r>
            <a:endParaRPr lang="en-GB" altLang="zh-TW" sz="2000" dirty="0" smtClean="0">
              <a:latin typeface="Tw Cen MT" panose="020B0602020104020603" pitchFamily="34" charset="0"/>
              <a:ea typeface="PMingLiU" panose="02020500000000000000" pitchFamily="18" charset="-120"/>
            </a:endParaRPr>
          </a:p>
          <a:p>
            <a:r>
              <a:rPr lang="en-GB" altLang="zh-TW" sz="2000" dirty="0" smtClean="0">
                <a:latin typeface="Tw Cen MT" panose="020B0602020104020603" pitchFamily="34" charset="0"/>
                <a:ea typeface="PMingLiU" panose="02020500000000000000" pitchFamily="18" charset="-120"/>
              </a:rPr>
              <a:t>Light, G, &amp; Micari, M. (In press) </a:t>
            </a:r>
            <a:r>
              <a:rPr lang="en-US" sz="2000" i="1" dirty="0" smtClean="0">
                <a:latin typeface="Tw Cen MT" panose="020B0602020104020603" pitchFamily="34" charset="0"/>
              </a:rPr>
              <a:t>Making Scientists: Six Principles for Effective College Teaching</a:t>
            </a:r>
            <a:r>
              <a:rPr lang="en-US" sz="2000" dirty="0" smtClean="0">
                <a:latin typeface="Tw Cen MT" panose="020B0602020104020603" pitchFamily="34" charset="0"/>
              </a:rPr>
              <a:t>, Harvard University Press.</a:t>
            </a:r>
            <a:endParaRPr lang="en-GB" altLang="zh-TW" sz="2000" dirty="0" smtClean="0">
              <a:latin typeface="Tw Cen MT" panose="020B0602020104020603" pitchFamily="34" charset="0"/>
              <a:ea typeface="PMingLiU" panose="02020500000000000000" pitchFamily="18" charset="-120"/>
            </a:endParaRPr>
          </a:p>
          <a:p>
            <a:r>
              <a:rPr lang="en-US" sz="20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Beauchamp, </a:t>
            </a:r>
            <a:r>
              <a:rPr lang="en-US" sz="2000" dirty="0" err="1" smtClean="0">
                <a:latin typeface="Tw Cen MT" panose="020B0602020104020603" pitchFamily="34" charset="0"/>
                <a:cs typeface="Times New Roman" panose="02020603050405020304" pitchFamily="18" charset="0"/>
              </a:rPr>
              <a:t>McConaghy</a:t>
            </a:r>
            <a:r>
              <a:rPr lang="en-US" sz="20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, Parsons &amp; Sanford. (1996) </a:t>
            </a:r>
            <a:r>
              <a:rPr lang="en-US" sz="2000" i="1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Teaching From the Outside In.</a:t>
            </a:r>
            <a:r>
              <a:rPr lang="en-US" sz="20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 Duval: 1996, 37.</a:t>
            </a:r>
          </a:p>
        </p:txBody>
      </p:sp>
    </p:spTree>
    <p:extLst>
      <p:ext uri="{BB962C8B-B14F-4D97-AF65-F5344CB8AC3E}">
        <p14:creationId xmlns:p14="http://schemas.microsoft.com/office/powerpoint/2010/main" val="193869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502810" y="1290330"/>
            <a:ext cx="8031590" cy="4293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latin typeface="Tw Cen MT" pitchFamily="34" charset="0"/>
              </a:rPr>
              <a:t>1.  What </a:t>
            </a:r>
            <a:r>
              <a:rPr lang="en-US" sz="2600" b="1" dirty="0">
                <a:solidFill>
                  <a:srgbClr val="800080"/>
                </a:solidFill>
                <a:latin typeface="Tw Cen MT" pitchFamily="34" charset="0"/>
              </a:rPr>
              <a:t>learning outcomes</a:t>
            </a:r>
            <a:r>
              <a:rPr lang="en-US" sz="2600" b="1" dirty="0">
                <a:latin typeface="Tw Cen MT" pitchFamily="34" charset="0"/>
              </a:rPr>
              <a:t> do you want your students to achieve, (intellectual, practical, interpersonal, and personal) as a result of taking your course?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latin typeface="Tw Cen MT" pitchFamily="34" charset="0"/>
              </a:rPr>
              <a:t>2.  How will your course help your students achieve these </a:t>
            </a:r>
            <a:r>
              <a:rPr lang="en-US" sz="2600" b="1" dirty="0">
                <a:solidFill>
                  <a:srgbClr val="800080"/>
                </a:solidFill>
                <a:latin typeface="Tw Cen MT" pitchFamily="34" charset="0"/>
              </a:rPr>
              <a:t>learning outcomes</a:t>
            </a:r>
            <a:r>
              <a:rPr lang="en-US" sz="2600" b="1" dirty="0">
                <a:latin typeface="Tw Cen MT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latin typeface="Tw Cen MT" pitchFamily="34" charset="0"/>
              </a:rPr>
              <a:t>3.  How will you know if the students on your course have achieved these </a:t>
            </a:r>
            <a:r>
              <a:rPr lang="en-US" sz="2600" b="1" dirty="0">
                <a:solidFill>
                  <a:srgbClr val="800080"/>
                </a:solidFill>
                <a:latin typeface="Tw Cen MT" pitchFamily="34" charset="0"/>
              </a:rPr>
              <a:t>learning outcomes</a:t>
            </a:r>
            <a:r>
              <a:rPr lang="en-US" sz="2600" b="1" dirty="0">
                <a:latin typeface="Tw Cen MT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latin typeface="Tw Cen MT" pitchFamily="34" charset="0"/>
              </a:rPr>
              <a:t>4.  How will you know if and how your teaching has contributed to your students’ </a:t>
            </a:r>
            <a:r>
              <a:rPr lang="en-US" sz="2600" b="1" dirty="0">
                <a:solidFill>
                  <a:srgbClr val="800080"/>
                </a:solidFill>
                <a:latin typeface="Tw Cen MT" pitchFamily="34" charset="0"/>
              </a:rPr>
              <a:t>learning outcomes</a:t>
            </a:r>
            <a:r>
              <a:rPr lang="en-US" sz="2600" b="1" dirty="0">
                <a:solidFill>
                  <a:srgbClr val="FF0000"/>
                </a:solidFill>
                <a:latin typeface="Tw Cen MT" pitchFamily="34" charset="0"/>
              </a:rPr>
              <a:t>?</a:t>
            </a: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1295400" y="152400"/>
            <a:ext cx="6553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Situating Evaluation in the Teaching for Learning Quality Cycle</a:t>
            </a:r>
            <a:endParaRPr lang="en-US" sz="3200" dirty="0">
              <a:solidFill>
                <a:srgbClr val="4C004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43600" y="5644526"/>
            <a:ext cx="26884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cs typeface="Times New Roman" pitchFamily="18" charset="0"/>
              </a:rPr>
              <a:t>Light G., Cox R. &amp; Calkins S. </a:t>
            </a:r>
            <a:r>
              <a:rPr lang="en-US" sz="1400" dirty="0" smtClean="0">
                <a:cs typeface="Times New Roman" pitchFamily="18" charset="0"/>
              </a:rPr>
              <a:t>(2009</a:t>
            </a:r>
            <a:endParaRPr lang="en-US" sz="1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285136" y="1688991"/>
            <a:ext cx="6096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85136" y="3017971"/>
            <a:ext cx="6096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915400" y="1646371"/>
            <a:ext cx="0" cy="3581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8285136" y="4237171"/>
            <a:ext cx="6096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904136" y="5221289"/>
            <a:ext cx="990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07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502810" y="1290330"/>
            <a:ext cx="8031590" cy="4293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1.  What </a:t>
            </a:r>
            <a:r>
              <a:rPr lang="en-US" sz="2600" b="1" dirty="0">
                <a:solidFill>
                  <a:srgbClr val="CCA0CB"/>
                </a:solidFill>
                <a:latin typeface="Tw Cen MT" pitchFamily="34" charset="0"/>
              </a:rPr>
              <a:t>learning outcomes </a:t>
            </a:r>
            <a:r>
              <a:rPr lang="en-US" sz="2600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do you want your students to achieve, (intellectual, practical, interpersonal, and personal) as a result of taking your course?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2.  How will your course help your students achieve these </a:t>
            </a:r>
            <a:r>
              <a:rPr lang="en-US" sz="2600" b="1" dirty="0">
                <a:solidFill>
                  <a:srgbClr val="CCA0CB"/>
                </a:solidFill>
                <a:latin typeface="Tw Cen MT" pitchFamily="34" charset="0"/>
              </a:rPr>
              <a:t>learning outcomes</a:t>
            </a:r>
            <a:r>
              <a:rPr lang="en-US" sz="2600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3.  How will you know if the students on your course have achieved these </a:t>
            </a:r>
            <a:r>
              <a:rPr lang="en-US" sz="2600" b="1" dirty="0">
                <a:solidFill>
                  <a:srgbClr val="CCA0CB"/>
                </a:solidFill>
                <a:latin typeface="Tw Cen MT" pitchFamily="34" charset="0"/>
              </a:rPr>
              <a:t>learning outcomes</a:t>
            </a:r>
            <a:r>
              <a:rPr lang="en-US" sz="2600" b="1" dirty="0">
                <a:solidFill>
                  <a:schemeClr val="bg1">
                    <a:lumMod val="65000"/>
                  </a:schemeClr>
                </a:solidFill>
                <a:latin typeface="Tw Cen MT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600" b="1" dirty="0">
                <a:latin typeface="Tw Cen MT" pitchFamily="34" charset="0"/>
              </a:rPr>
              <a:t>4.  How will you know if and how your teaching has contributed to your students’ </a:t>
            </a:r>
            <a:r>
              <a:rPr lang="en-US" sz="2600" b="1" dirty="0">
                <a:solidFill>
                  <a:srgbClr val="800080"/>
                </a:solidFill>
                <a:latin typeface="Tw Cen MT" pitchFamily="34" charset="0"/>
              </a:rPr>
              <a:t>learning outcomes</a:t>
            </a:r>
            <a:r>
              <a:rPr lang="en-US" sz="2600" b="1" dirty="0">
                <a:latin typeface="Tw Cen MT" pitchFamily="34" charset="0"/>
              </a:rPr>
              <a:t>?</a:t>
            </a: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1295400" y="152400"/>
            <a:ext cx="6553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C00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Situating Evaluation in the Teaching for Learning Quality Cycle</a:t>
            </a:r>
            <a:endParaRPr lang="en-US" sz="3200" dirty="0">
              <a:solidFill>
                <a:srgbClr val="4C004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43600" y="5644526"/>
            <a:ext cx="26884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cs typeface="Times New Roman" pitchFamily="18" charset="0"/>
              </a:rPr>
              <a:t>Light G., Cox R. &amp; Calkins S. </a:t>
            </a:r>
            <a:r>
              <a:rPr lang="en-US" sz="1400" dirty="0" smtClean="0">
                <a:cs typeface="Times New Roman" pitchFamily="18" charset="0"/>
              </a:rPr>
              <a:t>(2009</a:t>
            </a:r>
            <a:endParaRPr lang="en-US" sz="1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285136" y="1688991"/>
            <a:ext cx="609600" cy="0"/>
          </a:xfrm>
          <a:prstGeom prst="straightConnector1">
            <a:avLst/>
          </a:prstGeom>
          <a:ln w="76200">
            <a:solidFill>
              <a:srgbClr val="FFA7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285136" y="3017971"/>
            <a:ext cx="609600" cy="0"/>
          </a:xfrm>
          <a:prstGeom prst="straightConnector1">
            <a:avLst/>
          </a:prstGeom>
          <a:ln w="76200">
            <a:solidFill>
              <a:srgbClr val="FFA7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915400" y="1646371"/>
            <a:ext cx="0" cy="3581400"/>
          </a:xfrm>
          <a:prstGeom prst="line">
            <a:avLst/>
          </a:prstGeom>
          <a:ln w="76200">
            <a:solidFill>
              <a:srgbClr val="FFA7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8285136" y="4237171"/>
            <a:ext cx="609600" cy="0"/>
          </a:xfrm>
          <a:prstGeom prst="straightConnector1">
            <a:avLst/>
          </a:prstGeom>
          <a:ln w="76200">
            <a:solidFill>
              <a:srgbClr val="FFA7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904136" y="5221289"/>
            <a:ext cx="990600" cy="0"/>
          </a:xfrm>
          <a:prstGeom prst="line">
            <a:avLst/>
          </a:prstGeom>
          <a:ln w="76200">
            <a:solidFill>
              <a:srgbClr val="FFA7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77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05400" y="3352800"/>
            <a:ext cx="3886200" cy="2438400"/>
          </a:xfrm>
        </p:spPr>
        <p:txBody>
          <a:bodyPr anchor="ctr"/>
          <a:lstStyle/>
          <a:p>
            <a:r>
              <a:rPr lang="en-US" sz="4000" dirty="0" smtClean="0">
                <a:solidFill>
                  <a:srgbClr val="3E1B59"/>
                </a:solidFill>
              </a:rPr>
              <a:t>Why </a:t>
            </a:r>
            <a:r>
              <a:rPr lang="en-US" sz="4000" dirty="0">
                <a:solidFill>
                  <a:srgbClr val="3E1B59"/>
                </a:solidFill>
              </a:rPr>
              <a:t>e</a:t>
            </a:r>
            <a:r>
              <a:rPr lang="en-US" sz="4000" dirty="0" smtClean="0">
                <a:solidFill>
                  <a:srgbClr val="3E1B59"/>
                </a:solidFill>
              </a:rPr>
              <a:t>valuate our </a:t>
            </a:r>
            <a:r>
              <a:rPr lang="en-US" sz="4000" dirty="0" smtClean="0">
                <a:solidFill>
                  <a:srgbClr val="3E1B59"/>
                </a:solidFill>
              </a:rPr>
              <a:t>courses and </a:t>
            </a:r>
            <a:r>
              <a:rPr lang="en-US" sz="4000" dirty="0" smtClean="0">
                <a:solidFill>
                  <a:srgbClr val="3E1B59"/>
                </a:solidFill>
              </a:rPr>
              <a:t>our </a:t>
            </a:r>
            <a:r>
              <a:rPr lang="en-US" sz="4000" dirty="0" smtClean="0">
                <a:solidFill>
                  <a:srgbClr val="3E1B59"/>
                </a:solidFill>
              </a:rPr>
              <a:t>teaching?</a:t>
            </a:r>
            <a:endParaRPr lang="en-US" sz="4000" dirty="0">
              <a:solidFill>
                <a:srgbClr val="3E1B59"/>
              </a:solidFill>
            </a:endParaRPr>
          </a:p>
        </p:txBody>
      </p:sp>
      <p:pic>
        <p:nvPicPr>
          <p:cNvPr id="3" name="Picture 7" descr="question_mark_3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1733550" cy="335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s://encrypted-tbn3.gstatic.com/images?q=tbn:ANd9GcTp7w88WNTmBJ_OSeQMF2q2C7zqrM5FqudZX6GvkwsN7VeSAmD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73993"/>
            <a:ext cx="4738840" cy="327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2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4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685800"/>
          </a:xfrm>
        </p:spPr>
        <p:txBody>
          <a:bodyPr/>
          <a:lstStyle/>
          <a:p>
            <a:r>
              <a:rPr lang="en-US" dirty="0">
                <a:solidFill>
                  <a:srgbClr val="4A206A"/>
                </a:solidFill>
              </a:rPr>
              <a:t>Purposes of Evaluation</a:t>
            </a:r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766482"/>
            <a:ext cx="7772400" cy="5562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</a:rPr>
              <a:t>For departmental purposes (program review)</a:t>
            </a:r>
          </a:p>
          <a:p>
            <a:pPr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</a:rPr>
              <a:t>For institutional purposes (appraisal, P&amp;T, etc.)</a:t>
            </a:r>
          </a:p>
          <a:p>
            <a:pPr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latin typeface="+mj-lt"/>
              </a:rPr>
              <a:t>For external purposes (NSSE, school ranking, accreditation, etc.)</a:t>
            </a:r>
          </a:p>
          <a:p>
            <a:pPr marL="457200" lvl="1" indent="-457200"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To improve student learning in the </a:t>
            </a:r>
            <a:r>
              <a:rPr lang="en-GB" dirty="0" smtClean="0">
                <a:latin typeface="+mj-lt"/>
              </a:rPr>
              <a:t>course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+mj-lt"/>
              </a:rPr>
              <a:t>To identify and correct problems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+mj-lt"/>
              </a:rPr>
              <a:t>To better understand how students approach learning </a:t>
            </a:r>
            <a:br>
              <a:rPr lang="en-GB" sz="2400" dirty="0">
                <a:latin typeface="+mj-lt"/>
              </a:rPr>
            </a:br>
            <a:r>
              <a:rPr lang="en-GB" sz="2400" dirty="0">
                <a:latin typeface="+mj-lt"/>
              </a:rPr>
              <a:t>in the course</a:t>
            </a:r>
          </a:p>
          <a:p>
            <a:pPr marL="457200" lvl="1" indent="-457200"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+mj-lt"/>
              </a:rPr>
              <a:t>To </a:t>
            </a:r>
            <a:r>
              <a:rPr lang="en-GB" dirty="0">
                <a:latin typeface="+mj-lt"/>
              </a:rPr>
              <a:t>Improve a </a:t>
            </a:r>
            <a:r>
              <a:rPr lang="en-GB" dirty="0" smtClean="0">
                <a:latin typeface="+mj-lt"/>
              </a:rPr>
              <a:t>course</a:t>
            </a:r>
            <a:endParaRPr lang="en-GB" dirty="0">
              <a:latin typeface="+mj-lt"/>
            </a:endParaRPr>
          </a:p>
          <a:p>
            <a:pPr lvl="1"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j-lt"/>
              </a:rPr>
              <a:t>To </a:t>
            </a:r>
            <a:r>
              <a:rPr lang="en-GB" sz="2400" dirty="0">
                <a:latin typeface="+mj-lt"/>
              </a:rPr>
              <a:t>better align the course with your learning </a:t>
            </a:r>
            <a:r>
              <a:rPr lang="en-GB" sz="2400" dirty="0" smtClean="0">
                <a:latin typeface="+mj-lt"/>
              </a:rPr>
              <a:t>goals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j-lt"/>
              </a:rPr>
              <a:t>To improve quality of activities, assignments, assessments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j-lt"/>
              </a:rPr>
              <a:t>To find out if you achieved your goals</a:t>
            </a:r>
          </a:p>
          <a:p>
            <a:pPr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+mj-lt"/>
              </a:rPr>
              <a:t>To develop as a teacher </a:t>
            </a:r>
          </a:p>
          <a:p>
            <a:pPr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977E9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782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4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685800"/>
          </a:xfrm>
        </p:spPr>
        <p:txBody>
          <a:bodyPr/>
          <a:lstStyle/>
          <a:p>
            <a:r>
              <a:rPr lang="en-US" dirty="0">
                <a:solidFill>
                  <a:srgbClr val="4A206A"/>
                </a:solidFill>
              </a:rPr>
              <a:t>Purposes of Evaluation</a:t>
            </a:r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766482"/>
            <a:ext cx="7772400" cy="5562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For departmental purposes (program review)</a:t>
            </a:r>
          </a:p>
          <a:p>
            <a:pPr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For institutional purposes (appraisal, P&amp;T, etc.)</a:t>
            </a:r>
          </a:p>
          <a:p>
            <a:pPr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For external purposes (NSSE, school ranking, accreditation, etc.)</a:t>
            </a:r>
          </a:p>
          <a:p>
            <a:pPr marL="457200" lvl="1" indent="-457200"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To improve student learning in the </a:t>
            </a:r>
            <a:r>
              <a:rPr lang="en-GB" dirty="0" smtClean="0">
                <a:latin typeface="+mj-lt"/>
              </a:rPr>
              <a:t>course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+mj-lt"/>
              </a:rPr>
              <a:t>To identify and correct problems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+mj-lt"/>
              </a:rPr>
              <a:t>To better understand how students approach learning </a:t>
            </a:r>
            <a:br>
              <a:rPr lang="en-GB" sz="2400" dirty="0">
                <a:latin typeface="+mj-lt"/>
              </a:rPr>
            </a:br>
            <a:r>
              <a:rPr lang="en-GB" sz="2400" dirty="0">
                <a:latin typeface="+mj-lt"/>
              </a:rPr>
              <a:t>in the course</a:t>
            </a:r>
          </a:p>
          <a:p>
            <a:pPr marL="457200" lvl="1" indent="-457200"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+mj-lt"/>
              </a:rPr>
              <a:t>To </a:t>
            </a:r>
            <a:r>
              <a:rPr lang="en-GB" dirty="0">
                <a:latin typeface="+mj-lt"/>
              </a:rPr>
              <a:t>Improve a </a:t>
            </a:r>
            <a:r>
              <a:rPr lang="en-GB" dirty="0" smtClean="0">
                <a:latin typeface="+mj-lt"/>
              </a:rPr>
              <a:t>course</a:t>
            </a:r>
            <a:endParaRPr lang="en-GB" dirty="0">
              <a:latin typeface="+mj-lt"/>
            </a:endParaRPr>
          </a:p>
          <a:p>
            <a:pPr lvl="1"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j-lt"/>
              </a:rPr>
              <a:t>To </a:t>
            </a:r>
            <a:r>
              <a:rPr lang="en-GB" sz="2400" dirty="0">
                <a:latin typeface="+mj-lt"/>
              </a:rPr>
              <a:t>better align the course with your learning </a:t>
            </a:r>
            <a:r>
              <a:rPr lang="en-GB" sz="2400" dirty="0" smtClean="0">
                <a:latin typeface="+mj-lt"/>
              </a:rPr>
              <a:t>goals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j-lt"/>
              </a:rPr>
              <a:t>To improve quality of activities, assignments, assessments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+mj-lt"/>
              </a:rPr>
              <a:t>To find out if you achieved your goals</a:t>
            </a:r>
          </a:p>
          <a:p>
            <a:pPr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+mj-lt"/>
              </a:rPr>
              <a:t>To develop as a teacher </a:t>
            </a:r>
          </a:p>
          <a:p>
            <a:pPr>
              <a:lnSpc>
                <a:spcPct val="80000"/>
              </a:lnSpc>
              <a:spcBef>
                <a:spcPct val="30000"/>
              </a:spcBef>
              <a:buClr>
                <a:srgbClr val="3E1B59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977E9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0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5105400" cy="2974975"/>
          </a:xfrm>
        </p:spPr>
        <p:txBody>
          <a:bodyPr anchor="ctr"/>
          <a:lstStyle/>
          <a:p>
            <a:r>
              <a:rPr lang="en-US" sz="4000" dirty="0" smtClean="0">
                <a:solidFill>
                  <a:srgbClr val="3E1B59"/>
                </a:solidFill>
              </a:rPr>
              <a:t>How do you </a:t>
            </a:r>
            <a:r>
              <a:rPr lang="en-US" sz="4000" dirty="0" smtClean="0">
                <a:solidFill>
                  <a:srgbClr val="3E1B59"/>
                </a:solidFill>
              </a:rPr>
              <a:t>evaluate </a:t>
            </a:r>
            <a:r>
              <a:rPr lang="en-US" sz="4000" dirty="0" smtClean="0">
                <a:solidFill>
                  <a:srgbClr val="3E1B59"/>
                </a:solidFill>
              </a:rPr>
              <a:t>Your courses and your teaching?</a:t>
            </a:r>
            <a:endParaRPr lang="en-US" sz="4000" dirty="0">
              <a:solidFill>
                <a:srgbClr val="3E1B59"/>
              </a:solidFill>
            </a:endParaRPr>
          </a:p>
        </p:txBody>
      </p:sp>
      <p:pic>
        <p:nvPicPr>
          <p:cNvPr id="3" name="Picture 7" descr="question_mark_3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90600"/>
            <a:ext cx="2190750" cy="424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73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800080"/>
                </a:solidFill>
              </a:rPr>
              <a:t>Types of </a:t>
            </a:r>
            <a:r>
              <a:rPr lang="en-US" b="1" dirty="0" smtClean="0">
                <a:solidFill>
                  <a:srgbClr val="800080"/>
                </a:solidFill>
              </a:rPr>
              <a:t>Evaluation</a:t>
            </a:r>
            <a:endParaRPr lang="en-US" b="1" dirty="0">
              <a:solidFill>
                <a:srgbClr val="800080"/>
              </a:solidFill>
            </a:endParaRP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542365" y="1541929"/>
            <a:ext cx="3200400" cy="17420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tIns="91440" bIns="9144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200" dirty="0" smtClean="0">
                <a:latin typeface="Tw Cen MT" panose="020B0602020104020603" pitchFamily="34" charset="0"/>
              </a:rPr>
              <a:t>Student</a:t>
            </a:r>
          </a:p>
          <a:p>
            <a:pPr algn="ctr">
              <a:spcBef>
                <a:spcPct val="20000"/>
              </a:spcBef>
            </a:pPr>
            <a:r>
              <a:rPr lang="en-US" sz="2200" dirty="0" smtClean="0">
                <a:latin typeface="Tw Cen MT" panose="020B0602020104020603" pitchFamily="34" charset="0"/>
              </a:rPr>
              <a:t>Surveys</a:t>
            </a:r>
            <a:endParaRPr lang="en-US" sz="2200" dirty="0">
              <a:latin typeface="Tw Cen MT" panose="020B0602020104020603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n-US" sz="2200" dirty="0" smtClean="0">
                <a:latin typeface="Tw Cen MT" panose="020B0602020104020603" pitchFamily="34" charset="0"/>
              </a:rPr>
              <a:t>and</a:t>
            </a:r>
          </a:p>
          <a:p>
            <a:pPr algn="ctr">
              <a:spcBef>
                <a:spcPct val="20000"/>
              </a:spcBef>
            </a:pPr>
            <a:r>
              <a:rPr lang="en-US" sz="2200" dirty="0" smtClean="0">
                <a:latin typeface="Tw Cen MT" panose="020B0602020104020603" pitchFamily="34" charset="0"/>
              </a:rPr>
              <a:t>Questionnaires</a:t>
            </a:r>
            <a:endParaRPr lang="en-US" sz="2200" dirty="0">
              <a:latin typeface="Tw Cen MT" panose="020B0602020104020603" pitchFamily="34" charset="0"/>
            </a:endParaRP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4737847" y="3416584"/>
            <a:ext cx="3567953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 tIns="91440" bIns="9144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200" dirty="0">
                <a:latin typeface="Tw Cen MT" panose="020B0602020104020603" pitchFamily="34" charset="0"/>
              </a:rPr>
              <a:t>R</a:t>
            </a:r>
            <a:r>
              <a:rPr lang="en-US" sz="2200" dirty="0" smtClean="0">
                <a:latin typeface="Tw Cen MT" panose="020B0602020104020603" pitchFamily="34" charset="0"/>
              </a:rPr>
              <a:t>eview </a:t>
            </a:r>
            <a:r>
              <a:rPr lang="en-US" sz="2200" dirty="0">
                <a:latin typeface="Tw Cen MT" panose="020B0602020104020603" pitchFamily="34" charset="0"/>
              </a:rPr>
              <a:t>of </a:t>
            </a:r>
            <a:br>
              <a:rPr lang="en-US" sz="2200" dirty="0">
                <a:latin typeface="Tw Cen MT" panose="020B0602020104020603" pitchFamily="34" charset="0"/>
              </a:rPr>
            </a:br>
            <a:r>
              <a:rPr lang="en-US" sz="2200" dirty="0">
                <a:latin typeface="Tw Cen MT" panose="020B0602020104020603" pitchFamily="34" charset="0"/>
              </a:rPr>
              <a:t>teaching materials/course design</a:t>
            </a: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1075765" y="4254966"/>
            <a:ext cx="2362200" cy="519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 tIns="91440" bIns="9144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200" dirty="0" smtClean="0">
                <a:latin typeface="Tw Cen MT" panose="020B0602020104020603" pitchFamily="34" charset="0"/>
              </a:rPr>
              <a:t>O</a:t>
            </a:r>
            <a:r>
              <a:rPr lang="en-US" sz="2200" dirty="0" smtClean="0">
                <a:latin typeface="Tw Cen MT" panose="020B0602020104020603" pitchFamily="34" charset="0"/>
              </a:rPr>
              <a:t>bservations</a:t>
            </a:r>
            <a:endParaRPr lang="en-US" sz="2200" dirty="0">
              <a:latin typeface="Tw Cen MT" panose="020B0602020104020603" pitchFamily="34" charset="0"/>
            </a:endParaRPr>
          </a:p>
        </p:txBody>
      </p:sp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1075765" y="3556625"/>
            <a:ext cx="2362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tIns="91440" bIns="9144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200" dirty="0" smtClean="0">
                <a:latin typeface="Tw Cen MT" panose="020B0602020104020603" pitchFamily="34" charset="0"/>
              </a:rPr>
              <a:t>Focus groups</a:t>
            </a:r>
            <a:endParaRPr lang="en-US" sz="2200" dirty="0">
              <a:latin typeface="Tw Cen MT" panose="020B0602020104020603" pitchFamily="34" charset="0"/>
            </a:endParaRP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4693024" y="1537456"/>
            <a:ext cx="3567953" cy="13357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 tIns="91440" bIns="9144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200" dirty="0" smtClean="0">
                <a:latin typeface="Tw Cen MT" panose="020B0602020104020603" pitchFamily="34" charset="0"/>
              </a:rPr>
              <a:t>Student Achievement</a:t>
            </a:r>
          </a:p>
          <a:p>
            <a:pPr algn="ctr">
              <a:spcBef>
                <a:spcPct val="20000"/>
              </a:spcBef>
            </a:pPr>
            <a:r>
              <a:rPr lang="en-US" sz="2200" dirty="0" smtClean="0">
                <a:latin typeface="Tw Cen MT" panose="020B0602020104020603" pitchFamily="34" charset="0"/>
              </a:rPr>
              <a:t>Student retention</a:t>
            </a:r>
          </a:p>
          <a:p>
            <a:pPr algn="ctr">
              <a:spcBef>
                <a:spcPct val="20000"/>
              </a:spcBef>
            </a:pPr>
            <a:r>
              <a:rPr lang="en-US" sz="2200" dirty="0" smtClean="0">
                <a:latin typeface="Tw Cen MT" panose="020B0602020104020603" pitchFamily="34" charset="0"/>
              </a:rPr>
              <a:t>Student work placements</a:t>
            </a: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69223" y="4937918"/>
            <a:ext cx="3567953" cy="9294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 tIns="91440" bIns="9144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200" dirty="0" smtClean="0">
                <a:latin typeface="Tw Cen MT" panose="020B0602020104020603" pitchFamily="34" charset="0"/>
              </a:rPr>
              <a:t>Peer-review</a:t>
            </a:r>
          </a:p>
          <a:p>
            <a:pPr algn="ctr">
              <a:spcBef>
                <a:spcPct val="20000"/>
              </a:spcBef>
            </a:pPr>
            <a:r>
              <a:rPr lang="en-US" sz="2200" dirty="0" smtClean="0">
                <a:latin typeface="Tw Cen MT" panose="020B0602020104020603" pitchFamily="34" charset="0"/>
              </a:rPr>
              <a:t>Teaching Scholarship</a:t>
            </a:r>
            <a:endParaRPr lang="en-US" sz="2200" dirty="0">
              <a:latin typeface="Tw Cen MT" panose="020B0602020104020603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71283" y="4989010"/>
            <a:ext cx="2362200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 tIns="91440" bIns="9144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200" dirty="0" smtClean="0">
                <a:latin typeface="Tw Cen MT" panose="020B0602020104020603" pitchFamily="34" charset="0"/>
              </a:rPr>
              <a:t>Specialized Instruments (ATI)</a:t>
            </a:r>
            <a:endParaRPr lang="en-US" sz="22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89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1911</Words>
  <Application>Microsoft Office PowerPoint</Application>
  <PresentationFormat>On-screen Show (4:3)</PresentationFormat>
  <Paragraphs>284</Paragraphs>
  <Slides>27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PMingLiU</vt:lpstr>
      <vt:lpstr>Arial</vt:lpstr>
      <vt:lpstr>Calibri</vt:lpstr>
      <vt:lpstr>Times New Roman</vt:lpstr>
      <vt:lpstr>Tw Cen MT</vt:lpstr>
      <vt:lpstr>2_Default Design</vt:lpstr>
      <vt:lpstr>1_Default Design</vt:lpstr>
      <vt:lpstr>Custom Design</vt:lpstr>
      <vt:lpstr>PowerPoint Presentation</vt:lpstr>
      <vt:lpstr>Course Evaluation Workshop Overview </vt:lpstr>
      <vt:lpstr>PowerPoint Presentation</vt:lpstr>
      <vt:lpstr>PowerPoint Presentation</vt:lpstr>
      <vt:lpstr>Why evaluate our courses and our teaching?</vt:lpstr>
      <vt:lpstr>Purposes of Evaluation</vt:lpstr>
      <vt:lpstr>Purposes of Evaluation</vt:lpstr>
      <vt:lpstr>How do you evaluate Your courses and your teaching?</vt:lpstr>
      <vt:lpstr>Types of Evaluation</vt:lpstr>
      <vt:lpstr>PowerPoint Presentation</vt:lpstr>
      <vt:lpstr>Student Evaluations: Caution</vt:lpstr>
      <vt:lpstr>Student Evaluations: Unintended &amp; Intended Consequences</vt:lpstr>
      <vt:lpstr>Asking Good Questions</vt:lpstr>
      <vt:lpstr>Using Student Ratings  to Inform Teaching</vt:lpstr>
      <vt:lpstr>Reading Between the Lines</vt:lpstr>
      <vt:lpstr>Reading Between the Lines</vt:lpstr>
      <vt:lpstr>Course Evaluation and Students’ Approaches to Learning</vt:lpstr>
      <vt:lpstr>PowerPoint Presentation</vt:lpstr>
      <vt:lpstr>Student Orientations to Learning</vt:lpstr>
      <vt:lpstr>Learning Orientations &amp; Evaluation</vt:lpstr>
      <vt:lpstr>What influences approach to learning?</vt:lpstr>
      <vt:lpstr>Responding to Student Comments: </vt:lpstr>
      <vt:lpstr>PowerPoint Presentation</vt:lpstr>
      <vt:lpstr>Benefits of Formative Evaluation</vt:lpstr>
      <vt:lpstr>Types of Formative Evaluation</vt:lpstr>
      <vt:lpstr>Key Points</vt:lpstr>
      <vt:lpstr>References</vt:lpstr>
    </vt:vector>
  </TitlesOfParts>
  <Company>Northwestern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Marina Micari</dc:creator>
  <cp:lastModifiedBy>Greg Light</cp:lastModifiedBy>
  <cp:revision>59</cp:revision>
  <dcterms:created xsi:type="dcterms:W3CDTF">2013-03-08T02:23:32Z</dcterms:created>
  <dcterms:modified xsi:type="dcterms:W3CDTF">2014-03-16T16:20:19Z</dcterms:modified>
</cp:coreProperties>
</file>