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39"/>
  </p:notesMasterIdLst>
  <p:sldIdLst>
    <p:sldId id="258" r:id="rId4"/>
    <p:sldId id="321" r:id="rId5"/>
    <p:sldId id="322" r:id="rId6"/>
    <p:sldId id="323" r:id="rId7"/>
    <p:sldId id="259" r:id="rId8"/>
    <p:sldId id="320" r:id="rId9"/>
    <p:sldId id="331" r:id="rId10"/>
    <p:sldId id="275" r:id="rId11"/>
    <p:sldId id="291" r:id="rId12"/>
    <p:sldId id="324" r:id="rId13"/>
    <p:sldId id="330" r:id="rId14"/>
    <p:sldId id="261" r:id="rId15"/>
    <p:sldId id="262" r:id="rId16"/>
    <p:sldId id="263" r:id="rId17"/>
    <p:sldId id="264" r:id="rId18"/>
    <p:sldId id="265" r:id="rId19"/>
    <p:sldId id="266" r:id="rId20"/>
    <p:sldId id="267" r:id="rId21"/>
    <p:sldId id="268" r:id="rId22"/>
    <p:sldId id="269" r:id="rId23"/>
    <p:sldId id="317" r:id="rId24"/>
    <p:sldId id="271" r:id="rId25"/>
    <p:sldId id="272" r:id="rId26"/>
    <p:sldId id="273" r:id="rId27"/>
    <p:sldId id="274" r:id="rId28"/>
    <p:sldId id="276" r:id="rId29"/>
    <p:sldId id="278" r:id="rId30"/>
    <p:sldId id="277" r:id="rId31"/>
    <p:sldId id="279" r:id="rId32"/>
    <p:sldId id="284" r:id="rId33"/>
    <p:sldId id="283" r:id="rId34"/>
    <p:sldId id="285" r:id="rId35"/>
    <p:sldId id="325" r:id="rId36"/>
    <p:sldId id="328" r:id="rId37"/>
    <p:sldId id="32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3E1B59"/>
    <a:srgbClr val="2A15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620" y="52"/>
      </p:cViewPr>
      <p:guideLst>
        <p:guide orient="horz" pos="2160"/>
        <p:guide pos="2880"/>
      </p:guideLst>
    </p:cSldViewPr>
  </p:slideViewPr>
  <p:notesTextViewPr>
    <p:cViewPr>
      <p:scale>
        <a:sx n="1" d="1"/>
        <a:sy n="1" d="1"/>
      </p:scale>
      <p:origin x="0" y="0"/>
    </p:cViewPr>
  </p:notesTextViewPr>
  <p:sorterViewPr>
    <p:cViewPr>
      <p:scale>
        <a:sx n="54" d="100"/>
        <a:sy n="54" d="100"/>
      </p:scale>
      <p:origin x="0" y="-16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image" Target="../media/image9.jpg"/></Relationships>
</file>

<file path=ppt/diagrams/_rels/drawing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image" Target="../media/image9.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1BFE26-1CE0-49D6-B454-4C79D6386A45}" type="doc">
      <dgm:prSet loTypeId="urn:microsoft.com/office/officeart/2005/8/layout/gear1" loCatId="relationship" qsTypeId="urn:microsoft.com/office/officeart/2005/8/quickstyle/simple1" qsCatId="simple" csTypeId="urn:microsoft.com/office/officeart/2005/8/colors/accent1_2" csCatId="accent1" phldr="1"/>
      <dgm:spPr/>
    </dgm:pt>
    <dgm:pt modelId="{96D2CEB0-904B-40FE-998D-CFB2FB264ADC}">
      <dgm:prSet phldrT="[Text]" phldr="1"/>
      <dgm:spPr>
        <a:solidFill>
          <a:srgbClr val="4F1A5A"/>
        </a:solidFill>
      </dgm:spPr>
      <dgm:t>
        <a:bodyPr/>
        <a:lstStyle/>
        <a:p>
          <a:endParaRPr lang="en-US" dirty="0"/>
        </a:p>
      </dgm:t>
    </dgm:pt>
    <dgm:pt modelId="{00B88123-14BB-4C1D-8E93-C91F07ADDEE8}" type="parTrans" cxnId="{917D2BBF-E5F6-41EE-AE70-84EAF1ED4591}">
      <dgm:prSet/>
      <dgm:spPr/>
      <dgm:t>
        <a:bodyPr/>
        <a:lstStyle/>
        <a:p>
          <a:endParaRPr lang="en-US"/>
        </a:p>
      </dgm:t>
    </dgm:pt>
    <dgm:pt modelId="{95E9550C-223D-45A8-9ED2-F0D3E200F8DD}" type="sibTrans" cxnId="{917D2BBF-E5F6-41EE-AE70-84EAF1ED4591}">
      <dgm:prSet/>
      <dgm:spPr/>
      <dgm:t>
        <a:bodyPr/>
        <a:lstStyle/>
        <a:p>
          <a:endParaRPr lang="en-US"/>
        </a:p>
      </dgm:t>
    </dgm:pt>
    <dgm:pt modelId="{4107FA17-EDFE-41AE-BA77-E6EE1BE3064C}">
      <dgm:prSet phldrT="[Text]" phldr="1"/>
      <dgm:spPr>
        <a:solidFill>
          <a:srgbClr val="7030A0"/>
        </a:solidFill>
      </dgm:spPr>
      <dgm:t>
        <a:bodyPr/>
        <a:lstStyle/>
        <a:p>
          <a:endParaRPr lang="en-US" dirty="0"/>
        </a:p>
      </dgm:t>
    </dgm:pt>
    <dgm:pt modelId="{4E1E069B-7E4B-4FC0-9DAC-B5799C3151B7}" type="parTrans" cxnId="{866FB384-0420-4980-BD55-9FC9F4EC9095}">
      <dgm:prSet/>
      <dgm:spPr/>
      <dgm:t>
        <a:bodyPr/>
        <a:lstStyle/>
        <a:p>
          <a:endParaRPr lang="en-US"/>
        </a:p>
      </dgm:t>
    </dgm:pt>
    <dgm:pt modelId="{44D66F43-7DED-4D73-80CD-07E812F093B3}" type="sibTrans" cxnId="{866FB384-0420-4980-BD55-9FC9F4EC9095}">
      <dgm:prSet/>
      <dgm:spPr/>
      <dgm:t>
        <a:bodyPr/>
        <a:lstStyle/>
        <a:p>
          <a:endParaRPr lang="en-US"/>
        </a:p>
      </dgm:t>
    </dgm:pt>
    <dgm:pt modelId="{09D29C3D-2EFA-4056-BB20-8B3D64061D5F}">
      <dgm:prSet phldrT="[Text]" phldr="1"/>
      <dgm:spPr>
        <a:solidFill>
          <a:srgbClr val="FF9966"/>
        </a:solidFill>
      </dgm:spPr>
      <dgm:t>
        <a:bodyPr/>
        <a:lstStyle/>
        <a:p>
          <a:endParaRPr lang="en-US" dirty="0"/>
        </a:p>
      </dgm:t>
    </dgm:pt>
    <dgm:pt modelId="{551D6408-2E6B-45DC-B9B1-8EC19D101140}" type="sibTrans" cxnId="{CDFB4E90-E4F9-431D-B729-CB41C8C1C04C}">
      <dgm:prSet/>
      <dgm:spPr/>
      <dgm:t>
        <a:bodyPr/>
        <a:lstStyle/>
        <a:p>
          <a:endParaRPr lang="en-US"/>
        </a:p>
      </dgm:t>
    </dgm:pt>
    <dgm:pt modelId="{B6061C55-D128-41B0-A74D-3DFB296005B4}" type="parTrans" cxnId="{CDFB4E90-E4F9-431D-B729-CB41C8C1C04C}">
      <dgm:prSet/>
      <dgm:spPr/>
      <dgm:t>
        <a:bodyPr/>
        <a:lstStyle/>
        <a:p>
          <a:endParaRPr lang="en-US"/>
        </a:p>
      </dgm:t>
    </dgm:pt>
    <dgm:pt modelId="{F68EC20F-80CA-4A71-BA8B-DF1B4F57B108}" type="pres">
      <dgm:prSet presAssocID="{151BFE26-1CE0-49D6-B454-4C79D6386A45}" presName="composite" presStyleCnt="0">
        <dgm:presLayoutVars>
          <dgm:chMax val="3"/>
          <dgm:animLvl val="lvl"/>
          <dgm:resizeHandles val="exact"/>
        </dgm:presLayoutVars>
      </dgm:prSet>
      <dgm:spPr/>
    </dgm:pt>
    <dgm:pt modelId="{098289BD-006B-425A-BFC2-6225928BD5DF}" type="pres">
      <dgm:prSet presAssocID="{96D2CEB0-904B-40FE-998D-CFB2FB264ADC}" presName="gear1" presStyleLbl="node1" presStyleIdx="0" presStyleCnt="3" custAng="302293" custLinFactNeighborX="13289" custLinFactNeighborY="-9378">
        <dgm:presLayoutVars>
          <dgm:chMax val="1"/>
          <dgm:bulletEnabled val="1"/>
        </dgm:presLayoutVars>
      </dgm:prSet>
      <dgm:spPr/>
      <dgm:t>
        <a:bodyPr/>
        <a:lstStyle/>
        <a:p>
          <a:endParaRPr lang="en-US"/>
        </a:p>
      </dgm:t>
    </dgm:pt>
    <dgm:pt modelId="{032438A8-F746-4514-A016-44F37C9A1426}" type="pres">
      <dgm:prSet presAssocID="{96D2CEB0-904B-40FE-998D-CFB2FB264ADC}" presName="gear1srcNode" presStyleLbl="node1" presStyleIdx="0" presStyleCnt="3"/>
      <dgm:spPr/>
      <dgm:t>
        <a:bodyPr/>
        <a:lstStyle/>
        <a:p>
          <a:endParaRPr lang="en-US"/>
        </a:p>
      </dgm:t>
    </dgm:pt>
    <dgm:pt modelId="{EA03D27A-447D-488B-9474-EA2344A04906}" type="pres">
      <dgm:prSet presAssocID="{96D2CEB0-904B-40FE-998D-CFB2FB264ADC}" presName="gear1dstNode" presStyleLbl="node1" presStyleIdx="0" presStyleCnt="3"/>
      <dgm:spPr/>
      <dgm:t>
        <a:bodyPr/>
        <a:lstStyle/>
        <a:p>
          <a:endParaRPr lang="en-US"/>
        </a:p>
      </dgm:t>
    </dgm:pt>
    <dgm:pt modelId="{1D314E6A-D469-47A6-B6EA-6737DD7C1C50}" type="pres">
      <dgm:prSet presAssocID="{09D29C3D-2EFA-4056-BB20-8B3D64061D5F}" presName="gear2" presStyleLbl="node1" presStyleIdx="1" presStyleCnt="3" custLinFactNeighborX="-14223" custLinFactNeighborY="-1681">
        <dgm:presLayoutVars>
          <dgm:chMax val="1"/>
          <dgm:bulletEnabled val="1"/>
        </dgm:presLayoutVars>
      </dgm:prSet>
      <dgm:spPr/>
      <dgm:t>
        <a:bodyPr/>
        <a:lstStyle/>
        <a:p>
          <a:endParaRPr lang="en-US"/>
        </a:p>
      </dgm:t>
    </dgm:pt>
    <dgm:pt modelId="{EBA19CFE-166F-4287-8AF0-BBBA7957CA19}" type="pres">
      <dgm:prSet presAssocID="{09D29C3D-2EFA-4056-BB20-8B3D64061D5F}" presName="gear2srcNode" presStyleLbl="node1" presStyleIdx="1" presStyleCnt="3"/>
      <dgm:spPr/>
      <dgm:t>
        <a:bodyPr/>
        <a:lstStyle/>
        <a:p>
          <a:endParaRPr lang="en-US"/>
        </a:p>
      </dgm:t>
    </dgm:pt>
    <dgm:pt modelId="{C3E871D5-210A-4F15-90A2-9EC2A6A0B672}" type="pres">
      <dgm:prSet presAssocID="{09D29C3D-2EFA-4056-BB20-8B3D64061D5F}" presName="gear2dstNode" presStyleLbl="node1" presStyleIdx="1" presStyleCnt="3"/>
      <dgm:spPr/>
      <dgm:t>
        <a:bodyPr/>
        <a:lstStyle/>
        <a:p>
          <a:endParaRPr lang="en-US"/>
        </a:p>
      </dgm:t>
    </dgm:pt>
    <dgm:pt modelId="{FE8E875B-23B8-46EC-A158-7C31A593A92D}" type="pres">
      <dgm:prSet presAssocID="{4107FA17-EDFE-41AE-BA77-E6EE1BE3064C}" presName="gear3" presStyleLbl="node1" presStyleIdx="2" presStyleCnt="3" custAng="2087063" custScaleX="121406" custScaleY="123358" custLinFactNeighborX="7843" custLinFactNeighborY="3249"/>
      <dgm:spPr/>
      <dgm:t>
        <a:bodyPr/>
        <a:lstStyle/>
        <a:p>
          <a:endParaRPr lang="en-US"/>
        </a:p>
      </dgm:t>
    </dgm:pt>
    <dgm:pt modelId="{5FE3C28A-D1E9-418B-A9DB-5F2AC9B3A0F3}" type="pres">
      <dgm:prSet presAssocID="{4107FA17-EDFE-41AE-BA77-E6EE1BE3064C}" presName="gear3tx" presStyleLbl="node1" presStyleIdx="2" presStyleCnt="3">
        <dgm:presLayoutVars>
          <dgm:chMax val="1"/>
          <dgm:bulletEnabled val="1"/>
        </dgm:presLayoutVars>
      </dgm:prSet>
      <dgm:spPr/>
      <dgm:t>
        <a:bodyPr/>
        <a:lstStyle/>
        <a:p>
          <a:endParaRPr lang="en-US"/>
        </a:p>
      </dgm:t>
    </dgm:pt>
    <dgm:pt modelId="{5544A699-BC62-4AC5-8634-D956C592C093}" type="pres">
      <dgm:prSet presAssocID="{4107FA17-EDFE-41AE-BA77-E6EE1BE3064C}" presName="gear3srcNode" presStyleLbl="node1" presStyleIdx="2" presStyleCnt="3"/>
      <dgm:spPr/>
      <dgm:t>
        <a:bodyPr/>
        <a:lstStyle/>
        <a:p>
          <a:endParaRPr lang="en-US"/>
        </a:p>
      </dgm:t>
    </dgm:pt>
    <dgm:pt modelId="{59C05753-3F52-49A2-A470-7EF73C5C2191}" type="pres">
      <dgm:prSet presAssocID="{4107FA17-EDFE-41AE-BA77-E6EE1BE3064C}" presName="gear3dstNode" presStyleLbl="node1" presStyleIdx="2" presStyleCnt="3"/>
      <dgm:spPr/>
      <dgm:t>
        <a:bodyPr/>
        <a:lstStyle/>
        <a:p>
          <a:endParaRPr lang="en-US"/>
        </a:p>
      </dgm:t>
    </dgm:pt>
    <dgm:pt modelId="{0A6F8F7E-A8F3-4DFA-870E-B2029E1A632F}" type="pres">
      <dgm:prSet presAssocID="{95E9550C-223D-45A8-9ED2-F0D3E200F8DD}" presName="connector1" presStyleLbl="sibTrans2D1" presStyleIdx="0" presStyleCnt="3"/>
      <dgm:spPr/>
      <dgm:t>
        <a:bodyPr/>
        <a:lstStyle/>
        <a:p>
          <a:endParaRPr lang="en-US"/>
        </a:p>
      </dgm:t>
    </dgm:pt>
    <dgm:pt modelId="{76DA6C4F-AC1D-46DB-BF81-A612BE72852F}" type="pres">
      <dgm:prSet presAssocID="{551D6408-2E6B-45DC-B9B1-8EC19D101140}" presName="connector2" presStyleLbl="sibTrans2D1" presStyleIdx="1" presStyleCnt="3"/>
      <dgm:spPr/>
      <dgm:t>
        <a:bodyPr/>
        <a:lstStyle/>
        <a:p>
          <a:endParaRPr lang="en-US"/>
        </a:p>
      </dgm:t>
    </dgm:pt>
    <dgm:pt modelId="{F2C44DA2-CD4C-4235-A91C-28B748735ABC}" type="pres">
      <dgm:prSet presAssocID="{44D66F43-7DED-4D73-80CD-07E812F093B3}" presName="connector3" presStyleLbl="sibTrans2D1" presStyleIdx="2" presStyleCnt="3"/>
      <dgm:spPr/>
      <dgm:t>
        <a:bodyPr/>
        <a:lstStyle/>
        <a:p>
          <a:endParaRPr lang="en-US"/>
        </a:p>
      </dgm:t>
    </dgm:pt>
  </dgm:ptLst>
  <dgm:cxnLst>
    <dgm:cxn modelId="{30F59AB9-0A65-47FD-88ED-605FC2A83232}" type="presOf" srcId="{95E9550C-223D-45A8-9ED2-F0D3E200F8DD}" destId="{0A6F8F7E-A8F3-4DFA-870E-B2029E1A632F}" srcOrd="0" destOrd="0" presId="urn:microsoft.com/office/officeart/2005/8/layout/gear1"/>
    <dgm:cxn modelId="{5A3222CA-8A3D-4F5A-8FD0-03B3D77372F6}" type="presOf" srcId="{96D2CEB0-904B-40FE-998D-CFB2FB264ADC}" destId="{EA03D27A-447D-488B-9474-EA2344A04906}" srcOrd="2" destOrd="0" presId="urn:microsoft.com/office/officeart/2005/8/layout/gear1"/>
    <dgm:cxn modelId="{917D2BBF-E5F6-41EE-AE70-84EAF1ED4591}" srcId="{151BFE26-1CE0-49D6-B454-4C79D6386A45}" destId="{96D2CEB0-904B-40FE-998D-CFB2FB264ADC}" srcOrd="0" destOrd="0" parTransId="{00B88123-14BB-4C1D-8E93-C91F07ADDEE8}" sibTransId="{95E9550C-223D-45A8-9ED2-F0D3E200F8DD}"/>
    <dgm:cxn modelId="{866FB384-0420-4980-BD55-9FC9F4EC9095}" srcId="{151BFE26-1CE0-49D6-B454-4C79D6386A45}" destId="{4107FA17-EDFE-41AE-BA77-E6EE1BE3064C}" srcOrd="2" destOrd="0" parTransId="{4E1E069B-7E4B-4FC0-9DAC-B5799C3151B7}" sibTransId="{44D66F43-7DED-4D73-80CD-07E812F093B3}"/>
    <dgm:cxn modelId="{23A4094F-5DFD-4219-B697-DA627CB6A101}" type="presOf" srcId="{09D29C3D-2EFA-4056-BB20-8B3D64061D5F}" destId="{1D314E6A-D469-47A6-B6EA-6737DD7C1C50}" srcOrd="0" destOrd="0" presId="urn:microsoft.com/office/officeart/2005/8/layout/gear1"/>
    <dgm:cxn modelId="{2A21E4F1-0861-4F02-A980-DC27DE877110}" type="presOf" srcId="{151BFE26-1CE0-49D6-B454-4C79D6386A45}" destId="{F68EC20F-80CA-4A71-BA8B-DF1B4F57B108}" srcOrd="0" destOrd="0" presId="urn:microsoft.com/office/officeart/2005/8/layout/gear1"/>
    <dgm:cxn modelId="{8BA2CDC6-BA27-4C7E-989A-9581273A64E6}" type="presOf" srcId="{09D29C3D-2EFA-4056-BB20-8B3D64061D5F}" destId="{C3E871D5-210A-4F15-90A2-9EC2A6A0B672}" srcOrd="2" destOrd="0" presId="urn:microsoft.com/office/officeart/2005/8/layout/gear1"/>
    <dgm:cxn modelId="{28E510B4-C743-4DA3-92CA-6FDE5887F0CF}" type="presOf" srcId="{4107FA17-EDFE-41AE-BA77-E6EE1BE3064C}" destId="{5544A699-BC62-4AC5-8634-D956C592C093}" srcOrd="2" destOrd="0" presId="urn:microsoft.com/office/officeart/2005/8/layout/gear1"/>
    <dgm:cxn modelId="{09C81818-D7B8-442A-8FB1-48E192FF40FC}" type="presOf" srcId="{96D2CEB0-904B-40FE-998D-CFB2FB264ADC}" destId="{098289BD-006B-425A-BFC2-6225928BD5DF}" srcOrd="0" destOrd="0" presId="urn:microsoft.com/office/officeart/2005/8/layout/gear1"/>
    <dgm:cxn modelId="{095AEDCB-B895-4015-956E-7C156B015BE3}" type="presOf" srcId="{09D29C3D-2EFA-4056-BB20-8B3D64061D5F}" destId="{EBA19CFE-166F-4287-8AF0-BBBA7957CA19}" srcOrd="1" destOrd="0" presId="urn:microsoft.com/office/officeart/2005/8/layout/gear1"/>
    <dgm:cxn modelId="{DDBE7C9D-7B3F-4391-BB71-5F70BC9C6332}" type="presOf" srcId="{96D2CEB0-904B-40FE-998D-CFB2FB264ADC}" destId="{032438A8-F746-4514-A016-44F37C9A1426}" srcOrd="1" destOrd="0" presId="urn:microsoft.com/office/officeart/2005/8/layout/gear1"/>
    <dgm:cxn modelId="{15CF0B9C-3C22-46B4-8C1B-1BA64E6DFE37}" type="presOf" srcId="{44D66F43-7DED-4D73-80CD-07E812F093B3}" destId="{F2C44DA2-CD4C-4235-A91C-28B748735ABC}" srcOrd="0" destOrd="0" presId="urn:microsoft.com/office/officeart/2005/8/layout/gear1"/>
    <dgm:cxn modelId="{05588A9E-D698-4BD3-9F31-9C36D9564B06}" type="presOf" srcId="{4107FA17-EDFE-41AE-BA77-E6EE1BE3064C}" destId="{59C05753-3F52-49A2-A470-7EF73C5C2191}" srcOrd="3" destOrd="0" presId="urn:microsoft.com/office/officeart/2005/8/layout/gear1"/>
    <dgm:cxn modelId="{AC86B297-5352-4F3A-A8F6-1FFDA31B1FDF}" type="presOf" srcId="{4107FA17-EDFE-41AE-BA77-E6EE1BE3064C}" destId="{FE8E875B-23B8-46EC-A158-7C31A593A92D}" srcOrd="0" destOrd="0" presId="urn:microsoft.com/office/officeart/2005/8/layout/gear1"/>
    <dgm:cxn modelId="{F93F53DD-8C96-4E86-B934-0DA771DBFD21}" type="presOf" srcId="{551D6408-2E6B-45DC-B9B1-8EC19D101140}" destId="{76DA6C4F-AC1D-46DB-BF81-A612BE72852F}" srcOrd="0" destOrd="0" presId="urn:microsoft.com/office/officeart/2005/8/layout/gear1"/>
    <dgm:cxn modelId="{87274B51-EC43-4127-8BFB-CD0AD72688AA}" type="presOf" srcId="{4107FA17-EDFE-41AE-BA77-E6EE1BE3064C}" destId="{5FE3C28A-D1E9-418B-A9DB-5F2AC9B3A0F3}" srcOrd="1" destOrd="0" presId="urn:microsoft.com/office/officeart/2005/8/layout/gear1"/>
    <dgm:cxn modelId="{CDFB4E90-E4F9-431D-B729-CB41C8C1C04C}" srcId="{151BFE26-1CE0-49D6-B454-4C79D6386A45}" destId="{09D29C3D-2EFA-4056-BB20-8B3D64061D5F}" srcOrd="1" destOrd="0" parTransId="{B6061C55-D128-41B0-A74D-3DFB296005B4}" sibTransId="{551D6408-2E6B-45DC-B9B1-8EC19D101140}"/>
    <dgm:cxn modelId="{7614B4FA-F570-4EF8-89A5-1D6E36F6670F}" type="presParOf" srcId="{F68EC20F-80CA-4A71-BA8B-DF1B4F57B108}" destId="{098289BD-006B-425A-BFC2-6225928BD5DF}" srcOrd="0" destOrd="0" presId="urn:microsoft.com/office/officeart/2005/8/layout/gear1"/>
    <dgm:cxn modelId="{96B6F131-85A8-4FCC-916C-E1A328CD0996}" type="presParOf" srcId="{F68EC20F-80CA-4A71-BA8B-DF1B4F57B108}" destId="{032438A8-F746-4514-A016-44F37C9A1426}" srcOrd="1" destOrd="0" presId="urn:microsoft.com/office/officeart/2005/8/layout/gear1"/>
    <dgm:cxn modelId="{E741B0F7-437F-41A8-ADF8-AFC0405C20CE}" type="presParOf" srcId="{F68EC20F-80CA-4A71-BA8B-DF1B4F57B108}" destId="{EA03D27A-447D-488B-9474-EA2344A04906}" srcOrd="2" destOrd="0" presId="urn:microsoft.com/office/officeart/2005/8/layout/gear1"/>
    <dgm:cxn modelId="{BD24FD40-B12B-4674-A92A-4412650186B4}" type="presParOf" srcId="{F68EC20F-80CA-4A71-BA8B-DF1B4F57B108}" destId="{1D314E6A-D469-47A6-B6EA-6737DD7C1C50}" srcOrd="3" destOrd="0" presId="urn:microsoft.com/office/officeart/2005/8/layout/gear1"/>
    <dgm:cxn modelId="{76FAD91F-38B2-4F92-AE13-EEFF8712080E}" type="presParOf" srcId="{F68EC20F-80CA-4A71-BA8B-DF1B4F57B108}" destId="{EBA19CFE-166F-4287-8AF0-BBBA7957CA19}" srcOrd="4" destOrd="0" presId="urn:microsoft.com/office/officeart/2005/8/layout/gear1"/>
    <dgm:cxn modelId="{870D9D96-6B49-44AC-BAE8-5705740DF4D7}" type="presParOf" srcId="{F68EC20F-80CA-4A71-BA8B-DF1B4F57B108}" destId="{C3E871D5-210A-4F15-90A2-9EC2A6A0B672}" srcOrd="5" destOrd="0" presId="urn:microsoft.com/office/officeart/2005/8/layout/gear1"/>
    <dgm:cxn modelId="{85BCADA0-901D-40BA-A281-44FB7EBF49BE}" type="presParOf" srcId="{F68EC20F-80CA-4A71-BA8B-DF1B4F57B108}" destId="{FE8E875B-23B8-46EC-A158-7C31A593A92D}" srcOrd="6" destOrd="0" presId="urn:microsoft.com/office/officeart/2005/8/layout/gear1"/>
    <dgm:cxn modelId="{0D7CCF90-858A-4780-B404-601255C67B69}" type="presParOf" srcId="{F68EC20F-80CA-4A71-BA8B-DF1B4F57B108}" destId="{5FE3C28A-D1E9-418B-A9DB-5F2AC9B3A0F3}" srcOrd="7" destOrd="0" presId="urn:microsoft.com/office/officeart/2005/8/layout/gear1"/>
    <dgm:cxn modelId="{C22D0C30-B1EB-4CDD-B6A8-1314D1EEB020}" type="presParOf" srcId="{F68EC20F-80CA-4A71-BA8B-DF1B4F57B108}" destId="{5544A699-BC62-4AC5-8634-D956C592C093}" srcOrd="8" destOrd="0" presId="urn:microsoft.com/office/officeart/2005/8/layout/gear1"/>
    <dgm:cxn modelId="{9CB9B95D-91D1-4EF9-9BE0-4C1397571AA4}" type="presParOf" srcId="{F68EC20F-80CA-4A71-BA8B-DF1B4F57B108}" destId="{59C05753-3F52-49A2-A470-7EF73C5C2191}" srcOrd="9" destOrd="0" presId="urn:microsoft.com/office/officeart/2005/8/layout/gear1"/>
    <dgm:cxn modelId="{80C82D87-1130-46DE-8F29-63115B43BE73}" type="presParOf" srcId="{F68EC20F-80CA-4A71-BA8B-DF1B4F57B108}" destId="{0A6F8F7E-A8F3-4DFA-870E-B2029E1A632F}" srcOrd="10" destOrd="0" presId="urn:microsoft.com/office/officeart/2005/8/layout/gear1"/>
    <dgm:cxn modelId="{67D1F651-E059-4355-939B-A51F52C6B7DB}" type="presParOf" srcId="{F68EC20F-80CA-4A71-BA8B-DF1B4F57B108}" destId="{76DA6C4F-AC1D-46DB-BF81-A612BE72852F}" srcOrd="11" destOrd="0" presId="urn:microsoft.com/office/officeart/2005/8/layout/gear1"/>
    <dgm:cxn modelId="{E31BF6CF-2D6E-477E-B51B-E833673A7330}" type="presParOf" srcId="{F68EC20F-80CA-4A71-BA8B-DF1B4F57B108}" destId="{F2C44DA2-CD4C-4235-A91C-28B748735ABC}"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1BFE26-1CE0-49D6-B454-4C79D6386A45}" type="doc">
      <dgm:prSet loTypeId="urn:microsoft.com/office/officeart/2005/8/layout/gear1" loCatId="relationship" qsTypeId="urn:microsoft.com/office/officeart/2005/8/quickstyle/simple1" qsCatId="simple" csTypeId="urn:microsoft.com/office/officeart/2005/8/colors/accent1_2" csCatId="accent1" phldr="1"/>
      <dgm:spPr/>
    </dgm:pt>
    <dgm:pt modelId="{96D2CEB0-904B-40FE-998D-CFB2FB264ADC}">
      <dgm:prSet phldrT="[Text]" phldr="1"/>
      <dgm:spPr>
        <a:solidFill>
          <a:srgbClr val="4F1A5A"/>
        </a:solidFill>
      </dgm:spPr>
      <dgm:t>
        <a:bodyPr/>
        <a:lstStyle/>
        <a:p>
          <a:endParaRPr lang="en-US" dirty="0"/>
        </a:p>
      </dgm:t>
    </dgm:pt>
    <dgm:pt modelId="{00B88123-14BB-4C1D-8E93-C91F07ADDEE8}" type="parTrans" cxnId="{917D2BBF-E5F6-41EE-AE70-84EAF1ED4591}">
      <dgm:prSet/>
      <dgm:spPr/>
      <dgm:t>
        <a:bodyPr/>
        <a:lstStyle/>
        <a:p>
          <a:endParaRPr lang="en-US"/>
        </a:p>
      </dgm:t>
    </dgm:pt>
    <dgm:pt modelId="{95E9550C-223D-45A8-9ED2-F0D3E200F8DD}" type="sibTrans" cxnId="{917D2BBF-E5F6-41EE-AE70-84EAF1ED4591}">
      <dgm:prSet/>
      <dgm:spPr/>
      <dgm:t>
        <a:bodyPr/>
        <a:lstStyle/>
        <a:p>
          <a:endParaRPr lang="en-US"/>
        </a:p>
      </dgm:t>
    </dgm:pt>
    <dgm:pt modelId="{4107FA17-EDFE-41AE-BA77-E6EE1BE3064C}">
      <dgm:prSet phldrT="[Text]" phldr="1"/>
      <dgm:spPr>
        <a:solidFill>
          <a:srgbClr val="7030A0"/>
        </a:solidFill>
      </dgm:spPr>
      <dgm:t>
        <a:bodyPr/>
        <a:lstStyle/>
        <a:p>
          <a:endParaRPr lang="en-US" dirty="0"/>
        </a:p>
      </dgm:t>
    </dgm:pt>
    <dgm:pt modelId="{4E1E069B-7E4B-4FC0-9DAC-B5799C3151B7}" type="parTrans" cxnId="{866FB384-0420-4980-BD55-9FC9F4EC9095}">
      <dgm:prSet/>
      <dgm:spPr/>
      <dgm:t>
        <a:bodyPr/>
        <a:lstStyle/>
        <a:p>
          <a:endParaRPr lang="en-US"/>
        </a:p>
      </dgm:t>
    </dgm:pt>
    <dgm:pt modelId="{44D66F43-7DED-4D73-80CD-07E812F093B3}" type="sibTrans" cxnId="{866FB384-0420-4980-BD55-9FC9F4EC9095}">
      <dgm:prSet/>
      <dgm:spPr/>
      <dgm:t>
        <a:bodyPr/>
        <a:lstStyle/>
        <a:p>
          <a:endParaRPr lang="en-US"/>
        </a:p>
      </dgm:t>
    </dgm:pt>
    <dgm:pt modelId="{09D29C3D-2EFA-4056-BB20-8B3D64061D5F}">
      <dgm:prSet phldrT="[Text]" phldr="1"/>
      <dgm:spPr>
        <a:solidFill>
          <a:srgbClr val="FF9966"/>
        </a:solidFill>
      </dgm:spPr>
      <dgm:t>
        <a:bodyPr/>
        <a:lstStyle/>
        <a:p>
          <a:endParaRPr lang="en-US" dirty="0"/>
        </a:p>
      </dgm:t>
    </dgm:pt>
    <dgm:pt modelId="{551D6408-2E6B-45DC-B9B1-8EC19D101140}" type="sibTrans" cxnId="{CDFB4E90-E4F9-431D-B729-CB41C8C1C04C}">
      <dgm:prSet/>
      <dgm:spPr/>
      <dgm:t>
        <a:bodyPr/>
        <a:lstStyle/>
        <a:p>
          <a:endParaRPr lang="en-US"/>
        </a:p>
      </dgm:t>
    </dgm:pt>
    <dgm:pt modelId="{B6061C55-D128-41B0-A74D-3DFB296005B4}" type="parTrans" cxnId="{CDFB4E90-E4F9-431D-B729-CB41C8C1C04C}">
      <dgm:prSet/>
      <dgm:spPr/>
      <dgm:t>
        <a:bodyPr/>
        <a:lstStyle/>
        <a:p>
          <a:endParaRPr lang="en-US"/>
        </a:p>
      </dgm:t>
    </dgm:pt>
    <dgm:pt modelId="{F68EC20F-80CA-4A71-BA8B-DF1B4F57B108}" type="pres">
      <dgm:prSet presAssocID="{151BFE26-1CE0-49D6-B454-4C79D6386A45}" presName="composite" presStyleCnt="0">
        <dgm:presLayoutVars>
          <dgm:chMax val="3"/>
          <dgm:animLvl val="lvl"/>
          <dgm:resizeHandles val="exact"/>
        </dgm:presLayoutVars>
      </dgm:prSet>
      <dgm:spPr/>
    </dgm:pt>
    <dgm:pt modelId="{098289BD-006B-425A-BFC2-6225928BD5DF}" type="pres">
      <dgm:prSet presAssocID="{96D2CEB0-904B-40FE-998D-CFB2FB264ADC}" presName="gear1" presStyleLbl="node1" presStyleIdx="0" presStyleCnt="3" custAng="302293" custLinFactNeighborX="13289" custLinFactNeighborY="-9378">
        <dgm:presLayoutVars>
          <dgm:chMax val="1"/>
          <dgm:bulletEnabled val="1"/>
        </dgm:presLayoutVars>
      </dgm:prSet>
      <dgm:spPr/>
      <dgm:t>
        <a:bodyPr/>
        <a:lstStyle/>
        <a:p>
          <a:endParaRPr lang="en-US"/>
        </a:p>
      </dgm:t>
    </dgm:pt>
    <dgm:pt modelId="{032438A8-F746-4514-A016-44F37C9A1426}" type="pres">
      <dgm:prSet presAssocID="{96D2CEB0-904B-40FE-998D-CFB2FB264ADC}" presName="gear1srcNode" presStyleLbl="node1" presStyleIdx="0" presStyleCnt="3"/>
      <dgm:spPr/>
      <dgm:t>
        <a:bodyPr/>
        <a:lstStyle/>
        <a:p>
          <a:endParaRPr lang="en-US"/>
        </a:p>
      </dgm:t>
    </dgm:pt>
    <dgm:pt modelId="{EA03D27A-447D-488B-9474-EA2344A04906}" type="pres">
      <dgm:prSet presAssocID="{96D2CEB0-904B-40FE-998D-CFB2FB264ADC}" presName="gear1dstNode" presStyleLbl="node1" presStyleIdx="0" presStyleCnt="3"/>
      <dgm:spPr/>
      <dgm:t>
        <a:bodyPr/>
        <a:lstStyle/>
        <a:p>
          <a:endParaRPr lang="en-US"/>
        </a:p>
      </dgm:t>
    </dgm:pt>
    <dgm:pt modelId="{1D314E6A-D469-47A6-B6EA-6737DD7C1C50}" type="pres">
      <dgm:prSet presAssocID="{09D29C3D-2EFA-4056-BB20-8B3D64061D5F}" presName="gear2" presStyleLbl="node1" presStyleIdx="1" presStyleCnt="3" custLinFactNeighborX="-14223" custLinFactNeighborY="-1681">
        <dgm:presLayoutVars>
          <dgm:chMax val="1"/>
          <dgm:bulletEnabled val="1"/>
        </dgm:presLayoutVars>
      </dgm:prSet>
      <dgm:spPr/>
      <dgm:t>
        <a:bodyPr/>
        <a:lstStyle/>
        <a:p>
          <a:endParaRPr lang="en-US"/>
        </a:p>
      </dgm:t>
    </dgm:pt>
    <dgm:pt modelId="{EBA19CFE-166F-4287-8AF0-BBBA7957CA19}" type="pres">
      <dgm:prSet presAssocID="{09D29C3D-2EFA-4056-BB20-8B3D64061D5F}" presName="gear2srcNode" presStyleLbl="node1" presStyleIdx="1" presStyleCnt="3"/>
      <dgm:spPr/>
      <dgm:t>
        <a:bodyPr/>
        <a:lstStyle/>
        <a:p>
          <a:endParaRPr lang="en-US"/>
        </a:p>
      </dgm:t>
    </dgm:pt>
    <dgm:pt modelId="{C3E871D5-210A-4F15-90A2-9EC2A6A0B672}" type="pres">
      <dgm:prSet presAssocID="{09D29C3D-2EFA-4056-BB20-8B3D64061D5F}" presName="gear2dstNode" presStyleLbl="node1" presStyleIdx="1" presStyleCnt="3"/>
      <dgm:spPr/>
      <dgm:t>
        <a:bodyPr/>
        <a:lstStyle/>
        <a:p>
          <a:endParaRPr lang="en-US"/>
        </a:p>
      </dgm:t>
    </dgm:pt>
    <dgm:pt modelId="{FE8E875B-23B8-46EC-A158-7C31A593A92D}" type="pres">
      <dgm:prSet presAssocID="{4107FA17-EDFE-41AE-BA77-E6EE1BE3064C}" presName="gear3" presStyleLbl="node1" presStyleIdx="2" presStyleCnt="3" custAng="2087063" custScaleX="121406" custScaleY="123358" custLinFactNeighborX="7843" custLinFactNeighborY="3249"/>
      <dgm:spPr/>
      <dgm:t>
        <a:bodyPr/>
        <a:lstStyle/>
        <a:p>
          <a:endParaRPr lang="en-US"/>
        </a:p>
      </dgm:t>
    </dgm:pt>
    <dgm:pt modelId="{5FE3C28A-D1E9-418B-A9DB-5F2AC9B3A0F3}" type="pres">
      <dgm:prSet presAssocID="{4107FA17-EDFE-41AE-BA77-E6EE1BE3064C}" presName="gear3tx" presStyleLbl="node1" presStyleIdx="2" presStyleCnt="3">
        <dgm:presLayoutVars>
          <dgm:chMax val="1"/>
          <dgm:bulletEnabled val="1"/>
        </dgm:presLayoutVars>
      </dgm:prSet>
      <dgm:spPr/>
      <dgm:t>
        <a:bodyPr/>
        <a:lstStyle/>
        <a:p>
          <a:endParaRPr lang="en-US"/>
        </a:p>
      </dgm:t>
    </dgm:pt>
    <dgm:pt modelId="{5544A699-BC62-4AC5-8634-D956C592C093}" type="pres">
      <dgm:prSet presAssocID="{4107FA17-EDFE-41AE-BA77-E6EE1BE3064C}" presName="gear3srcNode" presStyleLbl="node1" presStyleIdx="2" presStyleCnt="3"/>
      <dgm:spPr/>
      <dgm:t>
        <a:bodyPr/>
        <a:lstStyle/>
        <a:p>
          <a:endParaRPr lang="en-US"/>
        </a:p>
      </dgm:t>
    </dgm:pt>
    <dgm:pt modelId="{59C05753-3F52-49A2-A470-7EF73C5C2191}" type="pres">
      <dgm:prSet presAssocID="{4107FA17-EDFE-41AE-BA77-E6EE1BE3064C}" presName="gear3dstNode" presStyleLbl="node1" presStyleIdx="2" presStyleCnt="3"/>
      <dgm:spPr/>
      <dgm:t>
        <a:bodyPr/>
        <a:lstStyle/>
        <a:p>
          <a:endParaRPr lang="en-US"/>
        </a:p>
      </dgm:t>
    </dgm:pt>
    <dgm:pt modelId="{0A6F8F7E-A8F3-4DFA-870E-B2029E1A632F}" type="pres">
      <dgm:prSet presAssocID="{95E9550C-223D-45A8-9ED2-F0D3E200F8DD}" presName="connector1" presStyleLbl="sibTrans2D1" presStyleIdx="0" presStyleCnt="3"/>
      <dgm:spPr/>
      <dgm:t>
        <a:bodyPr/>
        <a:lstStyle/>
        <a:p>
          <a:endParaRPr lang="en-US"/>
        </a:p>
      </dgm:t>
    </dgm:pt>
    <dgm:pt modelId="{76DA6C4F-AC1D-46DB-BF81-A612BE72852F}" type="pres">
      <dgm:prSet presAssocID="{551D6408-2E6B-45DC-B9B1-8EC19D101140}" presName="connector2" presStyleLbl="sibTrans2D1" presStyleIdx="1" presStyleCnt="3"/>
      <dgm:spPr/>
      <dgm:t>
        <a:bodyPr/>
        <a:lstStyle/>
        <a:p>
          <a:endParaRPr lang="en-US"/>
        </a:p>
      </dgm:t>
    </dgm:pt>
    <dgm:pt modelId="{F2C44DA2-CD4C-4235-A91C-28B748735ABC}" type="pres">
      <dgm:prSet presAssocID="{44D66F43-7DED-4D73-80CD-07E812F093B3}" presName="connector3" presStyleLbl="sibTrans2D1" presStyleIdx="2" presStyleCnt="3"/>
      <dgm:spPr/>
      <dgm:t>
        <a:bodyPr/>
        <a:lstStyle/>
        <a:p>
          <a:endParaRPr lang="en-US"/>
        </a:p>
      </dgm:t>
    </dgm:pt>
  </dgm:ptLst>
  <dgm:cxnLst>
    <dgm:cxn modelId="{A215E6AA-ED97-4293-8A29-60833E46BC86}" type="presOf" srcId="{09D29C3D-2EFA-4056-BB20-8B3D64061D5F}" destId="{C3E871D5-210A-4F15-90A2-9EC2A6A0B672}" srcOrd="2" destOrd="0" presId="urn:microsoft.com/office/officeart/2005/8/layout/gear1"/>
    <dgm:cxn modelId="{917D2BBF-E5F6-41EE-AE70-84EAF1ED4591}" srcId="{151BFE26-1CE0-49D6-B454-4C79D6386A45}" destId="{96D2CEB0-904B-40FE-998D-CFB2FB264ADC}" srcOrd="0" destOrd="0" parTransId="{00B88123-14BB-4C1D-8E93-C91F07ADDEE8}" sibTransId="{95E9550C-223D-45A8-9ED2-F0D3E200F8DD}"/>
    <dgm:cxn modelId="{866FB384-0420-4980-BD55-9FC9F4EC9095}" srcId="{151BFE26-1CE0-49D6-B454-4C79D6386A45}" destId="{4107FA17-EDFE-41AE-BA77-E6EE1BE3064C}" srcOrd="2" destOrd="0" parTransId="{4E1E069B-7E4B-4FC0-9DAC-B5799C3151B7}" sibTransId="{44D66F43-7DED-4D73-80CD-07E812F093B3}"/>
    <dgm:cxn modelId="{13D86C9C-C03B-446B-BB5C-6C9CD7816056}" type="presOf" srcId="{4107FA17-EDFE-41AE-BA77-E6EE1BE3064C}" destId="{5544A699-BC62-4AC5-8634-D956C592C093}" srcOrd="2" destOrd="0" presId="urn:microsoft.com/office/officeart/2005/8/layout/gear1"/>
    <dgm:cxn modelId="{907CF829-E668-47D1-AA19-F7A676EB6733}" type="presOf" srcId="{4107FA17-EDFE-41AE-BA77-E6EE1BE3064C}" destId="{59C05753-3F52-49A2-A470-7EF73C5C2191}" srcOrd="3" destOrd="0" presId="urn:microsoft.com/office/officeart/2005/8/layout/gear1"/>
    <dgm:cxn modelId="{55FBBAE5-A3A1-461C-BC9A-96C9969382AF}" type="presOf" srcId="{96D2CEB0-904B-40FE-998D-CFB2FB264ADC}" destId="{EA03D27A-447D-488B-9474-EA2344A04906}" srcOrd="2" destOrd="0" presId="urn:microsoft.com/office/officeart/2005/8/layout/gear1"/>
    <dgm:cxn modelId="{071F92C0-0497-4FEC-B32B-2A4FA88755FB}" type="presOf" srcId="{4107FA17-EDFE-41AE-BA77-E6EE1BE3064C}" destId="{5FE3C28A-D1E9-418B-A9DB-5F2AC9B3A0F3}" srcOrd="1" destOrd="0" presId="urn:microsoft.com/office/officeart/2005/8/layout/gear1"/>
    <dgm:cxn modelId="{A7094E05-0E4D-4F57-B855-8E1637169F5A}" type="presOf" srcId="{96D2CEB0-904B-40FE-998D-CFB2FB264ADC}" destId="{098289BD-006B-425A-BFC2-6225928BD5DF}" srcOrd="0" destOrd="0" presId="urn:microsoft.com/office/officeart/2005/8/layout/gear1"/>
    <dgm:cxn modelId="{B324E1F5-CB1F-4C53-AD2B-29749208CF62}" type="presOf" srcId="{151BFE26-1CE0-49D6-B454-4C79D6386A45}" destId="{F68EC20F-80CA-4A71-BA8B-DF1B4F57B108}" srcOrd="0" destOrd="0" presId="urn:microsoft.com/office/officeart/2005/8/layout/gear1"/>
    <dgm:cxn modelId="{2E9E9F1D-66AB-42C1-8579-10E84460A353}" type="presOf" srcId="{44D66F43-7DED-4D73-80CD-07E812F093B3}" destId="{F2C44DA2-CD4C-4235-A91C-28B748735ABC}" srcOrd="0" destOrd="0" presId="urn:microsoft.com/office/officeart/2005/8/layout/gear1"/>
    <dgm:cxn modelId="{5016FE06-2AE4-410E-8B83-5ECA94FC7C36}" type="presOf" srcId="{551D6408-2E6B-45DC-B9B1-8EC19D101140}" destId="{76DA6C4F-AC1D-46DB-BF81-A612BE72852F}" srcOrd="0" destOrd="0" presId="urn:microsoft.com/office/officeart/2005/8/layout/gear1"/>
    <dgm:cxn modelId="{9E57A066-FD36-4B32-836D-8FD530F59120}" type="presOf" srcId="{96D2CEB0-904B-40FE-998D-CFB2FB264ADC}" destId="{032438A8-F746-4514-A016-44F37C9A1426}" srcOrd="1" destOrd="0" presId="urn:microsoft.com/office/officeart/2005/8/layout/gear1"/>
    <dgm:cxn modelId="{9A6000E8-6D3C-40D5-8ECC-496FF1BFB05B}" type="presOf" srcId="{4107FA17-EDFE-41AE-BA77-E6EE1BE3064C}" destId="{FE8E875B-23B8-46EC-A158-7C31A593A92D}" srcOrd="0" destOrd="0" presId="urn:microsoft.com/office/officeart/2005/8/layout/gear1"/>
    <dgm:cxn modelId="{5045FA4D-CF82-4C96-BA8F-6C5FACB458A9}" type="presOf" srcId="{09D29C3D-2EFA-4056-BB20-8B3D64061D5F}" destId="{EBA19CFE-166F-4287-8AF0-BBBA7957CA19}" srcOrd="1" destOrd="0" presId="urn:microsoft.com/office/officeart/2005/8/layout/gear1"/>
    <dgm:cxn modelId="{67DFC694-D435-46BE-BCD5-F89D89812A68}" type="presOf" srcId="{95E9550C-223D-45A8-9ED2-F0D3E200F8DD}" destId="{0A6F8F7E-A8F3-4DFA-870E-B2029E1A632F}" srcOrd="0" destOrd="0" presId="urn:microsoft.com/office/officeart/2005/8/layout/gear1"/>
    <dgm:cxn modelId="{2B79E4B5-48D2-432A-90DF-06C82A863433}" type="presOf" srcId="{09D29C3D-2EFA-4056-BB20-8B3D64061D5F}" destId="{1D314E6A-D469-47A6-B6EA-6737DD7C1C50}" srcOrd="0" destOrd="0" presId="urn:microsoft.com/office/officeart/2005/8/layout/gear1"/>
    <dgm:cxn modelId="{CDFB4E90-E4F9-431D-B729-CB41C8C1C04C}" srcId="{151BFE26-1CE0-49D6-B454-4C79D6386A45}" destId="{09D29C3D-2EFA-4056-BB20-8B3D64061D5F}" srcOrd="1" destOrd="0" parTransId="{B6061C55-D128-41B0-A74D-3DFB296005B4}" sibTransId="{551D6408-2E6B-45DC-B9B1-8EC19D101140}"/>
    <dgm:cxn modelId="{9404B168-DBA0-4AD5-A8E7-E742D7DC84FD}" type="presParOf" srcId="{F68EC20F-80CA-4A71-BA8B-DF1B4F57B108}" destId="{098289BD-006B-425A-BFC2-6225928BD5DF}" srcOrd="0" destOrd="0" presId="urn:microsoft.com/office/officeart/2005/8/layout/gear1"/>
    <dgm:cxn modelId="{F2B6DBEB-6F6C-4ACD-8149-842734FE3484}" type="presParOf" srcId="{F68EC20F-80CA-4A71-BA8B-DF1B4F57B108}" destId="{032438A8-F746-4514-A016-44F37C9A1426}" srcOrd="1" destOrd="0" presId="urn:microsoft.com/office/officeart/2005/8/layout/gear1"/>
    <dgm:cxn modelId="{99D7C61E-67C9-4C66-B145-62ED717949D8}" type="presParOf" srcId="{F68EC20F-80CA-4A71-BA8B-DF1B4F57B108}" destId="{EA03D27A-447D-488B-9474-EA2344A04906}" srcOrd="2" destOrd="0" presId="urn:microsoft.com/office/officeart/2005/8/layout/gear1"/>
    <dgm:cxn modelId="{EDCA4855-1EF1-41FF-BFC6-F19757BBC5B7}" type="presParOf" srcId="{F68EC20F-80CA-4A71-BA8B-DF1B4F57B108}" destId="{1D314E6A-D469-47A6-B6EA-6737DD7C1C50}" srcOrd="3" destOrd="0" presId="urn:microsoft.com/office/officeart/2005/8/layout/gear1"/>
    <dgm:cxn modelId="{FE90B8EF-3E92-4147-8FC4-562F9EDF3D15}" type="presParOf" srcId="{F68EC20F-80CA-4A71-BA8B-DF1B4F57B108}" destId="{EBA19CFE-166F-4287-8AF0-BBBA7957CA19}" srcOrd="4" destOrd="0" presId="urn:microsoft.com/office/officeart/2005/8/layout/gear1"/>
    <dgm:cxn modelId="{3D729FE2-E57D-4696-90C6-789976938DFD}" type="presParOf" srcId="{F68EC20F-80CA-4A71-BA8B-DF1B4F57B108}" destId="{C3E871D5-210A-4F15-90A2-9EC2A6A0B672}" srcOrd="5" destOrd="0" presId="urn:microsoft.com/office/officeart/2005/8/layout/gear1"/>
    <dgm:cxn modelId="{75FB4E25-A56F-42C6-9F59-8A3054EA87DE}" type="presParOf" srcId="{F68EC20F-80CA-4A71-BA8B-DF1B4F57B108}" destId="{FE8E875B-23B8-46EC-A158-7C31A593A92D}" srcOrd="6" destOrd="0" presId="urn:microsoft.com/office/officeart/2005/8/layout/gear1"/>
    <dgm:cxn modelId="{F329EA0D-D9A0-4ED3-B672-D7EC7DA7F7DC}" type="presParOf" srcId="{F68EC20F-80CA-4A71-BA8B-DF1B4F57B108}" destId="{5FE3C28A-D1E9-418B-A9DB-5F2AC9B3A0F3}" srcOrd="7" destOrd="0" presId="urn:microsoft.com/office/officeart/2005/8/layout/gear1"/>
    <dgm:cxn modelId="{FBFFAAF7-5ACE-4FF9-B961-7C47D743A012}" type="presParOf" srcId="{F68EC20F-80CA-4A71-BA8B-DF1B4F57B108}" destId="{5544A699-BC62-4AC5-8634-D956C592C093}" srcOrd="8" destOrd="0" presId="urn:microsoft.com/office/officeart/2005/8/layout/gear1"/>
    <dgm:cxn modelId="{39225742-F51F-423C-B97B-A61DE9B5ADFE}" type="presParOf" srcId="{F68EC20F-80CA-4A71-BA8B-DF1B4F57B108}" destId="{59C05753-3F52-49A2-A470-7EF73C5C2191}" srcOrd="9" destOrd="0" presId="urn:microsoft.com/office/officeart/2005/8/layout/gear1"/>
    <dgm:cxn modelId="{5F20010F-2024-4623-9831-7D53DBFE3976}" type="presParOf" srcId="{F68EC20F-80CA-4A71-BA8B-DF1B4F57B108}" destId="{0A6F8F7E-A8F3-4DFA-870E-B2029E1A632F}" srcOrd="10" destOrd="0" presId="urn:microsoft.com/office/officeart/2005/8/layout/gear1"/>
    <dgm:cxn modelId="{1D52C15F-F784-4A21-B599-CF1E874A2D98}" type="presParOf" srcId="{F68EC20F-80CA-4A71-BA8B-DF1B4F57B108}" destId="{76DA6C4F-AC1D-46DB-BF81-A612BE72852F}" srcOrd="11" destOrd="0" presId="urn:microsoft.com/office/officeart/2005/8/layout/gear1"/>
    <dgm:cxn modelId="{CA55EF34-7992-46A2-9064-4F09018DA819}" type="presParOf" srcId="{F68EC20F-80CA-4A71-BA8B-DF1B4F57B108}" destId="{F2C44DA2-CD4C-4235-A91C-28B748735ABC}"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CE84E8-6D55-4796-83A5-D051A5357841}"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5658E20F-C25C-4474-A35C-77A2C14E49C1}">
      <dgm:prSet/>
      <dgm:spPr>
        <a:solidFill>
          <a:schemeClr val="accent2">
            <a:lumMod val="60000"/>
            <a:lumOff val="40000"/>
          </a:schemeClr>
        </a:solidFill>
      </dgm:spPr>
      <dgm:t>
        <a:bodyPr/>
        <a:lstStyle/>
        <a:p>
          <a:pPr rtl="0"/>
          <a:r>
            <a:rPr lang="en-US" dirty="0" smtClean="0"/>
            <a:t>Assessment </a:t>
          </a:r>
          <a:r>
            <a:rPr lang="en-US" i="1" dirty="0" smtClean="0"/>
            <a:t>is</a:t>
          </a:r>
          <a:r>
            <a:rPr lang="en-US" dirty="0" smtClean="0"/>
            <a:t> teaching</a:t>
          </a:r>
          <a:endParaRPr lang="en-US" dirty="0"/>
        </a:p>
      </dgm:t>
    </dgm:pt>
    <dgm:pt modelId="{FE07EF3D-F002-4FA7-84A2-E8CF8DCDD2C8}" type="parTrans" cxnId="{F348F0EB-CFA9-45EB-96CB-63B1F881A96C}">
      <dgm:prSet/>
      <dgm:spPr/>
      <dgm:t>
        <a:bodyPr/>
        <a:lstStyle/>
        <a:p>
          <a:endParaRPr lang="en-US"/>
        </a:p>
      </dgm:t>
    </dgm:pt>
    <dgm:pt modelId="{6542AA2A-CFD5-440D-8BFF-D9712CE91EEC}" type="sibTrans" cxnId="{F348F0EB-CFA9-45EB-96CB-63B1F881A96C}">
      <dgm:prSet/>
      <dgm:spPr/>
      <dgm:t>
        <a:bodyPr/>
        <a:lstStyle/>
        <a:p>
          <a:endParaRPr lang="en-US"/>
        </a:p>
      </dgm:t>
    </dgm:pt>
    <dgm:pt modelId="{589210FF-E38C-4CD5-8299-032FE1A0D872}">
      <dgm:prSet/>
      <dgm:spPr>
        <a:solidFill>
          <a:schemeClr val="accent2">
            <a:lumMod val="60000"/>
            <a:lumOff val="40000"/>
          </a:schemeClr>
        </a:solidFill>
      </dgm:spPr>
      <dgm:t>
        <a:bodyPr/>
        <a:lstStyle/>
        <a:p>
          <a:pPr rtl="0"/>
          <a:r>
            <a:rPr lang="en-US" smtClean="0"/>
            <a:t>Students need to be involved</a:t>
          </a:r>
          <a:endParaRPr lang="en-US"/>
        </a:p>
      </dgm:t>
    </dgm:pt>
    <dgm:pt modelId="{9782AEFA-3EC1-422B-BC42-35ED16D1C49C}" type="parTrans" cxnId="{B9F2B0F5-96B2-48C6-9E65-6DBB610DBDD8}">
      <dgm:prSet/>
      <dgm:spPr/>
      <dgm:t>
        <a:bodyPr/>
        <a:lstStyle/>
        <a:p>
          <a:endParaRPr lang="en-US"/>
        </a:p>
      </dgm:t>
    </dgm:pt>
    <dgm:pt modelId="{204EEE24-35BE-4C8F-8F77-5C2C9CA8F274}" type="sibTrans" cxnId="{B9F2B0F5-96B2-48C6-9E65-6DBB610DBDD8}">
      <dgm:prSet/>
      <dgm:spPr/>
      <dgm:t>
        <a:bodyPr/>
        <a:lstStyle/>
        <a:p>
          <a:endParaRPr lang="en-US"/>
        </a:p>
      </dgm:t>
    </dgm:pt>
    <dgm:pt modelId="{B2227DF1-FE62-4D2A-B531-5CA6F08B8FD2}">
      <dgm:prSet/>
      <dgm:spPr>
        <a:solidFill>
          <a:schemeClr val="accent2">
            <a:lumMod val="60000"/>
            <a:lumOff val="40000"/>
          </a:schemeClr>
        </a:solidFill>
      </dgm:spPr>
      <dgm:t>
        <a:bodyPr/>
        <a:lstStyle/>
        <a:p>
          <a:pPr rtl="0"/>
          <a:r>
            <a:rPr lang="en-US" dirty="0" smtClean="0"/>
            <a:t>Assessment gives you no more than what you ask for</a:t>
          </a:r>
          <a:endParaRPr lang="en-US" dirty="0"/>
        </a:p>
      </dgm:t>
    </dgm:pt>
    <dgm:pt modelId="{5534F2D4-F90A-42A5-9740-0E5B553D00B0}" type="parTrans" cxnId="{B911A683-9794-4E66-93D2-660FE22C9171}">
      <dgm:prSet/>
      <dgm:spPr/>
      <dgm:t>
        <a:bodyPr/>
        <a:lstStyle/>
        <a:p>
          <a:endParaRPr lang="en-US"/>
        </a:p>
      </dgm:t>
    </dgm:pt>
    <dgm:pt modelId="{314680EA-23DD-4159-819C-96D4F46AA7FD}" type="sibTrans" cxnId="{B911A683-9794-4E66-93D2-660FE22C9171}">
      <dgm:prSet/>
      <dgm:spPr/>
      <dgm:t>
        <a:bodyPr/>
        <a:lstStyle/>
        <a:p>
          <a:endParaRPr lang="en-US"/>
        </a:p>
      </dgm:t>
    </dgm:pt>
    <dgm:pt modelId="{8253B04A-0A34-468C-B6E9-186DEB3A01E1}" type="pres">
      <dgm:prSet presAssocID="{AACE84E8-6D55-4796-83A5-D051A5357841}" presName="linear" presStyleCnt="0">
        <dgm:presLayoutVars>
          <dgm:dir/>
          <dgm:resizeHandles val="exact"/>
        </dgm:presLayoutVars>
      </dgm:prSet>
      <dgm:spPr/>
      <dgm:t>
        <a:bodyPr/>
        <a:lstStyle/>
        <a:p>
          <a:endParaRPr lang="en-US"/>
        </a:p>
      </dgm:t>
    </dgm:pt>
    <dgm:pt modelId="{52CB77DB-4B61-482A-BF25-592E573FF20A}" type="pres">
      <dgm:prSet presAssocID="{5658E20F-C25C-4474-A35C-77A2C14E49C1}" presName="comp" presStyleCnt="0"/>
      <dgm:spPr/>
    </dgm:pt>
    <dgm:pt modelId="{D3613B47-F1FB-46CD-88A4-E0216CDE3CF2}" type="pres">
      <dgm:prSet presAssocID="{5658E20F-C25C-4474-A35C-77A2C14E49C1}" presName="box" presStyleLbl="node1" presStyleIdx="0" presStyleCnt="3"/>
      <dgm:spPr/>
      <dgm:t>
        <a:bodyPr/>
        <a:lstStyle/>
        <a:p>
          <a:endParaRPr lang="en-US"/>
        </a:p>
      </dgm:t>
    </dgm:pt>
    <dgm:pt modelId="{88EE709D-7DF0-4DA1-A96F-8B96F8A914D4}" type="pres">
      <dgm:prSet presAssocID="{5658E20F-C25C-4474-A35C-77A2C14E49C1}" presName="img"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5000" b="-5000"/>
          </a:stretch>
        </a:blipFill>
      </dgm:spPr>
      <dgm:t>
        <a:bodyPr/>
        <a:lstStyle/>
        <a:p>
          <a:endParaRPr lang="en-US"/>
        </a:p>
      </dgm:t>
    </dgm:pt>
    <dgm:pt modelId="{F9DB79E7-D2B8-428C-8FC7-062C2CDFA1C1}" type="pres">
      <dgm:prSet presAssocID="{5658E20F-C25C-4474-A35C-77A2C14E49C1}" presName="text" presStyleLbl="node1" presStyleIdx="0" presStyleCnt="3">
        <dgm:presLayoutVars>
          <dgm:bulletEnabled val="1"/>
        </dgm:presLayoutVars>
      </dgm:prSet>
      <dgm:spPr/>
      <dgm:t>
        <a:bodyPr/>
        <a:lstStyle/>
        <a:p>
          <a:endParaRPr lang="en-US"/>
        </a:p>
      </dgm:t>
    </dgm:pt>
    <dgm:pt modelId="{259A103F-EEA9-4B4B-95A2-8E8FB6933021}" type="pres">
      <dgm:prSet presAssocID="{6542AA2A-CFD5-440D-8BFF-D9712CE91EEC}" presName="spacer" presStyleCnt="0"/>
      <dgm:spPr/>
    </dgm:pt>
    <dgm:pt modelId="{21F3F23E-F3BE-4877-8DB9-30196488AEF3}" type="pres">
      <dgm:prSet presAssocID="{589210FF-E38C-4CD5-8299-032FE1A0D872}" presName="comp" presStyleCnt="0"/>
      <dgm:spPr/>
    </dgm:pt>
    <dgm:pt modelId="{67B43BE5-B8B9-43EB-A65C-79652A58D4C3}" type="pres">
      <dgm:prSet presAssocID="{589210FF-E38C-4CD5-8299-032FE1A0D872}" presName="box" presStyleLbl="node1" presStyleIdx="1" presStyleCnt="3"/>
      <dgm:spPr/>
      <dgm:t>
        <a:bodyPr/>
        <a:lstStyle/>
        <a:p>
          <a:endParaRPr lang="en-US"/>
        </a:p>
      </dgm:t>
    </dgm:pt>
    <dgm:pt modelId="{8F93B834-1F1F-444B-9A12-1342B0A6A45D}" type="pres">
      <dgm:prSet presAssocID="{589210FF-E38C-4CD5-8299-032FE1A0D872}" presName="img"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4000" r="-4000"/>
          </a:stretch>
        </a:blipFill>
      </dgm:spPr>
      <dgm:t>
        <a:bodyPr/>
        <a:lstStyle/>
        <a:p>
          <a:endParaRPr lang="en-US"/>
        </a:p>
      </dgm:t>
    </dgm:pt>
    <dgm:pt modelId="{355160B9-DC30-44D0-93A9-4B6316B0C4BD}" type="pres">
      <dgm:prSet presAssocID="{589210FF-E38C-4CD5-8299-032FE1A0D872}" presName="text" presStyleLbl="node1" presStyleIdx="1" presStyleCnt="3">
        <dgm:presLayoutVars>
          <dgm:bulletEnabled val="1"/>
        </dgm:presLayoutVars>
      </dgm:prSet>
      <dgm:spPr/>
      <dgm:t>
        <a:bodyPr/>
        <a:lstStyle/>
        <a:p>
          <a:endParaRPr lang="en-US"/>
        </a:p>
      </dgm:t>
    </dgm:pt>
    <dgm:pt modelId="{2F6A7D64-E749-47C2-B955-580DD6EE1C7F}" type="pres">
      <dgm:prSet presAssocID="{204EEE24-35BE-4C8F-8F77-5C2C9CA8F274}" presName="spacer" presStyleCnt="0"/>
      <dgm:spPr/>
    </dgm:pt>
    <dgm:pt modelId="{64DD375F-11F7-4B82-B30F-CD0D2C0134C8}" type="pres">
      <dgm:prSet presAssocID="{B2227DF1-FE62-4D2A-B531-5CA6F08B8FD2}" presName="comp" presStyleCnt="0"/>
      <dgm:spPr/>
    </dgm:pt>
    <dgm:pt modelId="{D245EF91-7B16-4948-B5C5-D77482B3314A}" type="pres">
      <dgm:prSet presAssocID="{B2227DF1-FE62-4D2A-B531-5CA6F08B8FD2}" presName="box" presStyleLbl="node1" presStyleIdx="2" presStyleCnt="3"/>
      <dgm:spPr/>
      <dgm:t>
        <a:bodyPr/>
        <a:lstStyle/>
        <a:p>
          <a:endParaRPr lang="en-US"/>
        </a:p>
      </dgm:t>
    </dgm:pt>
    <dgm:pt modelId="{3805EEB3-C829-48EF-ACD4-AC7F858D2FC5}" type="pres">
      <dgm:prSet presAssocID="{B2227DF1-FE62-4D2A-B531-5CA6F08B8FD2}" presName="img"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31000" b="-31000"/>
          </a:stretch>
        </a:blipFill>
      </dgm:spPr>
      <dgm:t>
        <a:bodyPr/>
        <a:lstStyle/>
        <a:p>
          <a:endParaRPr lang="en-US"/>
        </a:p>
      </dgm:t>
    </dgm:pt>
    <dgm:pt modelId="{D5544B04-02E3-4C53-8B5A-67CFAB006C24}" type="pres">
      <dgm:prSet presAssocID="{B2227DF1-FE62-4D2A-B531-5CA6F08B8FD2}" presName="text" presStyleLbl="node1" presStyleIdx="2" presStyleCnt="3">
        <dgm:presLayoutVars>
          <dgm:bulletEnabled val="1"/>
        </dgm:presLayoutVars>
      </dgm:prSet>
      <dgm:spPr/>
      <dgm:t>
        <a:bodyPr/>
        <a:lstStyle/>
        <a:p>
          <a:endParaRPr lang="en-US"/>
        </a:p>
      </dgm:t>
    </dgm:pt>
  </dgm:ptLst>
  <dgm:cxnLst>
    <dgm:cxn modelId="{F348F0EB-CFA9-45EB-96CB-63B1F881A96C}" srcId="{AACE84E8-6D55-4796-83A5-D051A5357841}" destId="{5658E20F-C25C-4474-A35C-77A2C14E49C1}" srcOrd="0" destOrd="0" parTransId="{FE07EF3D-F002-4FA7-84A2-E8CF8DCDD2C8}" sibTransId="{6542AA2A-CFD5-440D-8BFF-D9712CE91EEC}"/>
    <dgm:cxn modelId="{9338FB17-56B5-4DF8-AA8A-342F605D8B60}" type="presOf" srcId="{B2227DF1-FE62-4D2A-B531-5CA6F08B8FD2}" destId="{D5544B04-02E3-4C53-8B5A-67CFAB006C24}" srcOrd="1" destOrd="0" presId="urn:microsoft.com/office/officeart/2005/8/layout/vList4"/>
    <dgm:cxn modelId="{DD1E8EBD-30D8-4E65-9003-AFBB2EF20554}" type="presOf" srcId="{5658E20F-C25C-4474-A35C-77A2C14E49C1}" destId="{F9DB79E7-D2B8-428C-8FC7-062C2CDFA1C1}" srcOrd="1" destOrd="0" presId="urn:microsoft.com/office/officeart/2005/8/layout/vList4"/>
    <dgm:cxn modelId="{6D075AE8-A615-4035-BA23-500601C19DFE}" type="presOf" srcId="{589210FF-E38C-4CD5-8299-032FE1A0D872}" destId="{355160B9-DC30-44D0-93A9-4B6316B0C4BD}" srcOrd="1" destOrd="0" presId="urn:microsoft.com/office/officeart/2005/8/layout/vList4"/>
    <dgm:cxn modelId="{F7CED6EF-6B8A-4F59-AC6D-EABD6F167506}" type="presOf" srcId="{5658E20F-C25C-4474-A35C-77A2C14E49C1}" destId="{D3613B47-F1FB-46CD-88A4-E0216CDE3CF2}" srcOrd="0" destOrd="0" presId="urn:microsoft.com/office/officeart/2005/8/layout/vList4"/>
    <dgm:cxn modelId="{B911A683-9794-4E66-93D2-660FE22C9171}" srcId="{AACE84E8-6D55-4796-83A5-D051A5357841}" destId="{B2227DF1-FE62-4D2A-B531-5CA6F08B8FD2}" srcOrd="2" destOrd="0" parTransId="{5534F2D4-F90A-42A5-9740-0E5B553D00B0}" sibTransId="{314680EA-23DD-4159-819C-96D4F46AA7FD}"/>
    <dgm:cxn modelId="{F58E231D-8FC0-4B6B-8E31-CE665C90B0A8}" type="presOf" srcId="{589210FF-E38C-4CD5-8299-032FE1A0D872}" destId="{67B43BE5-B8B9-43EB-A65C-79652A58D4C3}" srcOrd="0" destOrd="0" presId="urn:microsoft.com/office/officeart/2005/8/layout/vList4"/>
    <dgm:cxn modelId="{8436DCDE-C0BC-422D-8481-D70919941E2E}" type="presOf" srcId="{B2227DF1-FE62-4D2A-B531-5CA6F08B8FD2}" destId="{D245EF91-7B16-4948-B5C5-D77482B3314A}" srcOrd="0" destOrd="0" presId="urn:microsoft.com/office/officeart/2005/8/layout/vList4"/>
    <dgm:cxn modelId="{B9F2B0F5-96B2-48C6-9E65-6DBB610DBDD8}" srcId="{AACE84E8-6D55-4796-83A5-D051A5357841}" destId="{589210FF-E38C-4CD5-8299-032FE1A0D872}" srcOrd="1" destOrd="0" parTransId="{9782AEFA-3EC1-422B-BC42-35ED16D1C49C}" sibTransId="{204EEE24-35BE-4C8F-8F77-5C2C9CA8F274}"/>
    <dgm:cxn modelId="{743D3A08-59E4-49AB-BDF2-0CE2C92DF628}" type="presOf" srcId="{AACE84E8-6D55-4796-83A5-D051A5357841}" destId="{8253B04A-0A34-468C-B6E9-186DEB3A01E1}" srcOrd="0" destOrd="0" presId="urn:microsoft.com/office/officeart/2005/8/layout/vList4"/>
    <dgm:cxn modelId="{51769F3D-4AB7-4D94-BFEF-B2A3D0C4894C}" type="presParOf" srcId="{8253B04A-0A34-468C-B6E9-186DEB3A01E1}" destId="{52CB77DB-4B61-482A-BF25-592E573FF20A}" srcOrd="0" destOrd="0" presId="urn:microsoft.com/office/officeart/2005/8/layout/vList4"/>
    <dgm:cxn modelId="{3D3B68C9-3012-4042-8235-3EF0D36BAD27}" type="presParOf" srcId="{52CB77DB-4B61-482A-BF25-592E573FF20A}" destId="{D3613B47-F1FB-46CD-88A4-E0216CDE3CF2}" srcOrd="0" destOrd="0" presId="urn:microsoft.com/office/officeart/2005/8/layout/vList4"/>
    <dgm:cxn modelId="{35CD9AA1-2C42-4B86-AB23-E07BDF0490D6}" type="presParOf" srcId="{52CB77DB-4B61-482A-BF25-592E573FF20A}" destId="{88EE709D-7DF0-4DA1-A96F-8B96F8A914D4}" srcOrd="1" destOrd="0" presId="urn:microsoft.com/office/officeart/2005/8/layout/vList4"/>
    <dgm:cxn modelId="{90D1BEB0-11E8-4263-A566-85DB187F29A4}" type="presParOf" srcId="{52CB77DB-4B61-482A-BF25-592E573FF20A}" destId="{F9DB79E7-D2B8-428C-8FC7-062C2CDFA1C1}" srcOrd="2" destOrd="0" presId="urn:microsoft.com/office/officeart/2005/8/layout/vList4"/>
    <dgm:cxn modelId="{F93F7FC2-8E78-41B2-B68D-B488DF10EC30}" type="presParOf" srcId="{8253B04A-0A34-468C-B6E9-186DEB3A01E1}" destId="{259A103F-EEA9-4B4B-95A2-8E8FB6933021}" srcOrd="1" destOrd="0" presId="urn:microsoft.com/office/officeart/2005/8/layout/vList4"/>
    <dgm:cxn modelId="{4F0A68EC-3878-4CF5-B7BF-D36911E428DC}" type="presParOf" srcId="{8253B04A-0A34-468C-B6E9-186DEB3A01E1}" destId="{21F3F23E-F3BE-4877-8DB9-30196488AEF3}" srcOrd="2" destOrd="0" presId="urn:microsoft.com/office/officeart/2005/8/layout/vList4"/>
    <dgm:cxn modelId="{AE5B9F83-A373-418A-82ED-51BC4BE51F23}" type="presParOf" srcId="{21F3F23E-F3BE-4877-8DB9-30196488AEF3}" destId="{67B43BE5-B8B9-43EB-A65C-79652A58D4C3}" srcOrd="0" destOrd="0" presId="urn:microsoft.com/office/officeart/2005/8/layout/vList4"/>
    <dgm:cxn modelId="{B3359C76-F83D-4733-AE82-1B6F7E3CC60D}" type="presParOf" srcId="{21F3F23E-F3BE-4877-8DB9-30196488AEF3}" destId="{8F93B834-1F1F-444B-9A12-1342B0A6A45D}" srcOrd="1" destOrd="0" presId="urn:microsoft.com/office/officeart/2005/8/layout/vList4"/>
    <dgm:cxn modelId="{9553CCBA-A72E-4AD2-A806-20C9DE690529}" type="presParOf" srcId="{21F3F23E-F3BE-4877-8DB9-30196488AEF3}" destId="{355160B9-DC30-44D0-93A9-4B6316B0C4BD}" srcOrd="2" destOrd="0" presId="urn:microsoft.com/office/officeart/2005/8/layout/vList4"/>
    <dgm:cxn modelId="{7F7ED7B6-F936-45A2-8C78-8190B34E7CF3}" type="presParOf" srcId="{8253B04A-0A34-468C-B6E9-186DEB3A01E1}" destId="{2F6A7D64-E749-47C2-B955-580DD6EE1C7F}" srcOrd="3" destOrd="0" presId="urn:microsoft.com/office/officeart/2005/8/layout/vList4"/>
    <dgm:cxn modelId="{B9CB34FA-7811-4E8C-912C-2322802B0043}" type="presParOf" srcId="{8253B04A-0A34-468C-B6E9-186DEB3A01E1}" destId="{64DD375F-11F7-4B82-B30F-CD0D2C0134C8}" srcOrd="4" destOrd="0" presId="urn:microsoft.com/office/officeart/2005/8/layout/vList4"/>
    <dgm:cxn modelId="{11A45EEA-F120-4BBC-BD80-3AFD46D04853}" type="presParOf" srcId="{64DD375F-11F7-4B82-B30F-CD0D2C0134C8}" destId="{D245EF91-7B16-4948-B5C5-D77482B3314A}" srcOrd="0" destOrd="0" presId="urn:microsoft.com/office/officeart/2005/8/layout/vList4"/>
    <dgm:cxn modelId="{9C610F2D-63AA-4D52-81F3-47514BD5C10E}" type="presParOf" srcId="{64DD375F-11F7-4B82-B30F-CD0D2C0134C8}" destId="{3805EEB3-C829-48EF-ACD4-AC7F858D2FC5}" srcOrd="1" destOrd="0" presId="urn:microsoft.com/office/officeart/2005/8/layout/vList4"/>
    <dgm:cxn modelId="{6F44A180-B00D-45C8-AA49-F8B84154CCBE}" type="presParOf" srcId="{64DD375F-11F7-4B82-B30F-CD0D2C0134C8}" destId="{D5544B04-02E3-4C53-8B5A-67CFAB006C2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1BFE26-1CE0-49D6-B454-4C79D6386A45}" type="doc">
      <dgm:prSet loTypeId="urn:microsoft.com/office/officeart/2005/8/layout/gear1" loCatId="relationship" qsTypeId="urn:microsoft.com/office/officeart/2005/8/quickstyle/simple1" qsCatId="simple" csTypeId="urn:microsoft.com/office/officeart/2005/8/colors/accent1_2" csCatId="accent1" phldr="1"/>
      <dgm:spPr/>
    </dgm:pt>
    <dgm:pt modelId="{96D2CEB0-904B-40FE-998D-CFB2FB264ADC}">
      <dgm:prSet phldrT="[Text]" phldr="1"/>
      <dgm:spPr>
        <a:solidFill>
          <a:srgbClr val="4F1A5A"/>
        </a:solidFill>
      </dgm:spPr>
      <dgm:t>
        <a:bodyPr/>
        <a:lstStyle/>
        <a:p>
          <a:endParaRPr lang="en-US" dirty="0"/>
        </a:p>
      </dgm:t>
    </dgm:pt>
    <dgm:pt modelId="{00B88123-14BB-4C1D-8E93-C91F07ADDEE8}" type="parTrans" cxnId="{917D2BBF-E5F6-41EE-AE70-84EAF1ED4591}">
      <dgm:prSet/>
      <dgm:spPr/>
      <dgm:t>
        <a:bodyPr/>
        <a:lstStyle/>
        <a:p>
          <a:endParaRPr lang="en-US"/>
        </a:p>
      </dgm:t>
    </dgm:pt>
    <dgm:pt modelId="{95E9550C-223D-45A8-9ED2-F0D3E200F8DD}" type="sibTrans" cxnId="{917D2BBF-E5F6-41EE-AE70-84EAF1ED4591}">
      <dgm:prSet/>
      <dgm:spPr/>
      <dgm:t>
        <a:bodyPr/>
        <a:lstStyle/>
        <a:p>
          <a:endParaRPr lang="en-US"/>
        </a:p>
      </dgm:t>
    </dgm:pt>
    <dgm:pt modelId="{4107FA17-EDFE-41AE-BA77-E6EE1BE3064C}">
      <dgm:prSet phldrT="[Text]" phldr="1"/>
      <dgm:spPr>
        <a:solidFill>
          <a:srgbClr val="7030A0"/>
        </a:solidFill>
      </dgm:spPr>
      <dgm:t>
        <a:bodyPr/>
        <a:lstStyle/>
        <a:p>
          <a:endParaRPr lang="en-US" dirty="0"/>
        </a:p>
      </dgm:t>
    </dgm:pt>
    <dgm:pt modelId="{4E1E069B-7E4B-4FC0-9DAC-B5799C3151B7}" type="parTrans" cxnId="{866FB384-0420-4980-BD55-9FC9F4EC9095}">
      <dgm:prSet/>
      <dgm:spPr/>
      <dgm:t>
        <a:bodyPr/>
        <a:lstStyle/>
        <a:p>
          <a:endParaRPr lang="en-US"/>
        </a:p>
      </dgm:t>
    </dgm:pt>
    <dgm:pt modelId="{44D66F43-7DED-4D73-80CD-07E812F093B3}" type="sibTrans" cxnId="{866FB384-0420-4980-BD55-9FC9F4EC9095}">
      <dgm:prSet/>
      <dgm:spPr/>
      <dgm:t>
        <a:bodyPr/>
        <a:lstStyle/>
        <a:p>
          <a:endParaRPr lang="en-US"/>
        </a:p>
      </dgm:t>
    </dgm:pt>
    <dgm:pt modelId="{09D29C3D-2EFA-4056-BB20-8B3D64061D5F}">
      <dgm:prSet phldrT="[Text]" phldr="1"/>
      <dgm:spPr>
        <a:solidFill>
          <a:srgbClr val="FF9966"/>
        </a:solidFill>
      </dgm:spPr>
      <dgm:t>
        <a:bodyPr/>
        <a:lstStyle/>
        <a:p>
          <a:endParaRPr lang="en-US" dirty="0"/>
        </a:p>
      </dgm:t>
    </dgm:pt>
    <dgm:pt modelId="{551D6408-2E6B-45DC-B9B1-8EC19D101140}" type="sibTrans" cxnId="{CDFB4E90-E4F9-431D-B729-CB41C8C1C04C}">
      <dgm:prSet/>
      <dgm:spPr/>
      <dgm:t>
        <a:bodyPr/>
        <a:lstStyle/>
        <a:p>
          <a:endParaRPr lang="en-US"/>
        </a:p>
      </dgm:t>
    </dgm:pt>
    <dgm:pt modelId="{B6061C55-D128-41B0-A74D-3DFB296005B4}" type="parTrans" cxnId="{CDFB4E90-E4F9-431D-B729-CB41C8C1C04C}">
      <dgm:prSet/>
      <dgm:spPr/>
      <dgm:t>
        <a:bodyPr/>
        <a:lstStyle/>
        <a:p>
          <a:endParaRPr lang="en-US"/>
        </a:p>
      </dgm:t>
    </dgm:pt>
    <dgm:pt modelId="{F68EC20F-80CA-4A71-BA8B-DF1B4F57B108}" type="pres">
      <dgm:prSet presAssocID="{151BFE26-1CE0-49D6-B454-4C79D6386A45}" presName="composite" presStyleCnt="0">
        <dgm:presLayoutVars>
          <dgm:chMax val="3"/>
          <dgm:animLvl val="lvl"/>
          <dgm:resizeHandles val="exact"/>
        </dgm:presLayoutVars>
      </dgm:prSet>
      <dgm:spPr/>
    </dgm:pt>
    <dgm:pt modelId="{098289BD-006B-425A-BFC2-6225928BD5DF}" type="pres">
      <dgm:prSet presAssocID="{96D2CEB0-904B-40FE-998D-CFB2FB264ADC}" presName="gear1" presStyleLbl="node1" presStyleIdx="0" presStyleCnt="3" custAng="302293" custLinFactNeighborX="13289" custLinFactNeighborY="-9378">
        <dgm:presLayoutVars>
          <dgm:chMax val="1"/>
          <dgm:bulletEnabled val="1"/>
        </dgm:presLayoutVars>
      </dgm:prSet>
      <dgm:spPr/>
      <dgm:t>
        <a:bodyPr/>
        <a:lstStyle/>
        <a:p>
          <a:endParaRPr lang="en-US"/>
        </a:p>
      </dgm:t>
    </dgm:pt>
    <dgm:pt modelId="{032438A8-F746-4514-A016-44F37C9A1426}" type="pres">
      <dgm:prSet presAssocID="{96D2CEB0-904B-40FE-998D-CFB2FB264ADC}" presName="gear1srcNode" presStyleLbl="node1" presStyleIdx="0" presStyleCnt="3"/>
      <dgm:spPr/>
      <dgm:t>
        <a:bodyPr/>
        <a:lstStyle/>
        <a:p>
          <a:endParaRPr lang="en-US"/>
        </a:p>
      </dgm:t>
    </dgm:pt>
    <dgm:pt modelId="{EA03D27A-447D-488B-9474-EA2344A04906}" type="pres">
      <dgm:prSet presAssocID="{96D2CEB0-904B-40FE-998D-CFB2FB264ADC}" presName="gear1dstNode" presStyleLbl="node1" presStyleIdx="0" presStyleCnt="3"/>
      <dgm:spPr/>
      <dgm:t>
        <a:bodyPr/>
        <a:lstStyle/>
        <a:p>
          <a:endParaRPr lang="en-US"/>
        </a:p>
      </dgm:t>
    </dgm:pt>
    <dgm:pt modelId="{1D314E6A-D469-47A6-B6EA-6737DD7C1C50}" type="pres">
      <dgm:prSet presAssocID="{09D29C3D-2EFA-4056-BB20-8B3D64061D5F}" presName="gear2" presStyleLbl="node1" presStyleIdx="1" presStyleCnt="3" custLinFactNeighborX="-14223" custLinFactNeighborY="-1681">
        <dgm:presLayoutVars>
          <dgm:chMax val="1"/>
          <dgm:bulletEnabled val="1"/>
        </dgm:presLayoutVars>
      </dgm:prSet>
      <dgm:spPr/>
      <dgm:t>
        <a:bodyPr/>
        <a:lstStyle/>
        <a:p>
          <a:endParaRPr lang="en-US"/>
        </a:p>
      </dgm:t>
    </dgm:pt>
    <dgm:pt modelId="{EBA19CFE-166F-4287-8AF0-BBBA7957CA19}" type="pres">
      <dgm:prSet presAssocID="{09D29C3D-2EFA-4056-BB20-8B3D64061D5F}" presName="gear2srcNode" presStyleLbl="node1" presStyleIdx="1" presStyleCnt="3"/>
      <dgm:spPr/>
      <dgm:t>
        <a:bodyPr/>
        <a:lstStyle/>
        <a:p>
          <a:endParaRPr lang="en-US"/>
        </a:p>
      </dgm:t>
    </dgm:pt>
    <dgm:pt modelId="{C3E871D5-210A-4F15-90A2-9EC2A6A0B672}" type="pres">
      <dgm:prSet presAssocID="{09D29C3D-2EFA-4056-BB20-8B3D64061D5F}" presName="gear2dstNode" presStyleLbl="node1" presStyleIdx="1" presStyleCnt="3"/>
      <dgm:spPr/>
      <dgm:t>
        <a:bodyPr/>
        <a:lstStyle/>
        <a:p>
          <a:endParaRPr lang="en-US"/>
        </a:p>
      </dgm:t>
    </dgm:pt>
    <dgm:pt modelId="{FE8E875B-23B8-46EC-A158-7C31A593A92D}" type="pres">
      <dgm:prSet presAssocID="{4107FA17-EDFE-41AE-BA77-E6EE1BE3064C}" presName="gear3" presStyleLbl="node1" presStyleIdx="2" presStyleCnt="3" custAng="2087063" custScaleX="121406" custScaleY="123358" custLinFactNeighborX="7843" custLinFactNeighborY="3249"/>
      <dgm:spPr/>
      <dgm:t>
        <a:bodyPr/>
        <a:lstStyle/>
        <a:p>
          <a:endParaRPr lang="en-US"/>
        </a:p>
      </dgm:t>
    </dgm:pt>
    <dgm:pt modelId="{5FE3C28A-D1E9-418B-A9DB-5F2AC9B3A0F3}" type="pres">
      <dgm:prSet presAssocID="{4107FA17-EDFE-41AE-BA77-E6EE1BE3064C}" presName="gear3tx" presStyleLbl="node1" presStyleIdx="2" presStyleCnt="3">
        <dgm:presLayoutVars>
          <dgm:chMax val="1"/>
          <dgm:bulletEnabled val="1"/>
        </dgm:presLayoutVars>
      </dgm:prSet>
      <dgm:spPr/>
      <dgm:t>
        <a:bodyPr/>
        <a:lstStyle/>
        <a:p>
          <a:endParaRPr lang="en-US"/>
        </a:p>
      </dgm:t>
    </dgm:pt>
    <dgm:pt modelId="{5544A699-BC62-4AC5-8634-D956C592C093}" type="pres">
      <dgm:prSet presAssocID="{4107FA17-EDFE-41AE-BA77-E6EE1BE3064C}" presName="gear3srcNode" presStyleLbl="node1" presStyleIdx="2" presStyleCnt="3"/>
      <dgm:spPr/>
      <dgm:t>
        <a:bodyPr/>
        <a:lstStyle/>
        <a:p>
          <a:endParaRPr lang="en-US"/>
        </a:p>
      </dgm:t>
    </dgm:pt>
    <dgm:pt modelId="{59C05753-3F52-49A2-A470-7EF73C5C2191}" type="pres">
      <dgm:prSet presAssocID="{4107FA17-EDFE-41AE-BA77-E6EE1BE3064C}" presName="gear3dstNode" presStyleLbl="node1" presStyleIdx="2" presStyleCnt="3"/>
      <dgm:spPr/>
      <dgm:t>
        <a:bodyPr/>
        <a:lstStyle/>
        <a:p>
          <a:endParaRPr lang="en-US"/>
        </a:p>
      </dgm:t>
    </dgm:pt>
    <dgm:pt modelId="{0A6F8F7E-A8F3-4DFA-870E-B2029E1A632F}" type="pres">
      <dgm:prSet presAssocID="{95E9550C-223D-45A8-9ED2-F0D3E200F8DD}" presName="connector1" presStyleLbl="sibTrans2D1" presStyleIdx="0" presStyleCnt="3"/>
      <dgm:spPr/>
      <dgm:t>
        <a:bodyPr/>
        <a:lstStyle/>
        <a:p>
          <a:endParaRPr lang="en-US"/>
        </a:p>
      </dgm:t>
    </dgm:pt>
    <dgm:pt modelId="{76DA6C4F-AC1D-46DB-BF81-A612BE72852F}" type="pres">
      <dgm:prSet presAssocID="{551D6408-2E6B-45DC-B9B1-8EC19D101140}" presName="connector2" presStyleLbl="sibTrans2D1" presStyleIdx="1" presStyleCnt="3"/>
      <dgm:spPr/>
      <dgm:t>
        <a:bodyPr/>
        <a:lstStyle/>
        <a:p>
          <a:endParaRPr lang="en-US"/>
        </a:p>
      </dgm:t>
    </dgm:pt>
    <dgm:pt modelId="{F2C44DA2-CD4C-4235-A91C-28B748735ABC}" type="pres">
      <dgm:prSet presAssocID="{44D66F43-7DED-4D73-80CD-07E812F093B3}" presName="connector3" presStyleLbl="sibTrans2D1" presStyleIdx="2" presStyleCnt="3"/>
      <dgm:spPr/>
      <dgm:t>
        <a:bodyPr/>
        <a:lstStyle/>
        <a:p>
          <a:endParaRPr lang="en-US"/>
        </a:p>
      </dgm:t>
    </dgm:pt>
  </dgm:ptLst>
  <dgm:cxnLst>
    <dgm:cxn modelId="{045158BA-4B07-4D1F-A96A-0AD63A5B4E67}" type="presOf" srcId="{4107FA17-EDFE-41AE-BA77-E6EE1BE3064C}" destId="{5FE3C28A-D1E9-418B-A9DB-5F2AC9B3A0F3}" srcOrd="1" destOrd="0" presId="urn:microsoft.com/office/officeart/2005/8/layout/gear1"/>
    <dgm:cxn modelId="{1FFB34D2-7C3D-4139-A9BC-36102545DCFB}" type="presOf" srcId="{4107FA17-EDFE-41AE-BA77-E6EE1BE3064C}" destId="{FE8E875B-23B8-46EC-A158-7C31A593A92D}" srcOrd="0" destOrd="0" presId="urn:microsoft.com/office/officeart/2005/8/layout/gear1"/>
    <dgm:cxn modelId="{E250B5AF-2AF5-4C42-97E5-6608FF79A514}" type="presOf" srcId="{96D2CEB0-904B-40FE-998D-CFB2FB264ADC}" destId="{098289BD-006B-425A-BFC2-6225928BD5DF}" srcOrd="0" destOrd="0" presId="urn:microsoft.com/office/officeart/2005/8/layout/gear1"/>
    <dgm:cxn modelId="{917D2BBF-E5F6-41EE-AE70-84EAF1ED4591}" srcId="{151BFE26-1CE0-49D6-B454-4C79D6386A45}" destId="{96D2CEB0-904B-40FE-998D-CFB2FB264ADC}" srcOrd="0" destOrd="0" parTransId="{00B88123-14BB-4C1D-8E93-C91F07ADDEE8}" sibTransId="{95E9550C-223D-45A8-9ED2-F0D3E200F8DD}"/>
    <dgm:cxn modelId="{75732175-CF26-4013-8147-440D0C52143B}" type="presOf" srcId="{95E9550C-223D-45A8-9ED2-F0D3E200F8DD}" destId="{0A6F8F7E-A8F3-4DFA-870E-B2029E1A632F}" srcOrd="0" destOrd="0" presId="urn:microsoft.com/office/officeart/2005/8/layout/gear1"/>
    <dgm:cxn modelId="{866FB384-0420-4980-BD55-9FC9F4EC9095}" srcId="{151BFE26-1CE0-49D6-B454-4C79D6386A45}" destId="{4107FA17-EDFE-41AE-BA77-E6EE1BE3064C}" srcOrd="2" destOrd="0" parTransId="{4E1E069B-7E4B-4FC0-9DAC-B5799C3151B7}" sibTransId="{44D66F43-7DED-4D73-80CD-07E812F093B3}"/>
    <dgm:cxn modelId="{03957741-0518-42BE-9180-22C8628A6CBD}" type="presOf" srcId="{09D29C3D-2EFA-4056-BB20-8B3D64061D5F}" destId="{1D314E6A-D469-47A6-B6EA-6737DD7C1C50}" srcOrd="0" destOrd="0" presId="urn:microsoft.com/office/officeart/2005/8/layout/gear1"/>
    <dgm:cxn modelId="{795F25F4-51E9-43B9-8364-753ECC22AD08}" type="presOf" srcId="{96D2CEB0-904B-40FE-998D-CFB2FB264ADC}" destId="{032438A8-F746-4514-A016-44F37C9A1426}" srcOrd="1" destOrd="0" presId="urn:microsoft.com/office/officeart/2005/8/layout/gear1"/>
    <dgm:cxn modelId="{5C9A80AE-2167-4399-A74E-71D85703699C}" type="presOf" srcId="{4107FA17-EDFE-41AE-BA77-E6EE1BE3064C}" destId="{5544A699-BC62-4AC5-8634-D956C592C093}" srcOrd="2" destOrd="0" presId="urn:microsoft.com/office/officeart/2005/8/layout/gear1"/>
    <dgm:cxn modelId="{3A987B9E-B2F4-44B9-A346-FB083318599D}" type="presOf" srcId="{44D66F43-7DED-4D73-80CD-07E812F093B3}" destId="{F2C44DA2-CD4C-4235-A91C-28B748735ABC}" srcOrd="0" destOrd="0" presId="urn:microsoft.com/office/officeart/2005/8/layout/gear1"/>
    <dgm:cxn modelId="{0BFF2695-4707-401F-B1CD-45F095D84D8B}" type="presOf" srcId="{96D2CEB0-904B-40FE-998D-CFB2FB264ADC}" destId="{EA03D27A-447D-488B-9474-EA2344A04906}" srcOrd="2" destOrd="0" presId="urn:microsoft.com/office/officeart/2005/8/layout/gear1"/>
    <dgm:cxn modelId="{72F1C566-36B0-4B5E-A283-EBEBFEB6B6F0}" type="presOf" srcId="{4107FA17-EDFE-41AE-BA77-E6EE1BE3064C}" destId="{59C05753-3F52-49A2-A470-7EF73C5C2191}" srcOrd="3" destOrd="0" presId="urn:microsoft.com/office/officeart/2005/8/layout/gear1"/>
    <dgm:cxn modelId="{B69D1BD6-D644-4620-A382-7AAECA8DD86A}" type="presOf" srcId="{09D29C3D-2EFA-4056-BB20-8B3D64061D5F}" destId="{EBA19CFE-166F-4287-8AF0-BBBA7957CA19}" srcOrd="1" destOrd="0" presId="urn:microsoft.com/office/officeart/2005/8/layout/gear1"/>
    <dgm:cxn modelId="{91850062-E9C9-4AB8-8869-E446F13FFDFE}" type="presOf" srcId="{551D6408-2E6B-45DC-B9B1-8EC19D101140}" destId="{76DA6C4F-AC1D-46DB-BF81-A612BE72852F}" srcOrd="0" destOrd="0" presId="urn:microsoft.com/office/officeart/2005/8/layout/gear1"/>
    <dgm:cxn modelId="{554787B3-0E4B-4E89-84A0-ECAA5A47B0DF}" type="presOf" srcId="{151BFE26-1CE0-49D6-B454-4C79D6386A45}" destId="{F68EC20F-80CA-4A71-BA8B-DF1B4F57B108}" srcOrd="0" destOrd="0" presId="urn:microsoft.com/office/officeart/2005/8/layout/gear1"/>
    <dgm:cxn modelId="{FA84F10A-4740-431A-BE2B-69EA24BF8942}" type="presOf" srcId="{09D29C3D-2EFA-4056-BB20-8B3D64061D5F}" destId="{C3E871D5-210A-4F15-90A2-9EC2A6A0B672}" srcOrd="2" destOrd="0" presId="urn:microsoft.com/office/officeart/2005/8/layout/gear1"/>
    <dgm:cxn modelId="{CDFB4E90-E4F9-431D-B729-CB41C8C1C04C}" srcId="{151BFE26-1CE0-49D6-B454-4C79D6386A45}" destId="{09D29C3D-2EFA-4056-BB20-8B3D64061D5F}" srcOrd="1" destOrd="0" parTransId="{B6061C55-D128-41B0-A74D-3DFB296005B4}" sibTransId="{551D6408-2E6B-45DC-B9B1-8EC19D101140}"/>
    <dgm:cxn modelId="{C2CED13D-B813-42C9-8751-EFC92AA52915}" type="presParOf" srcId="{F68EC20F-80CA-4A71-BA8B-DF1B4F57B108}" destId="{098289BD-006B-425A-BFC2-6225928BD5DF}" srcOrd="0" destOrd="0" presId="urn:microsoft.com/office/officeart/2005/8/layout/gear1"/>
    <dgm:cxn modelId="{F59F011E-15B0-43FF-A7D2-51E1B24A51B4}" type="presParOf" srcId="{F68EC20F-80CA-4A71-BA8B-DF1B4F57B108}" destId="{032438A8-F746-4514-A016-44F37C9A1426}" srcOrd="1" destOrd="0" presId="urn:microsoft.com/office/officeart/2005/8/layout/gear1"/>
    <dgm:cxn modelId="{2389DC70-948F-4B62-AC26-9C5414EDD428}" type="presParOf" srcId="{F68EC20F-80CA-4A71-BA8B-DF1B4F57B108}" destId="{EA03D27A-447D-488B-9474-EA2344A04906}" srcOrd="2" destOrd="0" presId="urn:microsoft.com/office/officeart/2005/8/layout/gear1"/>
    <dgm:cxn modelId="{E1E9E250-B808-451B-9722-697A16A8234B}" type="presParOf" srcId="{F68EC20F-80CA-4A71-BA8B-DF1B4F57B108}" destId="{1D314E6A-D469-47A6-B6EA-6737DD7C1C50}" srcOrd="3" destOrd="0" presId="urn:microsoft.com/office/officeart/2005/8/layout/gear1"/>
    <dgm:cxn modelId="{CFF433F5-AE7A-4981-9A18-37FE04E50946}" type="presParOf" srcId="{F68EC20F-80CA-4A71-BA8B-DF1B4F57B108}" destId="{EBA19CFE-166F-4287-8AF0-BBBA7957CA19}" srcOrd="4" destOrd="0" presId="urn:microsoft.com/office/officeart/2005/8/layout/gear1"/>
    <dgm:cxn modelId="{6B1AA8EE-3230-4348-B7FB-0223FAE6FA3C}" type="presParOf" srcId="{F68EC20F-80CA-4A71-BA8B-DF1B4F57B108}" destId="{C3E871D5-210A-4F15-90A2-9EC2A6A0B672}" srcOrd="5" destOrd="0" presId="urn:microsoft.com/office/officeart/2005/8/layout/gear1"/>
    <dgm:cxn modelId="{402A147C-2BC4-469C-9DB8-E4A57422C4EC}" type="presParOf" srcId="{F68EC20F-80CA-4A71-BA8B-DF1B4F57B108}" destId="{FE8E875B-23B8-46EC-A158-7C31A593A92D}" srcOrd="6" destOrd="0" presId="urn:microsoft.com/office/officeart/2005/8/layout/gear1"/>
    <dgm:cxn modelId="{4F257782-793D-4403-9A91-D88FE12BEA3F}" type="presParOf" srcId="{F68EC20F-80CA-4A71-BA8B-DF1B4F57B108}" destId="{5FE3C28A-D1E9-418B-A9DB-5F2AC9B3A0F3}" srcOrd="7" destOrd="0" presId="urn:microsoft.com/office/officeart/2005/8/layout/gear1"/>
    <dgm:cxn modelId="{06B1DB2F-0D4B-4A10-B543-6A7529B20E7D}" type="presParOf" srcId="{F68EC20F-80CA-4A71-BA8B-DF1B4F57B108}" destId="{5544A699-BC62-4AC5-8634-D956C592C093}" srcOrd="8" destOrd="0" presId="urn:microsoft.com/office/officeart/2005/8/layout/gear1"/>
    <dgm:cxn modelId="{66495114-9A2B-490D-BDEF-0605D2F8F1B5}" type="presParOf" srcId="{F68EC20F-80CA-4A71-BA8B-DF1B4F57B108}" destId="{59C05753-3F52-49A2-A470-7EF73C5C2191}" srcOrd="9" destOrd="0" presId="urn:microsoft.com/office/officeart/2005/8/layout/gear1"/>
    <dgm:cxn modelId="{F8C772F3-9C5F-4B91-B9E1-29CB1B056F8A}" type="presParOf" srcId="{F68EC20F-80CA-4A71-BA8B-DF1B4F57B108}" destId="{0A6F8F7E-A8F3-4DFA-870E-B2029E1A632F}" srcOrd="10" destOrd="0" presId="urn:microsoft.com/office/officeart/2005/8/layout/gear1"/>
    <dgm:cxn modelId="{67F51126-47C8-4104-AEB2-543952E8EDD5}" type="presParOf" srcId="{F68EC20F-80CA-4A71-BA8B-DF1B4F57B108}" destId="{76DA6C4F-AC1D-46DB-BF81-A612BE72852F}" srcOrd="11" destOrd="0" presId="urn:microsoft.com/office/officeart/2005/8/layout/gear1"/>
    <dgm:cxn modelId="{5F8E4CD4-5BAB-4C61-BA8F-46A0B802CA6F}" type="presParOf" srcId="{F68EC20F-80CA-4A71-BA8B-DF1B4F57B108}" destId="{F2C44DA2-CD4C-4235-A91C-28B748735ABC}"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8289BD-006B-425A-BFC2-6225928BD5DF}">
      <dsp:nvSpPr>
        <dsp:cNvPr id="0" name=""/>
        <dsp:cNvSpPr/>
      </dsp:nvSpPr>
      <dsp:spPr>
        <a:xfrm rot="302293">
          <a:off x="2089090" y="1288989"/>
          <a:ext cx="1662430" cy="1662430"/>
        </a:xfrm>
        <a:prstGeom prst="gear9">
          <a:avLst/>
        </a:prstGeom>
        <a:solidFill>
          <a:srgbClr val="4F1A5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US" sz="3300" kern="1200" dirty="0"/>
        </a:p>
      </dsp:txBody>
      <dsp:txXfrm>
        <a:off x="2424589" y="1678461"/>
        <a:ext cx="993986" cy="854524"/>
      </dsp:txXfrm>
    </dsp:sp>
    <dsp:sp modelId="{1D314E6A-D469-47A6-B6EA-6737DD7C1C50}">
      <dsp:nvSpPr>
        <dsp:cNvPr id="0" name=""/>
        <dsp:cNvSpPr/>
      </dsp:nvSpPr>
      <dsp:spPr>
        <a:xfrm>
          <a:off x="728976" y="1031630"/>
          <a:ext cx="1209040" cy="1209040"/>
        </a:xfrm>
        <a:prstGeom prst="gear6">
          <a:avLst/>
        </a:prstGeom>
        <a:solidFill>
          <a:srgbClr val="FF99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a:p>
      </dsp:txBody>
      <dsp:txXfrm>
        <a:off x="1033355" y="1337849"/>
        <a:ext cx="600282" cy="596602"/>
      </dsp:txXfrm>
    </dsp:sp>
    <dsp:sp modelId="{FE8E875B-23B8-46EC-A158-7C31A593A92D}">
      <dsp:nvSpPr>
        <dsp:cNvPr id="0" name=""/>
        <dsp:cNvSpPr/>
      </dsp:nvSpPr>
      <dsp:spPr>
        <a:xfrm rot="1187063">
          <a:off x="1569356" y="122395"/>
          <a:ext cx="1429726" cy="1469778"/>
        </a:xfrm>
        <a:prstGeom prst="gear6">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dirty="0"/>
        </a:p>
      </dsp:txBody>
      <dsp:txXfrm rot="900000">
        <a:off x="1880562" y="447136"/>
        <a:ext cx="807315" cy="820296"/>
      </dsp:txXfrm>
    </dsp:sp>
    <dsp:sp modelId="{0A6F8F7E-A8F3-4DFA-870E-B2029E1A632F}">
      <dsp:nvSpPr>
        <dsp:cNvPr id="0" name=""/>
        <dsp:cNvSpPr/>
      </dsp:nvSpPr>
      <dsp:spPr>
        <a:xfrm>
          <a:off x="1727922" y="1201018"/>
          <a:ext cx="2127910" cy="2127910"/>
        </a:xfrm>
        <a:prstGeom prst="circularArrow">
          <a:avLst>
            <a:gd name="adj1" fmla="val 4687"/>
            <a:gd name="adj2" fmla="val 299029"/>
            <a:gd name="adj3" fmla="val 2479680"/>
            <a:gd name="adj4" fmla="val 15942238"/>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DA6C4F-AC1D-46DB-BF81-A612BE72852F}">
      <dsp:nvSpPr>
        <dsp:cNvPr id="0" name=""/>
        <dsp:cNvSpPr/>
      </dsp:nvSpPr>
      <dsp:spPr>
        <a:xfrm>
          <a:off x="686819" y="789467"/>
          <a:ext cx="1546059" cy="1546059"/>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2C44DA2-CD4C-4235-A91C-28B748735ABC}">
      <dsp:nvSpPr>
        <dsp:cNvPr id="0" name=""/>
        <dsp:cNvSpPr/>
      </dsp:nvSpPr>
      <dsp:spPr>
        <a:xfrm>
          <a:off x="1304110" y="-36606"/>
          <a:ext cx="1666963" cy="1666963"/>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8289BD-006B-425A-BFC2-6225928BD5DF}">
      <dsp:nvSpPr>
        <dsp:cNvPr id="0" name=""/>
        <dsp:cNvSpPr/>
      </dsp:nvSpPr>
      <dsp:spPr>
        <a:xfrm rot="302293">
          <a:off x="2089090" y="1288989"/>
          <a:ext cx="1662430" cy="1662430"/>
        </a:xfrm>
        <a:prstGeom prst="gear9">
          <a:avLst/>
        </a:prstGeom>
        <a:solidFill>
          <a:srgbClr val="4F1A5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US" sz="3300" kern="1200" dirty="0"/>
        </a:p>
      </dsp:txBody>
      <dsp:txXfrm>
        <a:off x="2424589" y="1678461"/>
        <a:ext cx="993986" cy="854524"/>
      </dsp:txXfrm>
    </dsp:sp>
    <dsp:sp modelId="{1D314E6A-D469-47A6-B6EA-6737DD7C1C50}">
      <dsp:nvSpPr>
        <dsp:cNvPr id="0" name=""/>
        <dsp:cNvSpPr/>
      </dsp:nvSpPr>
      <dsp:spPr>
        <a:xfrm>
          <a:off x="728976" y="1031630"/>
          <a:ext cx="1209040" cy="1209040"/>
        </a:xfrm>
        <a:prstGeom prst="gear6">
          <a:avLst/>
        </a:prstGeom>
        <a:solidFill>
          <a:srgbClr val="FF99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a:p>
      </dsp:txBody>
      <dsp:txXfrm>
        <a:off x="1033355" y="1337849"/>
        <a:ext cx="600282" cy="596602"/>
      </dsp:txXfrm>
    </dsp:sp>
    <dsp:sp modelId="{FE8E875B-23B8-46EC-A158-7C31A593A92D}">
      <dsp:nvSpPr>
        <dsp:cNvPr id="0" name=""/>
        <dsp:cNvSpPr/>
      </dsp:nvSpPr>
      <dsp:spPr>
        <a:xfrm rot="1187063">
          <a:off x="1569356" y="122395"/>
          <a:ext cx="1429726" cy="1469778"/>
        </a:xfrm>
        <a:prstGeom prst="gear6">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dirty="0"/>
        </a:p>
      </dsp:txBody>
      <dsp:txXfrm rot="900000">
        <a:off x="1880562" y="447136"/>
        <a:ext cx="807315" cy="820296"/>
      </dsp:txXfrm>
    </dsp:sp>
    <dsp:sp modelId="{0A6F8F7E-A8F3-4DFA-870E-B2029E1A632F}">
      <dsp:nvSpPr>
        <dsp:cNvPr id="0" name=""/>
        <dsp:cNvSpPr/>
      </dsp:nvSpPr>
      <dsp:spPr>
        <a:xfrm>
          <a:off x="1727922" y="1201018"/>
          <a:ext cx="2127910" cy="2127910"/>
        </a:xfrm>
        <a:prstGeom prst="circularArrow">
          <a:avLst>
            <a:gd name="adj1" fmla="val 4687"/>
            <a:gd name="adj2" fmla="val 299029"/>
            <a:gd name="adj3" fmla="val 2479680"/>
            <a:gd name="adj4" fmla="val 15942238"/>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DA6C4F-AC1D-46DB-BF81-A612BE72852F}">
      <dsp:nvSpPr>
        <dsp:cNvPr id="0" name=""/>
        <dsp:cNvSpPr/>
      </dsp:nvSpPr>
      <dsp:spPr>
        <a:xfrm>
          <a:off x="686819" y="789467"/>
          <a:ext cx="1546059" cy="1546059"/>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2C44DA2-CD4C-4235-A91C-28B748735ABC}">
      <dsp:nvSpPr>
        <dsp:cNvPr id="0" name=""/>
        <dsp:cNvSpPr/>
      </dsp:nvSpPr>
      <dsp:spPr>
        <a:xfrm>
          <a:off x="1304110" y="-36606"/>
          <a:ext cx="1666963" cy="1666963"/>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613B47-F1FB-46CD-88A4-E0216CDE3CF2}">
      <dsp:nvSpPr>
        <dsp:cNvPr id="0" name=""/>
        <dsp:cNvSpPr/>
      </dsp:nvSpPr>
      <dsp:spPr>
        <a:xfrm>
          <a:off x="0" y="0"/>
          <a:ext cx="8229600" cy="1333500"/>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rtl="0">
            <a:lnSpc>
              <a:spcPct val="90000"/>
            </a:lnSpc>
            <a:spcBef>
              <a:spcPct val="0"/>
            </a:spcBef>
            <a:spcAft>
              <a:spcPct val="35000"/>
            </a:spcAft>
          </a:pPr>
          <a:r>
            <a:rPr lang="en-US" sz="4100" kern="1200" dirty="0" smtClean="0"/>
            <a:t>Assessment </a:t>
          </a:r>
          <a:r>
            <a:rPr lang="en-US" sz="4100" i="1" kern="1200" dirty="0" smtClean="0"/>
            <a:t>is</a:t>
          </a:r>
          <a:r>
            <a:rPr lang="en-US" sz="4100" kern="1200" dirty="0" smtClean="0"/>
            <a:t> teaching</a:t>
          </a:r>
          <a:endParaRPr lang="en-US" sz="4100" kern="1200" dirty="0"/>
        </a:p>
      </dsp:txBody>
      <dsp:txXfrm>
        <a:off x="1779269" y="0"/>
        <a:ext cx="6450330" cy="1333500"/>
      </dsp:txXfrm>
    </dsp:sp>
    <dsp:sp modelId="{88EE709D-7DF0-4DA1-A96F-8B96F8A914D4}">
      <dsp:nvSpPr>
        <dsp:cNvPr id="0" name=""/>
        <dsp:cNvSpPr/>
      </dsp:nvSpPr>
      <dsp:spPr>
        <a:xfrm>
          <a:off x="133349" y="133350"/>
          <a:ext cx="1645920" cy="1066800"/>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5000" b="-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B43BE5-B8B9-43EB-A65C-79652A58D4C3}">
      <dsp:nvSpPr>
        <dsp:cNvPr id="0" name=""/>
        <dsp:cNvSpPr/>
      </dsp:nvSpPr>
      <dsp:spPr>
        <a:xfrm>
          <a:off x="0" y="1466849"/>
          <a:ext cx="8229600" cy="1333500"/>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rtl="0">
            <a:lnSpc>
              <a:spcPct val="90000"/>
            </a:lnSpc>
            <a:spcBef>
              <a:spcPct val="0"/>
            </a:spcBef>
            <a:spcAft>
              <a:spcPct val="35000"/>
            </a:spcAft>
          </a:pPr>
          <a:r>
            <a:rPr lang="en-US" sz="4100" kern="1200" smtClean="0"/>
            <a:t>Students need to be involved</a:t>
          </a:r>
          <a:endParaRPr lang="en-US" sz="4100" kern="1200"/>
        </a:p>
      </dsp:txBody>
      <dsp:txXfrm>
        <a:off x="1779269" y="1466849"/>
        <a:ext cx="6450330" cy="1333500"/>
      </dsp:txXfrm>
    </dsp:sp>
    <dsp:sp modelId="{8F93B834-1F1F-444B-9A12-1342B0A6A45D}">
      <dsp:nvSpPr>
        <dsp:cNvPr id="0" name=""/>
        <dsp:cNvSpPr/>
      </dsp:nvSpPr>
      <dsp:spPr>
        <a:xfrm>
          <a:off x="133349" y="1600199"/>
          <a:ext cx="1645920" cy="1066800"/>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4000" r="-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45EF91-7B16-4948-B5C5-D77482B3314A}">
      <dsp:nvSpPr>
        <dsp:cNvPr id="0" name=""/>
        <dsp:cNvSpPr/>
      </dsp:nvSpPr>
      <dsp:spPr>
        <a:xfrm>
          <a:off x="0" y="2933699"/>
          <a:ext cx="8229600" cy="1333500"/>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rtl="0">
            <a:lnSpc>
              <a:spcPct val="90000"/>
            </a:lnSpc>
            <a:spcBef>
              <a:spcPct val="0"/>
            </a:spcBef>
            <a:spcAft>
              <a:spcPct val="35000"/>
            </a:spcAft>
          </a:pPr>
          <a:r>
            <a:rPr lang="en-US" sz="4100" kern="1200" dirty="0" smtClean="0"/>
            <a:t>Assessment gives you no more than what you ask for</a:t>
          </a:r>
          <a:endParaRPr lang="en-US" sz="4100" kern="1200" dirty="0"/>
        </a:p>
      </dsp:txBody>
      <dsp:txXfrm>
        <a:off x="1779270" y="2933699"/>
        <a:ext cx="6450330" cy="1333500"/>
      </dsp:txXfrm>
    </dsp:sp>
    <dsp:sp modelId="{3805EEB3-C829-48EF-ACD4-AC7F858D2FC5}">
      <dsp:nvSpPr>
        <dsp:cNvPr id="0" name=""/>
        <dsp:cNvSpPr/>
      </dsp:nvSpPr>
      <dsp:spPr>
        <a:xfrm>
          <a:off x="133349" y="3067049"/>
          <a:ext cx="1645920" cy="1066800"/>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31000" b="-3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8289BD-006B-425A-BFC2-6225928BD5DF}">
      <dsp:nvSpPr>
        <dsp:cNvPr id="0" name=""/>
        <dsp:cNvSpPr/>
      </dsp:nvSpPr>
      <dsp:spPr>
        <a:xfrm rot="302293">
          <a:off x="2089090" y="1288989"/>
          <a:ext cx="1662430" cy="1662430"/>
        </a:xfrm>
        <a:prstGeom prst="gear9">
          <a:avLst/>
        </a:prstGeom>
        <a:solidFill>
          <a:srgbClr val="4F1A5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US" sz="3300" kern="1200" dirty="0"/>
        </a:p>
      </dsp:txBody>
      <dsp:txXfrm>
        <a:off x="2424589" y="1678461"/>
        <a:ext cx="993986" cy="854524"/>
      </dsp:txXfrm>
    </dsp:sp>
    <dsp:sp modelId="{1D314E6A-D469-47A6-B6EA-6737DD7C1C50}">
      <dsp:nvSpPr>
        <dsp:cNvPr id="0" name=""/>
        <dsp:cNvSpPr/>
      </dsp:nvSpPr>
      <dsp:spPr>
        <a:xfrm>
          <a:off x="728976" y="1031630"/>
          <a:ext cx="1209040" cy="1209040"/>
        </a:xfrm>
        <a:prstGeom prst="gear6">
          <a:avLst/>
        </a:prstGeom>
        <a:solidFill>
          <a:srgbClr val="FF99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a:p>
      </dsp:txBody>
      <dsp:txXfrm>
        <a:off x="1033355" y="1337849"/>
        <a:ext cx="600282" cy="596602"/>
      </dsp:txXfrm>
    </dsp:sp>
    <dsp:sp modelId="{FE8E875B-23B8-46EC-A158-7C31A593A92D}">
      <dsp:nvSpPr>
        <dsp:cNvPr id="0" name=""/>
        <dsp:cNvSpPr/>
      </dsp:nvSpPr>
      <dsp:spPr>
        <a:xfrm rot="1187063">
          <a:off x="1569356" y="122395"/>
          <a:ext cx="1429726" cy="1469778"/>
        </a:xfrm>
        <a:prstGeom prst="gear6">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dirty="0"/>
        </a:p>
      </dsp:txBody>
      <dsp:txXfrm rot="900000">
        <a:off x="1880562" y="447136"/>
        <a:ext cx="807315" cy="820296"/>
      </dsp:txXfrm>
    </dsp:sp>
    <dsp:sp modelId="{0A6F8F7E-A8F3-4DFA-870E-B2029E1A632F}">
      <dsp:nvSpPr>
        <dsp:cNvPr id="0" name=""/>
        <dsp:cNvSpPr/>
      </dsp:nvSpPr>
      <dsp:spPr>
        <a:xfrm>
          <a:off x="1727922" y="1201018"/>
          <a:ext cx="2127910" cy="2127910"/>
        </a:xfrm>
        <a:prstGeom prst="circularArrow">
          <a:avLst>
            <a:gd name="adj1" fmla="val 4687"/>
            <a:gd name="adj2" fmla="val 299029"/>
            <a:gd name="adj3" fmla="val 2479680"/>
            <a:gd name="adj4" fmla="val 15942238"/>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DA6C4F-AC1D-46DB-BF81-A612BE72852F}">
      <dsp:nvSpPr>
        <dsp:cNvPr id="0" name=""/>
        <dsp:cNvSpPr/>
      </dsp:nvSpPr>
      <dsp:spPr>
        <a:xfrm>
          <a:off x="686819" y="789467"/>
          <a:ext cx="1546059" cy="1546059"/>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2C44DA2-CD4C-4235-A91C-28B748735ABC}">
      <dsp:nvSpPr>
        <dsp:cNvPr id="0" name=""/>
        <dsp:cNvSpPr/>
      </dsp:nvSpPr>
      <dsp:spPr>
        <a:xfrm>
          <a:off x="1304110" y="-36606"/>
          <a:ext cx="1666963" cy="1666963"/>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BC20DC-ABA2-4C25-BBC1-551C33561972}" type="datetimeFigureOut">
              <a:rPr lang="en-US" smtClean="0"/>
              <a:t>3/16/2014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E2750F-5F74-4C42-BF4B-40C9A080BD42}" type="slidenum">
              <a:rPr lang="en-US" smtClean="0"/>
              <a:t>‹#›</a:t>
            </a:fld>
            <a:endParaRPr lang="en-US"/>
          </a:p>
        </p:txBody>
      </p:sp>
    </p:spTree>
    <p:extLst>
      <p:ext uri="{BB962C8B-B14F-4D97-AF65-F5344CB8AC3E}">
        <p14:creationId xmlns:p14="http://schemas.microsoft.com/office/powerpoint/2010/main" val="3810467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1E91B7-331C-4B7D-936D-883297F962CF}" type="slidenum">
              <a:rPr lang="en-GB" smtClean="0"/>
              <a:pPr>
                <a:spcBef>
                  <a:spcPct val="0"/>
                </a:spcBef>
              </a:pPr>
              <a:t>1</a:t>
            </a:fld>
            <a:endParaRPr lang="en-GB"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2404718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endParaRPr lang="en-US" smtClean="0">
              <a:latin typeface="Arial" panose="020B0604020202020204" pitchFamily="34" charset="0"/>
            </a:endParaRPr>
          </a:p>
        </p:txBody>
      </p:sp>
      <p:sp>
        <p:nvSpPr>
          <p:cNvPr id="20484"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8FB1E84-C07B-47CE-868E-6CCA98653A52}" type="slidenum">
              <a:rPr lang="en-GB" smtClean="0"/>
              <a:pPr>
                <a:spcBef>
                  <a:spcPct val="0"/>
                </a:spcBef>
              </a:pPr>
              <a:t>19</a:t>
            </a:fld>
            <a:endParaRPr lang="en-GB" smtClean="0"/>
          </a:p>
        </p:txBody>
      </p:sp>
    </p:spTree>
    <p:extLst>
      <p:ext uri="{BB962C8B-B14F-4D97-AF65-F5344CB8AC3E}">
        <p14:creationId xmlns:p14="http://schemas.microsoft.com/office/powerpoint/2010/main" val="4235135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smtClean="0">
              <a:latin typeface="Arial" panose="020B0604020202020204" pitchFamily="34" charset="0"/>
            </a:endParaRPr>
          </a:p>
        </p:txBody>
      </p:sp>
      <p:sp>
        <p:nvSpPr>
          <p:cNvPr id="22532"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A4DE585-39CD-4035-8EB0-F5D9661D9020}" type="slidenum">
              <a:rPr lang="en-GB" smtClean="0"/>
              <a:pPr>
                <a:spcBef>
                  <a:spcPct val="0"/>
                </a:spcBef>
              </a:pPr>
              <a:t>20</a:t>
            </a:fld>
            <a:endParaRPr lang="en-GB" smtClean="0"/>
          </a:p>
        </p:txBody>
      </p:sp>
    </p:spTree>
    <p:extLst>
      <p:ext uri="{BB962C8B-B14F-4D97-AF65-F5344CB8AC3E}">
        <p14:creationId xmlns:p14="http://schemas.microsoft.com/office/powerpoint/2010/main" val="2431196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smtClean="0">
              <a:latin typeface="Arial" panose="020B0604020202020204" pitchFamily="34" charset="0"/>
            </a:endParaRPr>
          </a:p>
        </p:txBody>
      </p:sp>
      <p:sp>
        <p:nvSpPr>
          <p:cNvPr id="24580"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1E4257E-D3F4-4C1A-BD55-DF0FBB5EEDDB}" type="slidenum">
              <a:rPr lang="en-GB" smtClean="0"/>
              <a:pPr>
                <a:spcBef>
                  <a:spcPct val="0"/>
                </a:spcBef>
              </a:pPr>
              <a:t>21</a:t>
            </a:fld>
            <a:endParaRPr lang="en-GB" smtClean="0"/>
          </a:p>
        </p:txBody>
      </p:sp>
    </p:spTree>
    <p:extLst>
      <p:ext uri="{BB962C8B-B14F-4D97-AF65-F5344CB8AC3E}">
        <p14:creationId xmlns:p14="http://schemas.microsoft.com/office/powerpoint/2010/main" val="42203999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smtClean="0">
              <a:latin typeface="Arial" panose="020B0604020202020204" pitchFamily="34" charset="0"/>
            </a:endParaRPr>
          </a:p>
        </p:txBody>
      </p:sp>
      <p:sp>
        <p:nvSpPr>
          <p:cNvPr id="26628"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1FFB2B0-D393-463F-B562-9DBCFE521DA4}" type="slidenum">
              <a:rPr lang="en-GB" smtClean="0"/>
              <a:pPr>
                <a:spcBef>
                  <a:spcPct val="0"/>
                </a:spcBef>
              </a:pPr>
              <a:t>22</a:t>
            </a:fld>
            <a:endParaRPr lang="en-GB" smtClean="0"/>
          </a:p>
        </p:txBody>
      </p:sp>
    </p:spTree>
    <p:extLst>
      <p:ext uri="{BB962C8B-B14F-4D97-AF65-F5344CB8AC3E}">
        <p14:creationId xmlns:p14="http://schemas.microsoft.com/office/powerpoint/2010/main" val="11384268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804354A-234D-4B56-B023-8689C45A5BC3}" type="slidenum">
              <a:rPr lang="en-US" smtClean="0"/>
              <a:pPr>
                <a:spcBef>
                  <a:spcPct val="0"/>
                </a:spcBef>
              </a:pPr>
              <a:t>23</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en-GB" smtClean="0">
                <a:latin typeface="Arial" panose="020B0604020202020204" pitchFamily="34" charset="0"/>
              </a:rPr>
              <a:t>15-20 min</a:t>
            </a:r>
          </a:p>
        </p:txBody>
      </p:sp>
    </p:spTree>
    <p:extLst>
      <p:ext uri="{BB962C8B-B14F-4D97-AF65-F5344CB8AC3E}">
        <p14:creationId xmlns:p14="http://schemas.microsoft.com/office/powerpoint/2010/main" val="2594023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2139570-7849-4E97-BAD2-36C3C9B1D0B9}" type="slidenum">
              <a:rPr lang="en-US" smtClean="0"/>
              <a:pPr>
                <a:spcBef>
                  <a:spcPct val="0"/>
                </a:spcBef>
              </a:pPr>
              <a:t>26</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r>
              <a:rPr lang="en-US" smtClean="0">
                <a:latin typeface="Arial" panose="020B0604020202020204" pitchFamily="34" charset="0"/>
              </a:rPr>
              <a:t>3 min</a:t>
            </a:r>
          </a:p>
        </p:txBody>
      </p:sp>
    </p:spTree>
    <p:extLst>
      <p:ext uri="{BB962C8B-B14F-4D97-AF65-F5344CB8AC3E}">
        <p14:creationId xmlns:p14="http://schemas.microsoft.com/office/powerpoint/2010/main" val="3044823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50E9365-C33D-4A28-8868-4E14EF6FDBDD}" type="slidenum">
              <a:rPr lang="en-US" smtClean="0"/>
              <a:pPr>
                <a:spcBef>
                  <a:spcPct val="0"/>
                </a:spcBef>
              </a:pPr>
              <a:t>27</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smtClean="0">
                <a:latin typeface="Arial" panose="020B0604020202020204" pitchFamily="34" charset="0"/>
              </a:rPr>
              <a:t>3 min</a:t>
            </a:r>
          </a:p>
        </p:txBody>
      </p:sp>
    </p:spTree>
    <p:extLst>
      <p:ext uri="{BB962C8B-B14F-4D97-AF65-F5344CB8AC3E}">
        <p14:creationId xmlns:p14="http://schemas.microsoft.com/office/powerpoint/2010/main" val="2032327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F1EA76A-9559-4170-89E4-80644211CE00}" type="slidenum">
              <a:rPr lang="en-US" smtClean="0"/>
              <a:pPr>
                <a:spcBef>
                  <a:spcPct val="0"/>
                </a:spcBef>
              </a:pPr>
              <a:t>28</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r>
              <a:rPr lang="en-US" smtClean="0">
                <a:latin typeface="Arial" panose="020B0604020202020204" pitchFamily="34" charset="0"/>
              </a:rPr>
              <a:t>3 min</a:t>
            </a:r>
          </a:p>
        </p:txBody>
      </p:sp>
    </p:spTree>
    <p:extLst>
      <p:ext uri="{BB962C8B-B14F-4D97-AF65-F5344CB8AC3E}">
        <p14:creationId xmlns:p14="http://schemas.microsoft.com/office/powerpoint/2010/main" val="8321397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82B141A-384E-4051-88AF-B83BEA7CE35D}" type="slidenum">
              <a:rPr lang="en-US" smtClean="0"/>
              <a:pPr>
                <a:spcBef>
                  <a:spcPct val="0"/>
                </a:spcBef>
              </a:pPr>
              <a:t>29</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r>
              <a:rPr lang="en-GB" smtClean="0">
                <a:latin typeface="Arial" panose="020B0604020202020204" pitchFamily="34" charset="0"/>
              </a:rPr>
              <a:t>15-20 min</a:t>
            </a:r>
          </a:p>
        </p:txBody>
      </p:sp>
    </p:spTree>
    <p:extLst>
      <p:ext uri="{BB962C8B-B14F-4D97-AF65-F5344CB8AC3E}">
        <p14:creationId xmlns:p14="http://schemas.microsoft.com/office/powerpoint/2010/main" val="7404347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0AF6F96-B11C-48D5-A415-B07A6C980C3D}" type="slidenum">
              <a:rPr lang="en-US" smtClean="0"/>
              <a:pPr>
                <a:spcBef>
                  <a:spcPct val="0"/>
                </a:spcBef>
              </a:pPr>
              <a:t>31</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r>
              <a:rPr lang="en-GB" smtClean="0">
                <a:latin typeface="Arial" panose="020B0604020202020204" pitchFamily="34" charset="0"/>
              </a:rPr>
              <a:t>15-20 min</a:t>
            </a:r>
          </a:p>
        </p:txBody>
      </p:sp>
    </p:spTree>
    <p:extLst>
      <p:ext uri="{BB962C8B-B14F-4D97-AF65-F5344CB8AC3E}">
        <p14:creationId xmlns:p14="http://schemas.microsoft.com/office/powerpoint/2010/main" val="2444937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04739D-E59F-4C63-BE32-F2DA58091AFB}" type="slidenum">
              <a:rPr lang="en-US"/>
              <a:pPr/>
              <a:t>6</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537392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15D28E2-FA26-4023-B3D0-F3002CF353BF}" type="slidenum">
              <a:rPr lang="en-US" smtClean="0"/>
              <a:pPr>
                <a:spcBef>
                  <a:spcPct val="0"/>
                </a:spcBef>
              </a:pPr>
              <a:t>33</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1300702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10732A2-8134-4051-9832-B9709C812253}" type="slidenum">
              <a:rPr lang="en-US" smtClean="0"/>
              <a:pPr>
                <a:spcBef>
                  <a:spcPct val="0"/>
                </a:spcBef>
              </a:pPr>
              <a:t>34</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154028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FFFED88-7539-4D42-8967-F40BA1A5D524}" type="slidenum">
              <a:rPr lang="en-US" smtClean="0"/>
              <a:pPr>
                <a:spcBef>
                  <a:spcPct val="0"/>
                </a:spcBef>
              </a:pPr>
              <a:t>35</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1726927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04739D-E59F-4C63-BE32-F2DA58091AFB}" type="slidenum">
              <a:rPr lang="en-US"/>
              <a:pPr/>
              <a:t>7</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184501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pPr marL="163513" indent="-163513">
              <a:buFontTx/>
              <a:buChar char="-"/>
            </a:pPr>
            <a:r>
              <a:rPr lang="en-US" smtClean="0">
                <a:latin typeface="Arial" panose="020B0604020202020204" pitchFamily="34" charset="0"/>
              </a:rPr>
              <a:t>Given as handout as well, so no need to read thru</a:t>
            </a:r>
          </a:p>
          <a:p>
            <a:pPr marL="163513" indent="-163513">
              <a:buFontTx/>
              <a:buChar char="-"/>
            </a:pPr>
            <a:r>
              <a:rPr lang="en-US" smtClean="0">
                <a:latin typeface="Arial" panose="020B0604020202020204" pitchFamily="34" charset="0"/>
              </a:rPr>
              <a:t>Probably not efficient to have them do one for their class</a:t>
            </a:r>
          </a:p>
        </p:txBody>
      </p:sp>
      <p:sp>
        <p:nvSpPr>
          <p:cNvPr id="32772"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3AC6150-C358-4D09-B852-4D2607C0D7D6}" type="slidenum">
              <a:rPr lang="en-US" smtClean="0"/>
              <a:pPr>
                <a:spcBef>
                  <a:spcPct val="0"/>
                </a:spcBef>
              </a:pPr>
              <a:t>8</a:t>
            </a:fld>
            <a:endParaRPr lang="en-US" smtClean="0"/>
          </a:p>
        </p:txBody>
      </p:sp>
    </p:spTree>
    <p:extLst>
      <p:ext uri="{BB962C8B-B14F-4D97-AF65-F5344CB8AC3E}">
        <p14:creationId xmlns:p14="http://schemas.microsoft.com/office/powerpoint/2010/main" val="826270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p:spPr>
        <p:txBody>
          <a:bodyPr/>
          <a:lstStyle/>
          <a:p>
            <a:endParaRPr lang="en-US" smtClean="0">
              <a:latin typeface="Arial" panose="020B0604020202020204" pitchFamily="34" charset="0"/>
            </a:endParaRPr>
          </a:p>
        </p:txBody>
      </p:sp>
      <p:sp>
        <p:nvSpPr>
          <p:cNvPr id="8196"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E561E79-C74B-4B84-9A11-56B80B86765D}" type="slidenum">
              <a:rPr lang="en-GB" smtClean="0"/>
              <a:pPr>
                <a:spcBef>
                  <a:spcPct val="0"/>
                </a:spcBef>
              </a:pPr>
              <a:t>9</a:t>
            </a:fld>
            <a:endParaRPr lang="en-GB" smtClean="0"/>
          </a:p>
        </p:txBody>
      </p:sp>
    </p:spTree>
    <p:extLst>
      <p:ext uri="{BB962C8B-B14F-4D97-AF65-F5344CB8AC3E}">
        <p14:creationId xmlns:p14="http://schemas.microsoft.com/office/powerpoint/2010/main" val="2599841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defRPr>
            </a:lvl9pPr>
          </a:lstStyle>
          <a:p>
            <a:fld id="{DFCA92B4-C906-4C12-9DCE-838DF00F6A17}" type="slidenum">
              <a:rPr lang="en-US" smtClean="0">
                <a:latin typeface="Arial" panose="020B0604020202020204" pitchFamily="34" charset="0"/>
              </a:rPr>
              <a:pPr/>
              <a:t>10</a:t>
            </a:fld>
            <a:endParaRPr lang="en-US" smtClean="0">
              <a:latin typeface="Arial" panose="020B0604020202020204"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162343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2FDB1E9-3A65-4BF0-9E98-4D196051B156}" type="slidenum">
              <a:rPr lang="en-GB" smtClean="0"/>
              <a:pPr>
                <a:spcBef>
                  <a:spcPct val="0"/>
                </a:spcBef>
              </a:pPr>
              <a:t>12</a:t>
            </a:fld>
            <a:endParaRPr lang="en-GB"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lIns="91435" tIns="45718" rIns="91435" bIns="45718"/>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2706078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p:spPr>
        <p:txBody>
          <a:bodyPr/>
          <a:lstStyle/>
          <a:p>
            <a:endParaRPr lang="en-US" smtClean="0">
              <a:latin typeface="Arial" panose="020B0604020202020204" pitchFamily="34" charset="0"/>
            </a:endParaRPr>
          </a:p>
        </p:txBody>
      </p:sp>
      <p:sp>
        <p:nvSpPr>
          <p:cNvPr id="16388"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CA43245-02C6-4235-B036-8425ED212571}" type="slidenum">
              <a:rPr lang="en-GB" smtClean="0"/>
              <a:pPr>
                <a:spcBef>
                  <a:spcPct val="0"/>
                </a:spcBef>
              </a:pPr>
              <a:t>17</a:t>
            </a:fld>
            <a:endParaRPr lang="en-GB" smtClean="0"/>
          </a:p>
        </p:txBody>
      </p:sp>
    </p:spTree>
    <p:extLst>
      <p:ext uri="{BB962C8B-B14F-4D97-AF65-F5344CB8AC3E}">
        <p14:creationId xmlns:p14="http://schemas.microsoft.com/office/powerpoint/2010/main" val="543997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endParaRPr lang="en-US" smtClean="0">
              <a:latin typeface="Arial" panose="020B0604020202020204" pitchFamily="34" charset="0"/>
            </a:endParaRPr>
          </a:p>
        </p:txBody>
      </p:sp>
      <p:sp>
        <p:nvSpPr>
          <p:cNvPr id="18436"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FA7FF76-1857-4CBD-92E6-ACAB5353B19E}" type="slidenum">
              <a:rPr lang="en-GB" smtClean="0"/>
              <a:pPr>
                <a:spcBef>
                  <a:spcPct val="0"/>
                </a:spcBef>
              </a:pPr>
              <a:t>18</a:t>
            </a:fld>
            <a:endParaRPr lang="en-GB" smtClean="0"/>
          </a:p>
        </p:txBody>
      </p:sp>
    </p:spTree>
    <p:extLst>
      <p:ext uri="{BB962C8B-B14F-4D97-AF65-F5344CB8AC3E}">
        <p14:creationId xmlns:p14="http://schemas.microsoft.com/office/powerpoint/2010/main" val="3421811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52092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endParaRPr lang="en-US"/>
          </a:p>
        </p:txBody>
      </p:sp>
      <p:sp>
        <p:nvSpPr>
          <p:cNvPr id="5" name="Footer Placeholder 4"/>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en-US"/>
          </a:p>
        </p:txBody>
      </p:sp>
      <p:sp>
        <p:nvSpPr>
          <p:cNvPr id="6" name="Slide Number Placeholder 5"/>
          <p:cNvSpPr>
            <a:spLocks noGrp="1" noChangeArrowheads="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14D11D7C-FD49-4F96-A72F-7DCAF327D8F4}" type="slidenum">
              <a:rPr lang="en-US"/>
              <a:pPr>
                <a:defRPr/>
              </a:pPr>
              <a:t>‹#›</a:t>
            </a:fld>
            <a:endParaRPr lang="en-US"/>
          </a:p>
        </p:txBody>
      </p:sp>
    </p:spTree>
    <p:extLst>
      <p:ext uri="{BB962C8B-B14F-4D97-AF65-F5344CB8AC3E}">
        <p14:creationId xmlns:p14="http://schemas.microsoft.com/office/powerpoint/2010/main" val="2327871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9203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B035690A-043C-4284-9EAE-AE91FFECD91B}" type="slidenum">
              <a:rPr lang="en-US"/>
              <a:pPr>
                <a:defRPr/>
              </a:pPr>
              <a:t>‹#›</a:t>
            </a:fld>
            <a:endParaRPr lang="en-US"/>
          </a:p>
        </p:txBody>
      </p:sp>
    </p:spTree>
    <p:extLst>
      <p:ext uri="{BB962C8B-B14F-4D97-AF65-F5344CB8AC3E}">
        <p14:creationId xmlns:p14="http://schemas.microsoft.com/office/powerpoint/2010/main" val="181485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45660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8163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04710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09107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endParaRPr lang="en-US"/>
          </a:p>
        </p:txBody>
      </p:sp>
      <p:sp>
        <p:nvSpPr>
          <p:cNvPr id="8"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en-US"/>
          </a:p>
        </p:txBody>
      </p:sp>
      <p:sp>
        <p:nvSpPr>
          <p:cNvPr id="9" name="Rectangle 6"/>
          <p:cNvSpPr>
            <a:spLocks noGrp="1" noChangeArrowheads="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4C7B6454-4B77-4B81-8A26-8FE4CBCD042B}" type="slidenum">
              <a:rPr lang="en-US"/>
              <a:pPr>
                <a:defRPr/>
              </a:pPr>
              <a:t>‹#›</a:t>
            </a:fld>
            <a:endParaRPr lang="en-US"/>
          </a:p>
        </p:txBody>
      </p:sp>
    </p:spTree>
    <p:extLst>
      <p:ext uri="{BB962C8B-B14F-4D97-AF65-F5344CB8AC3E}">
        <p14:creationId xmlns:p14="http://schemas.microsoft.com/office/powerpoint/2010/main" val="15917194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5395CB21-79B4-45EA-A3DF-AAD596CF6324}" type="slidenum">
              <a:rPr lang="en-US"/>
              <a:pPr>
                <a:defRPr/>
              </a:pPr>
              <a:t>‹#›</a:t>
            </a:fld>
            <a:endParaRPr lang="en-US"/>
          </a:p>
        </p:txBody>
      </p:sp>
    </p:spTree>
    <p:extLst>
      <p:ext uri="{BB962C8B-B14F-4D97-AF65-F5344CB8AC3E}">
        <p14:creationId xmlns:p14="http://schemas.microsoft.com/office/powerpoint/2010/main" val="19542091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8855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67851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603669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802060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753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18815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C64072-CC52-4502-B085-F0FA9CAF397E}" type="datetimeFigureOut">
              <a:rPr lang="en-US" smtClean="0"/>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8E29C-A787-480F-B3EB-12532E4BAB59}" type="slidenum">
              <a:rPr lang="en-US" smtClean="0"/>
              <a:t>‹#›</a:t>
            </a:fld>
            <a:endParaRPr lang="en-US"/>
          </a:p>
        </p:txBody>
      </p:sp>
    </p:spTree>
    <p:extLst>
      <p:ext uri="{BB962C8B-B14F-4D97-AF65-F5344CB8AC3E}">
        <p14:creationId xmlns:p14="http://schemas.microsoft.com/office/powerpoint/2010/main" val="2632628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64072-CC52-4502-B085-F0FA9CAF397E}" type="datetimeFigureOut">
              <a:rPr lang="en-US" smtClean="0"/>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8E29C-A787-480F-B3EB-12532E4BAB59}" type="slidenum">
              <a:rPr lang="en-US" smtClean="0"/>
              <a:t>‹#›</a:t>
            </a:fld>
            <a:endParaRPr lang="en-US"/>
          </a:p>
        </p:txBody>
      </p:sp>
    </p:spTree>
    <p:extLst>
      <p:ext uri="{BB962C8B-B14F-4D97-AF65-F5344CB8AC3E}">
        <p14:creationId xmlns:p14="http://schemas.microsoft.com/office/powerpoint/2010/main" val="265369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C64072-CC52-4502-B085-F0FA9CAF397E}" type="datetimeFigureOut">
              <a:rPr lang="en-US" smtClean="0"/>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8E29C-A787-480F-B3EB-12532E4BAB59}" type="slidenum">
              <a:rPr lang="en-US" smtClean="0"/>
              <a:t>‹#›</a:t>
            </a:fld>
            <a:endParaRPr lang="en-US"/>
          </a:p>
        </p:txBody>
      </p:sp>
    </p:spTree>
    <p:extLst>
      <p:ext uri="{BB962C8B-B14F-4D97-AF65-F5344CB8AC3E}">
        <p14:creationId xmlns:p14="http://schemas.microsoft.com/office/powerpoint/2010/main" val="21470682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C64072-CC52-4502-B085-F0FA9CAF397E}" type="datetimeFigureOut">
              <a:rPr lang="en-US" smtClean="0"/>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8E29C-A787-480F-B3EB-12532E4BAB59}" type="slidenum">
              <a:rPr lang="en-US" smtClean="0"/>
              <a:t>‹#›</a:t>
            </a:fld>
            <a:endParaRPr lang="en-US"/>
          </a:p>
        </p:txBody>
      </p:sp>
    </p:spTree>
    <p:extLst>
      <p:ext uri="{BB962C8B-B14F-4D97-AF65-F5344CB8AC3E}">
        <p14:creationId xmlns:p14="http://schemas.microsoft.com/office/powerpoint/2010/main" val="13452033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C64072-CC52-4502-B085-F0FA9CAF397E}" type="datetimeFigureOut">
              <a:rPr lang="en-US" smtClean="0"/>
              <a:t>3/16/2014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8E29C-A787-480F-B3EB-12532E4BAB59}" type="slidenum">
              <a:rPr lang="en-US" smtClean="0"/>
              <a:t>‹#›</a:t>
            </a:fld>
            <a:endParaRPr lang="en-US"/>
          </a:p>
        </p:txBody>
      </p:sp>
    </p:spTree>
    <p:extLst>
      <p:ext uri="{BB962C8B-B14F-4D97-AF65-F5344CB8AC3E}">
        <p14:creationId xmlns:p14="http://schemas.microsoft.com/office/powerpoint/2010/main" val="16744085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C64072-CC52-4502-B085-F0FA9CAF397E}" type="datetimeFigureOut">
              <a:rPr lang="en-US" smtClean="0"/>
              <a:t>3/16/2014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8E29C-A787-480F-B3EB-12532E4BAB59}" type="slidenum">
              <a:rPr lang="en-US" smtClean="0"/>
              <a:t>‹#›</a:t>
            </a:fld>
            <a:endParaRPr lang="en-US"/>
          </a:p>
        </p:txBody>
      </p:sp>
    </p:spTree>
    <p:extLst>
      <p:ext uri="{BB962C8B-B14F-4D97-AF65-F5344CB8AC3E}">
        <p14:creationId xmlns:p14="http://schemas.microsoft.com/office/powerpoint/2010/main" val="116505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59299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64072-CC52-4502-B085-F0FA9CAF397E}" type="datetimeFigureOut">
              <a:rPr lang="en-US" smtClean="0"/>
              <a:t>3/16/2014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98E29C-A787-480F-B3EB-12532E4BAB59}" type="slidenum">
              <a:rPr lang="en-US" smtClean="0"/>
              <a:t>‹#›</a:t>
            </a:fld>
            <a:endParaRPr lang="en-US"/>
          </a:p>
        </p:txBody>
      </p:sp>
    </p:spTree>
    <p:extLst>
      <p:ext uri="{BB962C8B-B14F-4D97-AF65-F5344CB8AC3E}">
        <p14:creationId xmlns:p14="http://schemas.microsoft.com/office/powerpoint/2010/main" val="1392194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C64072-CC52-4502-B085-F0FA9CAF397E}" type="datetimeFigureOut">
              <a:rPr lang="en-US" smtClean="0"/>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8E29C-A787-480F-B3EB-12532E4BAB59}" type="slidenum">
              <a:rPr lang="en-US" smtClean="0"/>
              <a:t>‹#›</a:t>
            </a:fld>
            <a:endParaRPr lang="en-US"/>
          </a:p>
        </p:txBody>
      </p:sp>
    </p:spTree>
    <p:extLst>
      <p:ext uri="{BB962C8B-B14F-4D97-AF65-F5344CB8AC3E}">
        <p14:creationId xmlns:p14="http://schemas.microsoft.com/office/powerpoint/2010/main" val="2962748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C64072-CC52-4502-B085-F0FA9CAF397E}" type="datetimeFigureOut">
              <a:rPr lang="en-US" smtClean="0"/>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8E29C-A787-480F-B3EB-12532E4BAB59}" type="slidenum">
              <a:rPr lang="en-US" smtClean="0"/>
              <a:t>‹#›</a:t>
            </a:fld>
            <a:endParaRPr lang="en-US"/>
          </a:p>
        </p:txBody>
      </p:sp>
    </p:spTree>
    <p:extLst>
      <p:ext uri="{BB962C8B-B14F-4D97-AF65-F5344CB8AC3E}">
        <p14:creationId xmlns:p14="http://schemas.microsoft.com/office/powerpoint/2010/main" val="2573721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64072-CC52-4502-B085-F0FA9CAF397E}" type="datetimeFigureOut">
              <a:rPr lang="en-US" smtClean="0"/>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8E29C-A787-480F-B3EB-12532E4BAB59}" type="slidenum">
              <a:rPr lang="en-US" smtClean="0"/>
              <a:t>‹#›</a:t>
            </a:fld>
            <a:endParaRPr lang="en-US"/>
          </a:p>
        </p:txBody>
      </p:sp>
    </p:spTree>
    <p:extLst>
      <p:ext uri="{BB962C8B-B14F-4D97-AF65-F5344CB8AC3E}">
        <p14:creationId xmlns:p14="http://schemas.microsoft.com/office/powerpoint/2010/main" val="3487666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64072-CC52-4502-B085-F0FA9CAF397E}" type="datetimeFigureOut">
              <a:rPr lang="en-US" smtClean="0"/>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8E29C-A787-480F-B3EB-12532E4BAB59}" type="slidenum">
              <a:rPr lang="en-US" smtClean="0"/>
              <a:t>‹#›</a:t>
            </a:fld>
            <a:endParaRPr lang="en-US"/>
          </a:p>
        </p:txBody>
      </p:sp>
    </p:spTree>
    <p:extLst>
      <p:ext uri="{BB962C8B-B14F-4D97-AF65-F5344CB8AC3E}">
        <p14:creationId xmlns:p14="http://schemas.microsoft.com/office/powerpoint/2010/main" val="2767651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6287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1557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endParaRPr lang="en-US"/>
          </a:p>
        </p:txBody>
      </p:sp>
      <p:sp>
        <p:nvSpPr>
          <p:cNvPr id="4" name="Footer Placeholder 3"/>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en-US"/>
          </a:p>
        </p:txBody>
      </p:sp>
      <p:sp>
        <p:nvSpPr>
          <p:cNvPr id="5" name="Slide Number Placeholder 4"/>
          <p:cNvSpPr>
            <a:spLocks noGrp="1" noChangeArrowheads="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6D63FF97-73A0-47A4-96DA-0E64602A73C7}" type="slidenum">
              <a:rPr lang="en-US"/>
              <a:pPr>
                <a:defRPr/>
              </a:pPr>
              <a:t>‹#›</a:t>
            </a:fld>
            <a:endParaRPr lang="en-US"/>
          </a:p>
        </p:txBody>
      </p:sp>
    </p:spTree>
    <p:extLst>
      <p:ext uri="{BB962C8B-B14F-4D97-AF65-F5344CB8AC3E}">
        <p14:creationId xmlns:p14="http://schemas.microsoft.com/office/powerpoint/2010/main" val="1918059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endParaRPr lang="en-US"/>
          </a:p>
        </p:txBody>
      </p:sp>
      <p:sp>
        <p:nvSpPr>
          <p:cNvPr id="3" name="Footer Placeholder 2"/>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en-US"/>
          </a:p>
        </p:txBody>
      </p:sp>
      <p:sp>
        <p:nvSpPr>
          <p:cNvPr id="4" name="Slide Number Placeholder 3"/>
          <p:cNvSpPr>
            <a:spLocks noGrp="1" noChangeArrowheads="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C021FAE3-7A35-40D4-9855-335BBB325C0E}" type="slidenum">
              <a:rPr lang="en-US"/>
              <a:pPr>
                <a:defRPr/>
              </a:pPr>
              <a:t>‹#›</a:t>
            </a:fld>
            <a:endParaRPr lang="en-US"/>
          </a:p>
        </p:txBody>
      </p:sp>
    </p:spTree>
    <p:extLst>
      <p:ext uri="{BB962C8B-B14F-4D97-AF65-F5344CB8AC3E}">
        <p14:creationId xmlns:p14="http://schemas.microsoft.com/office/powerpoint/2010/main" val="595690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2B51EA29-C4A0-4F6C-9037-2BDF391058D8}" type="slidenum">
              <a:rPr lang="en-US"/>
              <a:pPr>
                <a:defRPr/>
              </a:pPr>
              <a:t>‹#›</a:t>
            </a:fld>
            <a:endParaRPr lang="en-US"/>
          </a:p>
        </p:txBody>
      </p:sp>
    </p:spTree>
    <p:extLst>
      <p:ext uri="{BB962C8B-B14F-4D97-AF65-F5344CB8AC3E}">
        <p14:creationId xmlns:p14="http://schemas.microsoft.com/office/powerpoint/2010/main" val="2729698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B6AA26B2-0026-43DE-8352-C04DC6ED3F5B}" type="slidenum">
              <a:rPr lang="en-US"/>
              <a:pPr>
                <a:defRPr/>
              </a:pPr>
              <a:t>‹#›</a:t>
            </a:fld>
            <a:endParaRPr lang="en-US"/>
          </a:p>
        </p:txBody>
      </p:sp>
    </p:spTree>
    <p:extLst>
      <p:ext uri="{BB962C8B-B14F-4D97-AF65-F5344CB8AC3E}">
        <p14:creationId xmlns:p14="http://schemas.microsoft.com/office/powerpoint/2010/main" val="4207604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cxnSp>
        <p:nvCxnSpPr>
          <p:cNvPr id="6" name="Straight Connector 5"/>
          <p:cNvCxnSpPr/>
          <p:nvPr userDrawn="1"/>
        </p:nvCxnSpPr>
        <p:spPr>
          <a:xfrm>
            <a:off x="457200" y="6121818"/>
            <a:ext cx="8216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mmi450\Desktop\NUSearle.png.pn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757862" y="6159131"/>
            <a:ext cx="3005138" cy="698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6210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96"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053" name="Picture 9" descr="nu-sig-wi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57200" y="5810250"/>
            <a:ext cx="1524000" cy="909638"/>
          </a:xfrm>
          <a:prstGeom prst="rect">
            <a:avLst/>
          </a:prstGeom>
          <a:solidFill>
            <a:srgbClr val="66CCFF">
              <a:alpha val="50195"/>
            </a:srgbClr>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6" name="Picture 2" descr="C:\Users\mmi450\Desktop\NUSearle.png.pn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757862" y="6159131"/>
            <a:ext cx="3005138" cy="698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03417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C64072-CC52-4502-B085-F0FA9CAF397E}" type="datetimeFigureOut">
              <a:rPr lang="en-US" smtClean="0"/>
              <a:t>3/16/2014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8E29C-A787-480F-B3EB-12532E4BAB59}" type="slidenum">
              <a:rPr lang="en-US" smtClean="0"/>
              <a:t>‹#›</a:t>
            </a:fld>
            <a:endParaRPr lang="en-US"/>
          </a:p>
        </p:txBody>
      </p:sp>
    </p:spTree>
    <p:extLst>
      <p:ext uri="{BB962C8B-B14F-4D97-AF65-F5344CB8AC3E}">
        <p14:creationId xmlns:p14="http://schemas.microsoft.com/office/powerpoint/2010/main" val="32971074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reeform 3"/>
          <p:cNvSpPr>
            <a:spLocks/>
          </p:cNvSpPr>
          <p:nvPr/>
        </p:nvSpPr>
        <p:spPr bwMode="auto">
          <a:xfrm>
            <a:off x="0" y="5564188"/>
            <a:ext cx="9186863" cy="125412"/>
          </a:xfrm>
          <a:custGeom>
            <a:avLst/>
            <a:gdLst>
              <a:gd name="T0" fmla="*/ 0 w 5787"/>
              <a:gd name="T1" fmla="*/ 2147483646 h 79"/>
              <a:gd name="T2" fmla="*/ 2147483646 w 5787"/>
              <a:gd name="T3" fmla="*/ 2147483646 h 79"/>
              <a:gd name="T4" fmla="*/ 2147483646 w 5787"/>
              <a:gd name="T5" fmla="*/ 2147483646 h 79"/>
              <a:gd name="T6" fmla="*/ 0 60000 65536"/>
              <a:gd name="T7" fmla="*/ 0 60000 65536"/>
              <a:gd name="T8" fmla="*/ 0 60000 65536"/>
            </a:gdLst>
            <a:ahLst/>
            <a:cxnLst>
              <a:cxn ang="T6">
                <a:pos x="T0" y="T1"/>
              </a:cxn>
              <a:cxn ang="T7">
                <a:pos x="T2" y="T3"/>
              </a:cxn>
              <a:cxn ang="T8">
                <a:pos x="T4" y="T5"/>
              </a:cxn>
            </a:cxnLst>
            <a:rect l="0" t="0" r="r" b="b"/>
            <a:pathLst>
              <a:path w="5787" h="79">
                <a:moveTo>
                  <a:pt x="0" y="74"/>
                </a:moveTo>
                <a:cubicBezTo>
                  <a:pt x="570" y="62"/>
                  <a:pt x="2455" y="0"/>
                  <a:pt x="3419" y="1"/>
                </a:cubicBezTo>
                <a:cubicBezTo>
                  <a:pt x="4383" y="2"/>
                  <a:pt x="5294" y="63"/>
                  <a:pt x="5787" y="79"/>
                </a:cubicBezTo>
              </a:path>
            </a:pathLst>
          </a:custGeom>
          <a:noFill/>
          <a:ln w="31750">
            <a:solidFill>
              <a:srgbClr val="800080"/>
            </a:solidFill>
            <a:round/>
            <a:headEnd/>
            <a:tailEnd/>
          </a:ln>
          <a:effectLst>
            <a:outerShdw dist="107763" dir="18900000" algn="ctr" rotWithShape="0">
              <a:schemeClr val="bg2">
                <a:alpha val="50000"/>
              </a:schemeClr>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pic>
        <p:nvPicPr>
          <p:cNvPr id="4099" name="Picture 4" descr="Logo for P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5842000"/>
            <a:ext cx="2743200"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5" descr="nu-sig-wi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5713413"/>
            <a:ext cx="1524000" cy="909637"/>
          </a:xfrm>
          <a:prstGeom prst="rect">
            <a:avLst/>
          </a:prstGeom>
          <a:solidFill>
            <a:srgbClr val="66CCFF">
              <a:alpha val="50195"/>
            </a:srgbClr>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101" name="Freeform 7"/>
          <p:cNvSpPr>
            <a:spLocks/>
          </p:cNvSpPr>
          <p:nvPr/>
        </p:nvSpPr>
        <p:spPr bwMode="auto">
          <a:xfrm>
            <a:off x="0" y="228600"/>
            <a:ext cx="9144000" cy="219075"/>
          </a:xfrm>
          <a:custGeom>
            <a:avLst/>
            <a:gdLst>
              <a:gd name="T0" fmla="*/ 0 w 5760"/>
              <a:gd name="T1" fmla="*/ 2147483646 h 138"/>
              <a:gd name="T2" fmla="*/ 2147483646 w 5760"/>
              <a:gd name="T3" fmla="*/ 2147483646 h 138"/>
              <a:gd name="T4" fmla="*/ 2147483646 w 5760"/>
              <a:gd name="T5" fmla="*/ 2147483646 h 138"/>
              <a:gd name="T6" fmla="*/ 0 60000 65536"/>
              <a:gd name="T7" fmla="*/ 0 60000 65536"/>
              <a:gd name="T8" fmla="*/ 0 60000 65536"/>
            </a:gdLst>
            <a:ahLst/>
            <a:cxnLst>
              <a:cxn ang="T6">
                <a:pos x="T0" y="T1"/>
              </a:cxn>
              <a:cxn ang="T7">
                <a:pos x="T2" y="T3"/>
              </a:cxn>
              <a:cxn ang="T8">
                <a:pos x="T4" y="T5"/>
              </a:cxn>
            </a:cxnLst>
            <a:rect l="0" t="0" r="r" b="b"/>
            <a:pathLst>
              <a:path w="5760" h="138">
                <a:moveTo>
                  <a:pt x="0" y="129"/>
                </a:moveTo>
                <a:cubicBezTo>
                  <a:pt x="577" y="108"/>
                  <a:pt x="2505" y="0"/>
                  <a:pt x="3465" y="1"/>
                </a:cubicBezTo>
                <a:cubicBezTo>
                  <a:pt x="4425" y="2"/>
                  <a:pt x="5282" y="110"/>
                  <a:pt x="5760" y="138"/>
                </a:cubicBezTo>
              </a:path>
            </a:pathLst>
          </a:custGeom>
          <a:noFill/>
          <a:ln w="31750">
            <a:solidFill>
              <a:srgbClr val="800080"/>
            </a:solidFill>
            <a:round/>
            <a:headEnd/>
            <a:tailEnd/>
          </a:ln>
          <a:effectLst>
            <a:outerShdw dist="107763" dir="18900000" algn="ctr" rotWithShape="0">
              <a:schemeClr val="bg2">
                <a:alpha val="50000"/>
              </a:schemeClr>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4103" name="Line 12"/>
          <p:cNvSpPr>
            <a:spLocks noChangeShapeType="1"/>
          </p:cNvSpPr>
          <p:nvPr/>
        </p:nvSpPr>
        <p:spPr bwMode="auto">
          <a:xfrm>
            <a:off x="533400" y="2362200"/>
            <a:ext cx="8077200" cy="0"/>
          </a:xfrm>
          <a:prstGeom prst="line">
            <a:avLst/>
          </a:prstGeom>
          <a:noFill/>
          <a:ln w="38100">
            <a:solidFill>
              <a:srgbClr val="4C00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Title 1"/>
          <p:cNvSpPr txBox="1">
            <a:spLocks/>
          </p:cNvSpPr>
          <p:nvPr/>
        </p:nvSpPr>
        <p:spPr bwMode="auto">
          <a:xfrm>
            <a:off x="228600" y="2667000"/>
            <a:ext cx="8478838"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US" sz="4000" dirty="0" smtClean="0">
                <a:solidFill>
                  <a:srgbClr val="4F2270"/>
                </a:solidFill>
                <a:latin typeface="Tw Cen MT" pitchFamily="34" charset="0"/>
              </a:rPr>
              <a:t/>
            </a:r>
            <a:br>
              <a:rPr lang="en-US" sz="4000" dirty="0" smtClean="0">
                <a:solidFill>
                  <a:srgbClr val="4F2270"/>
                </a:solidFill>
                <a:latin typeface="Tw Cen MT" pitchFamily="34" charset="0"/>
              </a:rPr>
            </a:br>
            <a:r>
              <a:rPr lang="en-US" sz="4000" dirty="0" smtClean="0">
                <a:solidFill>
                  <a:srgbClr val="4F2270"/>
                </a:solidFill>
                <a:latin typeface="Tw Cen MT" pitchFamily="34" charset="0"/>
              </a:rPr>
              <a:t>Teaching &amp; Learning Workshop Program</a:t>
            </a:r>
          </a:p>
          <a:p>
            <a:pPr>
              <a:defRPr/>
            </a:pPr>
            <a:r>
              <a:rPr lang="en-US" sz="3200" i="1" dirty="0" smtClean="0">
                <a:solidFill>
                  <a:schemeClr val="tx1"/>
                </a:solidFill>
                <a:latin typeface="Tw Cen MT" pitchFamily="34" charset="0"/>
              </a:rPr>
              <a:t>Assessing Students</a:t>
            </a:r>
          </a:p>
          <a:p>
            <a:pPr>
              <a:defRPr/>
            </a:pPr>
            <a:endParaRPr lang="en-US" sz="3200" i="1" dirty="0">
              <a:solidFill>
                <a:schemeClr val="tx1"/>
              </a:solidFill>
              <a:latin typeface="Tw Cen MT" pitchFamily="34" charset="0"/>
            </a:endParaRPr>
          </a:p>
          <a:p>
            <a:pPr>
              <a:defRPr/>
            </a:pPr>
            <a:r>
              <a:rPr lang="en-GB" sz="2400" b="1" dirty="0">
                <a:solidFill>
                  <a:srgbClr val="4C004C"/>
                </a:solidFill>
              </a:rPr>
              <a:t>Gregory Light, </a:t>
            </a:r>
            <a:r>
              <a:rPr lang="en-GB" sz="2400" b="1" dirty="0" smtClean="0">
                <a:solidFill>
                  <a:srgbClr val="4C004C"/>
                </a:solidFill>
              </a:rPr>
              <a:t>PhD, Denise Drane, PhD</a:t>
            </a:r>
            <a:endParaRPr lang="en-US" sz="2400" i="1" dirty="0" smtClean="0">
              <a:solidFill>
                <a:schemeClr val="tx1"/>
              </a:solidFill>
              <a:latin typeface="Tw Cen MT" pitchFamily="34" charset="0"/>
            </a:endParaRPr>
          </a:p>
        </p:txBody>
      </p:sp>
      <p:sp>
        <p:nvSpPr>
          <p:cNvPr id="10" name="Rectangle 11"/>
          <p:cNvSpPr>
            <a:spLocks noChangeArrowheads="1"/>
          </p:cNvSpPr>
          <p:nvPr/>
        </p:nvSpPr>
        <p:spPr bwMode="auto">
          <a:xfrm>
            <a:off x="533400" y="619125"/>
            <a:ext cx="8229600"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b="1" dirty="0" smtClean="0">
                <a:latin typeface="Tw Cen MT" panose="020B0602020104020603" pitchFamily="34" charset="0"/>
              </a:rPr>
              <a:t>Palestinian Polytechnic University</a:t>
            </a:r>
          </a:p>
          <a:p>
            <a:pPr algn="ctr" eaLnBrk="1" hangingPunct="1">
              <a:spcBef>
                <a:spcPct val="0"/>
              </a:spcBef>
              <a:buFontTx/>
              <a:buNone/>
            </a:pPr>
            <a:r>
              <a:rPr lang="en-US" b="1" dirty="0" smtClean="0">
                <a:solidFill>
                  <a:srgbClr val="460046"/>
                </a:solidFill>
                <a:latin typeface="Tw Cen MT" panose="020B0602020104020603" pitchFamily="34" charset="0"/>
              </a:rPr>
              <a:t>Hebron</a:t>
            </a:r>
            <a:endParaRPr lang="en-US" dirty="0">
              <a:solidFill>
                <a:srgbClr val="460046"/>
              </a:solidFill>
              <a:latin typeface="Tw Cen MT" panose="020B0602020104020603" pitchFamily="34" charset="0"/>
            </a:endParaRPr>
          </a:p>
          <a:p>
            <a:pPr algn="ctr" eaLnBrk="1" hangingPunct="1">
              <a:spcBef>
                <a:spcPct val="0"/>
              </a:spcBef>
              <a:buFontTx/>
              <a:buNone/>
            </a:pPr>
            <a:r>
              <a:rPr lang="en-US" sz="2800" dirty="0" smtClean="0">
                <a:solidFill>
                  <a:srgbClr val="460046"/>
                </a:solidFill>
                <a:latin typeface="Tw Cen MT" panose="020B0602020104020603" pitchFamily="34" charset="0"/>
              </a:rPr>
              <a:t>March </a:t>
            </a:r>
            <a:r>
              <a:rPr lang="en-US" sz="2800" dirty="0">
                <a:solidFill>
                  <a:srgbClr val="460046"/>
                </a:solidFill>
                <a:latin typeface="Tw Cen MT" panose="020B0602020104020603" pitchFamily="34" charset="0"/>
              </a:rPr>
              <a:t>1</a:t>
            </a:r>
            <a:r>
              <a:rPr lang="en-US" sz="2800" dirty="0" smtClean="0">
                <a:solidFill>
                  <a:srgbClr val="460046"/>
                </a:solidFill>
                <a:latin typeface="Tw Cen MT" panose="020B0602020104020603" pitchFamily="34" charset="0"/>
              </a:rPr>
              <a:t>7</a:t>
            </a:r>
            <a:r>
              <a:rPr lang="en-US" sz="2800" baseline="30000" dirty="0" smtClean="0">
                <a:solidFill>
                  <a:srgbClr val="460046"/>
                </a:solidFill>
                <a:latin typeface="Tw Cen MT" panose="020B0602020104020603" pitchFamily="34" charset="0"/>
              </a:rPr>
              <a:t>th</a:t>
            </a:r>
            <a:r>
              <a:rPr lang="en-US" sz="2800" dirty="0">
                <a:solidFill>
                  <a:srgbClr val="460046"/>
                </a:solidFill>
                <a:latin typeface="Tw Cen MT" panose="020B0602020104020603" pitchFamily="34" charset="0"/>
              </a:rPr>
              <a:t>, </a:t>
            </a:r>
            <a:r>
              <a:rPr lang="en-US" sz="2800" dirty="0" smtClean="0">
                <a:solidFill>
                  <a:srgbClr val="460046"/>
                </a:solidFill>
                <a:latin typeface="Tw Cen MT" panose="020B0602020104020603" pitchFamily="34" charset="0"/>
              </a:rPr>
              <a:t>2014</a:t>
            </a:r>
            <a:endParaRPr lang="en-US" sz="2800" dirty="0">
              <a:solidFill>
                <a:srgbClr val="460046"/>
              </a:solidFill>
              <a:latin typeface="Tw Cen MT" panose="020B0602020104020603" pitchFamily="34" charset="0"/>
            </a:endParaRPr>
          </a:p>
        </p:txBody>
      </p:sp>
    </p:spTree>
    <p:extLst>
      <p:ext uri="{BB962C8B-B14F-4D97-AF65-F5344CB8AC3E}">
        <p14:creationId xmlns:p14="http://schemas.microsoft.com/office/powerpoint/2010/main" val="582733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6"/>
          <p:cNvSpPr txBox="1">
            <a:spLocks noChangeArrowheads="1"/>
          </p:cNvSpPr>
          <p:nvPr/>
        </p:nvSpPr>
        <p:spPr bwMode="auto">
          <a:xfrm>
            <a:off x="0" y="5287963"/>
            <a:ext cx="9144000"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sz="1800">
              <a:latin typeface="Tw Cen MT" panose="020B0602020104020603" pitchFamily="34" charset="0"/>
            </a:endParaRPr>
          </a:p>
          <a:p>
            <a:pPr>
              <a:spcBef>
                <a:spcPct val="0"/>
              </a:spcBef>
              <a:buFontTx/>
              <a:buNone/>
            </a:pPr>
            <a:endParaRPr lang="en-US" sz="1800">
              <a:latin typeface="Tw Cen MT" panose="020B0602020104020603" pitchFamily="34" charset="0"/>
            </a:endParaRPr>
          </a:p>
        </p:txBody>
      </p:sp>
      <p:sp>
        <p:nvSpPr>
          <p:cNvPr id="30723" name="TextBox 2"/>
          <p:cNvSpPr txBox="1">
            <a:spLocks noChangeArrowheads="1"/>
          </p:cNvSpPr>
          <p:nvPr/>
        </p:nvSpPr>
        <p:spPr bwMode="auto">
          <a:xfrm>
            <a:off x="0" y="5934075"/>
            <a:ext cx="9144000" cy="923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sz="1800">
              <a:latin typeface="Tw Cen MT" panose="020B0602020104020603" pitchFamily="34" charset="0"/>
            </a:endParaRPr>
          </a:p>
          <a:p>
            <a:pPr>
              <a:spcBef>
                <a:spcPct val="0"/>
              </a:spcBef>
              <a:buFontTx/>
              <a:buNone/>
            </a:pPr>
            <a:endParaRPr lang="en-US" sz="1800">
              <a:latin typeface="Tw Cen MT" panose="020B0602020104020603" pitchFamily="34" charset="0"/>
            </a:endParaRPr>
          </a:p>
          <a:p>
            <a:pPr>
              <a:spcBef>
                <a:spcPct val="0"/>
              </a:spcBef>
              <a:buFontTx/>
              <a:buNone/>
            </a:pPr>
            <a:endParaRPr lang="en-US" sz="1800">
              <a:latin typeface="Tw Cen MT" panose="020B0602020104020603" pitchFamily="34" charset="0"/>
            </a:endParaRPr>
          </a:p>
        </p:txBody>
      </p:sp>
      <p:sp>
        <p:nvSpPr>
          <p:cNvPr id="93186" name="Rectangle 2"/>
          <p:cNvSpPr>
            <a:spLocks noGrp="1" noChangeArrowheads="1"/>
          </p:cNvSpPr>
          <p:nvPr>
            <p:ph type="title"/>
          </p:nvPr>
        </p:nvSpPr>
        <p:spPr>
          <a:xfrm>
            <a:off x="533400" y="484188"/>
            <a:ext cx="8229600" cy="685800"/>
          </a:xfrm>
        </p:spPr>
        <p:txBody>
          <a:bodyPr/>
          <a:lstStyle/>
          <a:p>
            <a:pPr>
              <a:lnSpc>
                <a:spcPct val="75000"/>
              </a:lnSpc>
              <a:defRPr/>
            </a:pPr>
            <a:r>
              <a:rPr lang="en-US" sz="3600" dirty="0" smtClean="0">
                <a:solidFill>
                  <a:srgbClr val="640064"/>
                </a:solidFill>
                <a:effectLst>
                  <a:outerShdw blurRad="38100" dist="38100" dir="2700000" algn="tl">
                    <a:srgbClr val="000000">
                      <a:alpha val="43137"/>
                    </a:srgbClr>
                  </a:outerShdw>
                </a:effectLst>
              </a:rPr>
              <a:t>Student </a:t>
            </a:r>
            <a:r>
              <a:rPr lang="en-US" sz="3600" dirty="0">
                <a:solidFill>
                  <a:srgbClr val="640064"/>
                </a:solidFill>
                <a:effectLst>
                  <a:outerShdw blurRad="38100" dist="38100" dir="2700000" algn="tl">
                    <a:srgbClr val="000000">
                      <a:alpha val="43137"/>
                    </a:srgbClr>
                  </a:outerShdw>
                </a:effectLst>
              </a:rPr>
              <a:t>Approaches to Learning</a:t>
            </a:r>
          </a:p>
        </p:txBody>
      </p:sp>
      <p:graphicFrame>
        <p:nvGraphicFramePr>
          <p:cNvPr id="93224" name="Group 40"/>
          <p:cNvGraphicFramePr>
            <a:graphicFrameLocks noGrp="1"/>
          </p:cNvGraphicFramePr>
          <p:nvPr>
            <p:ph idx="1"/>
          </p:nvPr>
        </p:nvGraphicFramePr>
        <p:xfrm>
          <a:off x="328613" y="1477963"/>
          <a:ext cx="8610600" cy="4833937"/>
        </p:xfrm>
        <a:graphic>
          <a:graphicData uri="http://schemas.openxmlformats.org/drawingml/2006/table">
            <a:tbl>
              <a:tblPr/>
              <a:tblGrid>
                <a:gridCol w="1219200"/>
                <a:gridCol w="2438400"/>
                <a:gridCol w="2438400"/>
                <a:gridCol w="2514600"/>
              </a:tblGrid>
              <a:tr h="5953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800" b="1" i="0" u="none" strike="noStrike" cap="none" normalizeH="0" baseline="0" dirty="0" smtClean="0">
                        <a:ln>
                          <a:noFill/>
                        </a:ln>
                        <a:solidFill>
                          <a:schemeClr val="tx1"/>
                        </a:solidFill>
                        <a:effectLst/>
                        <a:latin typeface="Arial" charset="0"/>
                        <a:cs typeface="Arial"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bg1"/>
                          </a:solidFill>
                          <a:effectLst/>
                          <a:latin typeface="Arial" charset="0"/>
                          <a:cs typeface="Arial" charset="0"/>
                        </a:rPr>
                        <a:t>Surface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4006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bg1"/>
                          </a:solidFill>
                          <a:effectLst/>
                          <a:latin typeface="Arial" charset="0"/>
                          <a:cs typeface="Arial" charset="0"/>
                        </a:rPr>
                        <a:t>Strategic</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4006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bg1"/>
                          </a:solidFill>
                          <a:effectLst/>
                          <a:latin typeface="Arial" charset="0"/>
                          <a:cs typeface="Arial" charset="0"/>
                        </a:rPr>
                        <a:t>Deep</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40064"/>
                    </a:solidFill>
                  </a:tcPr>
                </a:tc>
              </a:tr>
              <a:tr h="9160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charset="0"/>
                          <a:cs typeface="Arial" charset="0"/>
                        </a:rPr>
                        <a:t>Intention</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4006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Cope with course requirements</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Achieve high grades</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Understand for oneself</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225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charset="0"/>
                          <a:cs typeface="Arial" charset="0"/>
                        </a:rPr>
                        <a:t>Process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40064"/>
                    </a:solidFill>
                  </a:tcPr>
                </a:tc>
                <a:tc>
                  <a:txBody>
                    <a:bodyPr/>
                    <a:lstStyle/>
                    <a:p>
                      <a:pPr marL="120650" marR="0" lvl="0" indent="-12065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cs typeface="Arial" charset="0"/>
                        </a:rPr>
                        <a:t>Memorizing facts</a:t>
                      </a:r>
                    </a:p>
                    <a:p>
                      <a:pPr marL="120650" marR="0" lvl="0" indent="-12065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cs typeface="Arial" charset="0"/>
                        </a:rPr>
                        <a:t>Studying with little reflection</a:t>
                      </a:r>
                    </a:p>
                    <a:p>
                      <a:pPr marL="120650" marR="0" lvl="0" indent="-12065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cs typeface="Arial" charset="0"/>
                        </a:rPr>
                        <a:t>Treating course as unrelated bits of knowledge</a:t>
                      </a:r>
                    </a:p>
                    <a:p>
                      <a:pPr marL="120650" marR="0" lvl="0" indent="-12065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cs typeface="Arial" charset="0"/>
                        </a:rPr>
                        <a:t>Feeling undue pressure/worry</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20650" marR="0" lvl="0" indent="-12065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cs typeface="Arial" charset="0"/>
                        </a:rPr>
                        <a:t>Putting consistent effort into studying</a:t>
                      </a:r>
                    </a:p>
                    <a:p>
                      <a:pPr marL="120650" marR="0" lvl="0" indent="-12065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cs typeface="Arial" charset="0"/>
                        </a:rPr>
                        <a:t>Managing time</a:t>
                      </a:r>
                    </a:p>
                    <a:p>
                      <a:pPr marL="120650" marR="0" lvl="0" indent="-12065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cs typeface="Arial" charset="0"/>
                        </a:rPr>
                        <a:t>Gearing work to perceived teacher preference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20650" marR="0" lvl="0" indent="-12065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cs typeface="Arial" charset="0"/>
                        </a:rPr>
                        <a:t>Relating ideas      to previous knowledge</a:t>
                      </a:r>
                    </a:p>
                    <a:p>
                      <a:pPr marL="120650" marR="0" lvl="0" indent="-12065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cs typeface="Arial" charset="0"/>
                        </a:rPr>
                        <a:t>Looking for patterns/underlying principles</a:t>
                      </a:r>
                    </a:p>
                    <a:p>
                      <a:pPr marL="120650" marR="0" lvl="0" indent="-12065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cs typeface="Arial" charset="0"/>
                        </a:rPr>
                        <a:t>Employing critical &amp; creative thinking</a:t>
                      </a:r>
                    </a:p>
                    <a:p>
                      <a:pPr marL="120650" marR="0" lvl="0" indent="-12065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cs typeface="Arial" charset="0"/>
                        </a:rPr>
                        <a:t>Becoming actively engaged</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extBox 4"/>
          <p:cNvSpPr txBox="1"/>
          <p:nvPr/>
        </p:nvSpPr>
        <p:spPr>
          <a:xfrm>
            <a:off x="1649413" y="1516063"/>
            <a:ext cx="1371600" cy="461962"/>
          </a:xfrm>
          <a:prstGeom prst="rect">
            <a:avLst/>
          </a:prstGeom>
          <a:solidFill>
            <a:srgbClr val="4C004C"/>
          </a:solidFill>
        </p:spPr>
        <p:txBody>
          <a:bodyPr>
            <a:spAutoFit/>
          </a:bodyPr>
          <a:lstStyle/>
          <a:p>
            <a:pPr>
              <a:defRPr/>
            </a:pPr>
            <a:r>
              <a:rPr lang="en-US" sz="2400" dirty="0">
                <a:solidFill>
                  <a:schemeClr val="bg1">
                    <a:lumMod val="50000"/>
                  </a:schemeClr>
                </a:solidFill>
                <a:latin typeface="Arial" charset="0"/>
                <a:cs typeface="Arial" charset="0"/>
              </a:rPr>
              <a:t>Surface</a:t>
            </a:r>
          </a:p>
        </p:txBody>
      </p:sp>
      <p:sp>
        <p:nvSpPr>
          <p:cNvPr id="10" name="TextBox 9"/>
          <p:cNvSpPr txBox="1"/>
          <p:nvPr/>
        </p:nvSpPr>
        <p:spPr>
          <a:xfrm>
            <a:off x="4062413" y="1512888"/>
            <a:ext cx="1676400" cy="461962"/>
          </a:xfrm>
          <a:prstGeom prst="rect">
            <a:avLst/>
          </a:prstGeom>
          <a:solidFill>
            <a:srgbClr val="640064"/>
          </a:solidFill>
        </p:spPr>
        <p:txBody>
          <a:bodyPr>
            <a:spAutoFit/>
          </a:bodyPr>
          <a:lstStyle/>
          <a:p>
            <a:pPr>
              <a:defRPr/>
            </a:pPr>
            <a:r>
              <a:rPr lang="en-US" sz="2400" dirty="0">
                <a:solidFill>
                  <a:schemeClr val="bg1">
                    <a:lumMod val="50000"/>
                  </a:schemeClr>
                </a:solidFill>
                <a:latin typeface="Arial" charset="0"/>
                <a:cs typeface="Arial" charset="0"/>
              </a:rPr>
              <a:t>Strategic</a:t>
            </a:r>
          </a:p>
        </p:txBody>
      </p:sp>
      <p:sp>
        <p:nvSpPr>
          <p:cNvPr id="11" name="TextBox 10"/>
          <p:cNvSpPr txBox="1"/>
          <p:nvPr/>
        </p:nvSpPr>
        <p:spPr>
          <a:xfrm>
            <a:off x="1644650" y="1516063"/>
            <a:ext cx="1371600" cy="461962"/>
          </a:xfrm>
          <a:prstGeom prst="rect">
            <a:avLst/>
          </a:prstGeom>
          <a:solidFill>
            <a:srgbClr val="640064"/>
          </a:solidFill>
        </p:spPr>
        <p:txBody>
          <a:bodyPr>
            <a:spAutoFit/>
          </a:bodyPr>
          <a:lstStyle/>
          <a:p>
            <a:pPr>
              <a:defRPr/>
            </a:pPr>
            <a:r>
              <a:rPr lang="en-US" sz="2400" dirty="0">
                <a:solidFill>
                  <a:schemeClr val="bg1">
                    <a:lumMod val="50000"/>
                  </a:schemeClr>
                </a:solidFill>
                <a:latin typeface="Arial" charset="0"/>
                <a:cs typeface="Arial" charset="0"/>
              </a:rPr>
              <a:t>Surface</a:t>
            </a:r>
          </a:p>
        </p:txBody>
      </p:sp>
      <p:sp>
        <p:nvSpPr>
          <p:cNvPr id="12" name="TextBox 11"/>
          <p:cNvSpPr txBox="1"/>
          <p:nvPr/>
        </p:nvSpPr>
        <p:spPr>
          <a:xfrm>
            <a:off x="1609725" y="2141538"/>
            <a:ext cx="2286000" cy="708025"/>
          </a:xfrm>
          <a:prstGeom prst="rect">
            <a:avLst/>
          </a:prstGeom>
          <a:solidFill>
            <a:schemeClr val="bg1"/>
          </a:solidFill>
        </p:spPr>
        <p:txBody>
          <a:bodyPr>
            <a:spAutoFit/>
          </a:bodyPr>
          <a:lstStyle/>
          <a:p>
            <a:pPr>
              <a:spcBef>
                <a:spcPct val="20000"/>
              </a:spcBef>
              <a:defRPr/>
            </a:pPr>
            <a:r>
              <a:rPr lang="en-US" sz="2000" dirty="0">
                <a:solidFill>
                  <a:schemeClr val="bg1">
                    <a:lumMod val="50000"/>
                  </a:schemeClr>
                </a:solidFill>
                <a:latin typeface="Arial" charset="0"/>
                <a:cs typeface="Arial" charset="0"/>
              </a:rPr>
              <a:t>Cope with course requirements</a:t>
            </a:r>
          </a:p>
        </p:txBody>
      </p:sp>
      <p:sp>
        <p:nvSpPr>
          <p:cNvPr id="13" name="TextBox 12"/>
          <p:cNvSpPr txBox="1"/>
          <p:nvPr/>
        </p:nvSpPr>
        <p:spPr>
          <a:xfrm>
            <a:off x="4029075" y="2139950"/>
            <a:ext cx="1752600" cy="708025"/>
          </a:xfrm>
          <a:prstGeom prst="rect">
            <a:avLst/>
          </a:prstGeom>
          <a:solidFill>
            <a:schemeClr val="bg1"/>
          </a:solidFill>
        </p:spPr>
        <p:txBody>
          <a:bodyPr>
            <a:spAutoFit/>
          </a:bodyPr>
          <a:lstStyle/>
          <a:p>
            <a:pPr>
              <a:spcBef>
                <a:spcPct val="20000"/>
              </a:spcBef>
              <a:defRPr/>
            </a:pPr>
            <a:r>
              <a:rPr lang="en-US" sz="2000" dirty="0">
                <a:solidFill>
                  <a:schemeClr val="bg1">
                    <a:lumMod val="50000"/>
                  </a:schemeClr>
                </a:solidFill>
                <a:latin typeface="Arial" charset="0"/>
                <a:cs typeface="Arial" charset="0"/>
              </a:rPr>
              <a:t>Achieve high grades</a:t>
            </a:r>
          </a:p>
        </p:txBody>
      </p:sp>
      <p:sp>
        <p:nvSpPr>
          <p:cNvPr id="14" name="TextBox 13"/>
          <p:cNvSpPr txBox="1"/>
          <p:nvPr/>
        </p:nvSpPr>
        <p:spPr>
          <a:xfrm>
            <a:off x="1624013" y="3078163"/>
            <a:ext cx="2292350" cy="2740025"/>
          </a:xfrm>
          <a:prstGeom prst="rect">
            <a:avLst/>
          </a:prstGeom>
          <a:solidFill>
            <a:schemeClr val="bg1"/>
          </a:solidFill>
        </p:spPr>
        <p:txBody>
          <a:bodyPr>
            <a:spAutoFit/>
          </a:bodyPr>
          <a:lstStyle/>
          <a:p>
            <a:pPr marL="120650" indent="-120650">
              <a:spcBef>
                <a:spcPct val="20000"/>
              </a:spcBef>
              <a:buFontTx/>
              <a:buChar char="•"/>
              <a:defRPr/>
            </a:pPr>
            <a:r>
              <a:rPr lang="en-US" sz="2000" dirty="0">
                <a:solidFill>
                  <a:schemeClr val="bg1">
                    <a:lumMod val="50000"/>
                  </a:schemeClr>
                </a:solidFill>
                <a:latin typeface="Arial" charset="0"/>
                <a:cs typeface="Arial" charset="0"/>
              </a:rPr>
              <a:t>Memorizing facts</a:t>
            </a:r>
          </a:p>
          <a:p>
            <a:pPr marL="120650" indent="-120650">
              <a:spcBef>
                <a:spcPct val="20000"/>
              </a:spcBef>
              <a:buFontTx/>
              <a:buChar char="•"/>
              <a:defRPr/>
            </a:pPr>
            <a:r>
              <a:rPr lang="en-US" sz="2000" dirty="0">
                <a:solidFill>
                  <a:schemeClr val="bg1">
                    <a:lumMod val="50000"/>
                  </a:schemeClr>
                </a:solidFill>
                <a:latin typeface="Arial" charset="0"/>
                <a:cs typeface="Arial" charset="0"/>
              </a:rPr>
              <a:t>Studying with little reflection</a:t>
            </a:r>
          </a:p>
          <a:p>
            <a:pPr marL="120650" indent="-120650">
              <a:spcBef>
                <a:spcPct val="20000"/>
              </a:spcBef>
              <a:buFontTx/>
              <a:buChar char="•"/>
              <a:defRPr/>
            </a:pPr>
            <a:r>
              <a:rPr lang="en-US" sz="2000" dirty="0">
                <a:solidFill>
                  <a:schemeClr val="bg1">
                    <a:lumMod val="50000"/>
                  </a:schemeClr>
                </a:solidFill>
                <a:latin typeface="Arial" charset="0"/>
                <a:cs typeface="Arial" charset="0"/>
              </a:rPr>
              <a:t>Treating course as unrelated bits of knowledge</a:t>
            </a:r>
          </a:p>
          <a:p>
            <a:pPr marL="120650" indent="-120650">
              <a:spcBef>
                <a:spcPct val="20000"/>
              </a:spcBef>
              <a:buFontTx/>
              <a:buChar char="•"/>
              <a:defRPr/>
            </a:pPr>
            <a:r>
              <a:rPr lang="en-US" sz="2000" dirty="0">
                <a:solidFill>
                  <a:schemeClr val="bg1">
                    <a:lumMod val="50000"/>
                  </a:schemeClr>
                </a:solidFill>
                <a:latin typeface="Arial" charset="0"/>
                <a:cs typeface="Arial" charset="0"/>
              </a:rPr>
              <a:t>Feeling undue pressure/worry</a:t>
            </a:r>
          </a:p>
        </p:txBody>
      </p:sp>
      <p:sp>
        <p:nvSpPr>
          <p:cNvPr id="15" name="TextBox 14"/>
          <p:cNvSpPr txBox="1"/>
          <p:nvPr/>
        </p:nvSpPr>
        <p:spPr>
          <a:xfrm>
            <a:off x="4002088" y="3060700"/>
            <a:ext cx="2378075" cy="2062163"/>
          </a:xfrm>
          <a:prstGeom prst="rect">
            <a:avLst/>
          </a:prstGeom>
          <a:solidFill>
            <a:schemeClr val="bg1"/>
          </a:solidFill>
        </p:spPr>
        <p:txBody>
          <a:bodyPr>
            <a:spAutoFit/>
          </a:bodyPr>
          <a:lstStyle/>
          <a:p>
            <a:pPr marL="120650" indent="-120650">
              <a:spcBef>
                <a:spcPct val="20000"/>
              </a:spcBef>
              <a:buFontTx/>
              <a:buChar char="•"/>
              <a:defRPr/>
            </a:pPr>
            <a:r>
              <a:rPr lang="en-US" sz="2000" dirty="0">
                <a:solidFill>
                  <a:schemeClr val="bg1">
                    <a:lumMod val="50000"/>
                  </a:schemeClr>
                </a:solidFill>
                <a:latin typeface="Arial" charset="0"/>
                <a:cs typeface="Arial" charset="0"/>
              </a:rPr>
              <a:t>Putting consistent effort into studying</a:t>
            </a:r>
          </a:p>
          <a:p>
            <a:pPr marL="120650" indent="-120650">
              <a:spcBef>
                <a:spcPct val="20000"/>
              </a:spcBef>
              <a:buFontTx/>
              <a:buChar char="•"/>
              <a:defRPr/>
            </a:pPr>
            <a:r>
              <a:rPr lang="en-US" sz="2000" dirty="0">
                <a:solidFill>
                  <a:schemeClr val="bg1">
                    <a:lumMod val="50000"/>
                  </a:schemeClr>
                </a:solidFill>
                <a:latin typeface="Arial" charset="0"/>
                <a:cs typeface="Arial" charset="0"/>
              </a:rPr>
              <a:t>Managing time</a:t>
            </a:r>
          </a:p>
          <a:p>
            <a:pPr marL="120650" indent="-120650">
              <a:spcBef>
                <a:spcPct val="20000"/>
              </a:spcBef>
              <a:buFontTx/>
              <a:buChar char="•"/>
              <a:defRPr/>
            </a:pPr>
            <a:r>
              <a:rPr lang="en-US" sz="2000" dirty="0">
                <a:solidFill>
                  <a:schemeClr val="bg1">
                    <a:lumMod val="50000"/>
                  </a:schemeClr>
                </a:solidFill>
                <a:latin typeface="Arial" charset="0"/>
                <a:cs typeface="Arial" charset="0"/>
              </a:rPr>
              <a:t>Gearing work to perceived teacher preference</a:t>
            </a:r>
          </a:p>
        </p:txBody>
      </p:sp>
      <p:sp>
        <p:nvSpPr>
          <p:cNvPr id="30756" name="TextBox 1"/>
          <p:cNvSpPr txBox="1">
            <a:spLocks noChangeArrowheads="1"/>
          </p:cNvSpPr>
          <p:nvPr/>
        </p:nvSpPr>
        <p:spPr bwMode="auto">
          <a:xfrm>
            <a:off x="6705600" y="6396038"/>
            <a:ext cx="2057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sz="1800">
                <a:latin typeface="Tw Cen MT" panose="020B0602020104020603" pitchFamily="34" charset="0"/>
              </a:rPr>
              <a:t>Entwistle, N. (2005)</a:t>
            </a:r>
          </a:p>
        </p:txBody>
      </p:sp>
    </p:spTree>
    <p:extLst>
      <p:ext uri="{BB962C8B-B14F-4D97-AF65-F5344CB8AC3E}">
        <p14:creationId xmlns:p14="http://schemas.microsoft.com/office/powerpoint/2010/main" val="42949331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932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P spid="12" grpId="0" animBg="1"/>
      <p:bldP spid="13" grpId="0" animBg="1"/>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429000" y="0"/>
            <a:ext cx="4114800" cy="914400"/>
          </a:xfrm>
        </p:spPr>
        <p:txBody>
          <a:bodyPr/>
          <a:lstStyle/>
          <a:p>
            <a:pPr>
              <a:lnSpc>
                <a:spcPct val="90000"/>
              </a:lnSpc>
            </a:pPr>
            <a:r>
              <a:rPr lang="en-US" sz="2800" dirty="0" smtClean="0">
                <a:solidFill>
                  <a:srgbClr val="800080"/>
                </a:solidFill>
                <a:effectLst>
                  <a:outerShdw blurRad="38100" dist="38100" dir="2700000" algn="tl">
                    <a:srgbClr val="000000"/>
                  </a:outerShdw>
                </a:effectLst>
                <a:cs typeface="Times New Roman" panose="02020603050405020304" pitchFamily="18" charset="0"/>
              </a:rPr>
              <a:t>Assessing Learning: (Verbs)</a:t>
            </a:r>
            <a:endParaRPr lang="en-US" sz="2800" dirty="0">
              <a:solidFill>
                <a:srgbClr val="800080"/>
              </a:solidFill>
              <a:effectLst>
                <a:outerShdw blurRad="38100" dist="38100" dir="2700000" algn="tl">
                  <a:srgbClr val="000000"/>
                </a:outerShdw>
              </a:effectLst>
            </a:endParaRPr>
          </a:p>
        </p:txBody>
      </p:sp>
      <p:sp>
        <p:nvSpPr>
          <p:cNvPr id="41987" name="Text Box 3"/>
          <p:cNvSpPr txBox="1">
            <a:spLocks noChangeArrowheads="1"/>
          </p:cNvSpPr>
          <p:nvPr/>
        </p:nvSpPr>
        <p:spPr bwMode="auto">
          <a:xfrm>
            <a:off x="3352800" y="1024193"/>
            <a:ext cx="5257800" cy="514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GB" sz="1800" b="1" dirty="0">
                <a:cs typeface="Times New Roman" panose="02020603050405020304" pitchFamily="18" charset="0"/>
              </a:rPr>
              <a:t>Write; state; recall; recognize; select; reproduce; measure</a:t>
            </a:r>
          </a:p>
          <a:p>
            <a:pPr>
              <a:lnSpc>
                <a:spcPct val="125000"/>
              </a:lnSpc>
              <a:spcBef>
                <a:spcPct val="0"/>
              </a:spcBef>
            </a:pPr>
            <a:endParaRPr lang="en-US" sz="1800" dirty="0">
              <a:cs typeface="Times New Roman" panose="02020603050405020304" pitchFamily="18" charset="0"/>
            </a:endParaRPr>
          </a:p>
          <a:p>
            <a:pPr>
              <a:spcBef>
                <a:spcPct val="0"/>
              </a:spcBef>
            </a:pPr>
            <a:r>
              <a:rPr lang="en-GB" sz="1800" b="1" dirty="0">
                <a:cs typeface="Times New Roman" panose="02020603050405020304" pitchFamily="18" charset="0"/>
              </a:rPr>
              <a:t>Identify; illustrate; represent; formulate; explain; </a:t>
            </a:r>
            <a:r>
              <a:rPr lang="en-GB" sz="1800" b="1" dirty="0" smtClean="0">
                <a:cs typeface="Times New Roman" panose="02020603050405020304" pitchFamily="18" charset="0"/>
              </a:rPr>
              <a:t>contrast  </a:t>
            </a:r>
            <a:endParaRPr lang="en-US" sz="1800" dirty="0">
              <a:cs typeface="Times New Roman" panose="02020603050405020304" pitchFamily="18" charset="0"/>
            </a:endParaRPr>
          </a:p>
          <a:p>
            <a:pPr>
              <a:lnSpc>
                <a:spcPct val="125000"/>
              </a:lnSpc>
              <a:spcBef>
                <a:spcPct val="0"/>
              </a:spcBef>
            </a:pPr>
            <a:endParaRPr lang="en-GB" sz="1800" b="1" dirty="0">
              <a:cs typeface="Times New Roman" panose="02020603050405020304" pitchFamily="18" charset="0"/>
            </a:endParaRPr>
          </a:p>
          <a:p>
            <a:pPr>
              <a:spcBef>
                <a:spcPct val="0"/>
              </a:spcBef>
            </a:pPr>
            <a:r>
              <a:rPr lang="en-GB" sz="1800" b="1" dirty="0">
                <a:cs typeface="Times New Roman" panose="02020603050405020304" pitchFamily="18" charset="0"/>
              </a:rPr>
              <a:t>Predict; select; assess; find; show; use; </a:t>
            </a:r>
            <a:r>
              <a:rPr lang="en-GB" b="1" dirty="0" smtClean="0">
                <a:cs typeface="Times New Roman" panose="02020603050405020304" pitchFamily="18" charset="0"/>
              </a:rPr>
              <a:t>solve</a:t>
            </a:r>
            <a:r>
              <a:rPr lang="en-GB" sz="1800" b="1" dirty="0" smtClean="0">
                <a:cs typeface="Times New Roman" panose="02020603050405020304" pitchFamily="18" charset="0"/>
              </a:rPr>
              <a:t>; </a:t>
            </a:r>
            <a:r>
              <a:rPr lang="en-GB" b="1" dirty="0">
                <a:cs typeface="Times New Roman" panose="02020603050405020304" pitchFamily="18" charset="0"/>
              </a:rPr>
              <a:t>organize; </a:t>
            </a:r>
            <a:r>
              <a:rPr lang="en-GB" sz="1800" b="1" dirty="0" smtClean="0">
                <a:cs typeface="Times New Roman" panose="02020603050405020304" pitchFamily="18" charset="0"/>
              </a:rPr>
              <a:t>compute</a:t>
            </a:r>
            <a:endParaRPr lang="en-US" sz="1800" dirty="0">
              <a:cs typeface="Times New Roman" panose="02020603050405020304" pitchFamily="18" charset="0"/>
            </a:endParaRPr>
          </a:p>
          <a:p>
            <a:pPr>
              <a:lnSpc>
                <a:spcPct val="125000"/>
              </a:lnSpc>
              <a:spcBef>
                <a:spcPct val="0"/>
              </a:spcBef>
            </a:pPr>
            <a:endParaRPr lang="en-US" sz="1800" dirty="0">
              <a:cs typeface="Times New Roman" panose="02020603050405020304" pitchFamily="18" charset="0"/>
            </a:endParaRPr>
          </a:p>
          <a:p>
            <a:pPr>
              <a:spcBef>
                <a:spcPct val="0"/>
              </a:spcBef>
            </a:pPr>
            <a:r>
              <a:rPr lang="en-GB" sz="1800" b="1" dirty="0" smtClean="0">
                <a:cs typeface="Times New Roman" panose="02020603050405020304" pitchFamily="18" charset="0"/>
              </a:rPr>
              <a:t>compare; separate; differentiate; contrast; relate; </a:t>
            </a:r>
            <a:r>
              <a:rPr lang="en-GB" b="1" dirty="0" smtClean="0">
                <a:cs typeface="Times New Roman" panose="02020603050405020304" pitchFamily="18" charset="0"/>
              </a:rPr>
              <a:t>interpret; </a:t>
            </a:r>
            <a:r>
              <a:rPr lang="en-GB" sz="1800" b="1" dirty="0" smtClean="0">
                <a:cs typeface="Times New Roman" panose="02020603050405020304" pitchFamily="18" charset="0"/>
              </a:rPr>
              <a:t>deconstruct; interrogate; summarise; </a:t>
            </a:r>
            <a:r>
              <a:rPr lang="en-GB" b="1" dirty="0" smtClean="0">
                <a:cs typeface="Times New Roman" panose="02020603050405020304" pitchFamily="18" charset="0"/>
              </a:rPr>
              <a:t>argue</a:t>
            </a:r>
            <a:endParaRPr lang="en-GB" sz="1800" b="1" dirty="0" smtClean="0">
              <a:cs typeface="Times New Roman" panose="02020603050405020304" pitchFamily="18" charset="0"/>
            </a:endParaRPr>
          </a:p>
          <a:p>
            <a:pPr>
              <a:lnSpc>
                <a:spcPct val="125000"/>
              </a:lnSpc>
              <a:spcBef>
                <a:spcPct val="0"/>
              </a:spcBef>
            </a:pPr>
            <a:endParaRPr lang="en-US" sz="1800" dirty="0" smtClean="0">
              <a:cs typeface="Times New Roman" panose="02020603050405020304" pitchFamily="18" charset="0"/>
            </a:endParaRPr>
          </a:p>
          <a:p>
            <a:pPr>
              <a:spcBef>
                <a:spcPct val="0"/>
              </a:spcBef>
            </a:pPr>
            <a:r>
              <a:rPr lang="en-GB" b="1" dirty="0" smtClean="0">
                <a:cs typeface="Times New Roman" panose="02020603050405020304" pitchFamily="18" charset="0"/>
              </a:rPr>
              <a:t>Judge</a:t>
            </a:r>
            <a:r>
              <a:rPr lang="en-GB" b="1" dirty="0">
                <a:cs typeface="Times New Roman" panose="02020603050405020304" pitchFamily="18" charset="0"/>
              </a:rPr>
              <a:t>; evaluate; support; confront; </a:t>
            </a:r>
            <a:r>
              <a:rPr lang="en-GB" b="1" dirty="0" smtClean="0">
                <a:cs typeface="Times New Roman" panose="02020603050405020304" pitchFamily="18" charset="0"/>
              </a:rPr>
              <a:t>critique</a:t>
            </a:r>
            <a:r>
              <a:rPr lang="en-GB" sz="1800" b="1" dirty="0" smtClean="0">
                <a:cs typeface="Times New Roman" panose="02020603050405020304" pitchFamily="18" charset="0"/>
              </a:rPr>
              <a:t>; generalize</a:t>
            </a:r>
            <a:r>
              <a:rPr lang="en-GB" sz="1800" b="1" dirty="0">
                <a:cs typeface="Times New Roman" panose="02020603050405020304" pitchFamily="18" charset="0"/>
              </a:rPr>
              <a:t>; conclude</a:t>
            </a:r>
            <a:endParaRPr lang="en-US" sz="1800" dirty="0">
              <a:cs typeface="Times New Roman" panose="02020603050405020304" pitchFamily="18" charset="0"/>
            </a:endParaRPr>
          </a:p>
          <a:p>
            <a:pPr>
              <a:lnSpc>
                <a:spcPct val="125000"/>
              </a:lnSpc>
              <a:spcBef>
                <a:spcPct val="0"/>
              </a:spcBef>
            </a:pPr>
            <a:r>
              <a:rPr lang="en-GB" sz="1800" b="1" dirty="0">
                <a:cs typeface="Times New Roman" panose="02020603050405020304" pitchFamily="18" charset="0"/>
              </a:rPr>
              <a:t> </a:t>
            </a:r>
            <a:endParaRPr lang="en-US" sz="1800" dirty="0">
              <a:cs typeface="Times New Roman" panose="02020603050405020304" pitchFamily="18" charset="0"/>
            </a:endParaRPr>
          </a:p>
          <a:p>
            <a:pPr>
              <a:spcBef>
                <a:spcPct val="0"/>
              </a:spcBef>
            </a:pPr>
            <a:r>
              <a:rPr lang="en-GB" sz="1800" b="1" dirty="0" smtClean="0">
                <a:cs typeface="Times New Roman" panose="02020603050405020304" pitchFamily="18" charset="0"/>
              </a:rPr>
              <a:t>Design, construct, plan, produce, plan, invent, discover</a:t>
            </a:r>
            <a:endParaRPr lang="en-US" sz="1800" dirty="0"/>
          </a:p>
        </p:txBody>
      </p:sp>
      <p:sp>
        <p:nvSpPr>
          <p:cNvPr id="41989" name="Text Box 5"/>
          <p:cNvSpPr txBox="1">
            <a:spLocks noChangeArrowheads="1"/>
          </p:cNvSpPr>
          <p:nvPr/>
        </p:nvSpPr>
        <p:spPr bwMode="auto">
          <a:xfrm>
            <a:off x="914400" y="1024193"/>
            <a:ext cx="2133600" cy="482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GB" sz="2000" b="1" i="1" dirty="0">
                <a:solidFill>
                  <a:srgbClr val="800080"/>
                </a:solidFill>
                <a:cs typeface="Times New Roman" panose="02020603050405020304" pitchFamily="18" charset="0"/>
              </a:rPr>
              <a:t>Knowledge</a:t>
            </a:r>
            <a:r>
              <a:rPr lang="en-GB" sz="2000" b="1" dirty="0">
                <a:solidFill>
                  <a:srgbClr val="800080"/>
                </a:solidFill>
                <a:cs typeface="Times New Roman" panose="02020603050405020304" pitchFamily="18" charset="0"/>
              </a:rPr>
              <a:t> </a:t>
            </a:r>
          </a:p>
          <a:p>
            <a:pPr>
              <a:spcBef>
                <a:spcPct val="0"/>
              </a:spcBef>
            </a:pPr>
            <a:r>
              <a:rPr lang="en-GB" sz="1600" b="1" dirty="0">
                <a:solidFill>
                  <a:srgbClr val="800080"/>
                </a:solidFill>
                <a:cs typeface="Times New Roman" panose="02020603050405020304" pitchFamily="18" charset="0"/>
              </a:rPr>
              <a:t>(As recall)</a:t>
            </a:r>
            <a:endParaRPr lang="en-US" sz="1600" b="1" dirty="0">
              <a:solidFill>
                <a:srgbClr val="800080"/>
              </a:solidFill>
              <a:cs typeface="Times New Roman" panose="02020603050405020304" pitchFamily="18" charset="0"/>
            </a:endParaRPr>
          </a:p>
          <a:p>
            <a:pPr>
              <a:lnSpc>
                <a:spcPct val="125000"/>
              </a:lnSpc>
              <a:spcBef>
                <a:spcPct val="0"/>
              </a:spcBef>
            </a:pPr>
            <a:endParaRPr lang="en-GB" sz="1600" b="1" i="1" dirty="0">
              <a:solidFill>
                <a:srgbClr val="800080"/>
              </a:solidFill>
              <a:cs typeface="Times New Roman" panose="02020603050405020304" pitchFamily="18" charset="0"/>
            </a:endParaRPr>
          </a:p>
          <a:p>
            <a:pPr>
              <a:spcBef>
                <a:spcPct val="0"/>
              </a:spcBef>
            </a:pPr>
            <a:r>
              <a:rPr lang="en-GB" sz="2000" b="1" i="1" dirty="0">
                <a:solidFill>
                  <a:srgbClr val="800080"/>
                </a:solidFill>
                <a:cs typeface="Times New Roman" panose="02020603050405020304" pitchFamily="18" charset="0"/>
              </a:rPr>
              <a:t>Comprehension</a:t>
            </a:r>
            <a:endParaRPr lang="en-US" sz="2000" b="1" dirty="0">
              <a:solidFill>
                <a:srgbClr val="800080"/>
              </a:solidFill>
              <a:cs typeface="Times New Roman" panose="02020603050405020304" pitchFamily="18" charset="0"/>
            </a:endParaRPr>
          </a:p>
          <a:p>
            <a:pPr>
              <a:spcBef>
                <a:spcPct val="0"/>
              </a:spcBef>
            </a:pPr>
            <a:endParaRPr lang="en-GB" sz="1600" b="1" i="1" dirty="0">
              <a:solidFill>
                <a:srgbClr val="800080"/>
              </a:solidFill>
              <a:cs typeface="Times New Roman" panose="02020603050405020304" pitchFamily="18" charset="0"/>
            </a:endParaRPr>
          </a:p>
          <a:p>
            <a:pPr>
              <a:lnSpc>
                <a:spcPct val="125000"/>
              </a:lnSpc>
              <a:spcBef>
                <a:spcPct val="0"/>
              </a:spcBef>
            </a:pPr>
            <a:endParaRPr lang="en-GB" sz="1600" b="1" i="1" dirty="0">
              <a:solidFill>
                <a:srgbClr val="800080"/>
              </a:solidFill>
              <a:cs typeface="Times New Roman" panose="02020603050405020304" pitchFamily="18" charset="0"/>
            </a:endParaRPr>
          </a:p>
          <a:p>
            <a:pPr>
              <a:lnSpc>
                <a:spcPct val="125000"/>
              </a:lnSpc>
              <a:spcBef>
                <a:spcPct val="0"/>
              </a:spcBef>
            </a:pPr>
            <a:r>
              <a:rPr lang="en-GB" sz="2000" b="1" i="1" dirty="0">
                <a:solidFill>
                  <a:srgbClr val="800080"/>
                </a:solidFill>
                <a:cs typeface="Times New Roman" panose="02020603050405020304" pitchFamily="18" charset="0"/>
              </a:rPr>
              <a:t>Application </a:t>
            </a:r>
          </a:p>
          <a:p>
            <a:pPr>
              <a:spcBef>
                <a:spcPct val="0"/>
              </a:spcBef>
            </a:pPr>
            <a:endParaRPr lang="en-GB" sz="1600" b="1" i="1" dirty="0">
              <a:solidFill>
                <a:srgbClr val="800080"/>
              </a:solidFill>
              <a:cs typeface="Times New Roman" panose="02020603050405020304" pitchFamily="18" charset="0"/>
            </a:endParaRPr>
          </a:p>
          <a:p>
            <a:pPr>
              <a:lnSpc>
                <a:spcPct val="125000"/>
              </a:lnSpc>
              <a:spcBef>
                <a:spcPct val="0"/>
              </a:spcBef>
            </a:pPr>
            <a:endParaRPr lang="en-GB" sz="1600" b="1" i="1" dirty="0">
              <a:solidFill>
                <a:srgbClr val="800080"/>
              </a:solidFill>
              <a:cs typeface="Times New Roman" panose="02020603050405020304" pitchFamily="18" charset="0"/>
            </a:endParaRPr>
          </a:p>
          <a:p>
            <a:pPr>
              <a:spcBef>
                <a:spcPct val="0"/>
              </a:spcBef>
            </a:pPr>
            <a:r>
              <a:rPr lang="en-GB" sz="2000" b="1" i="1" dirty="0">
                <a:solidFill>
                  <a:srgbClr val="800080"/>
                </a:solidFill>
                <a:cs typeface="Times New Roman" panose="02020603050405020304" pitchFamily="18" charset="0"/>
              </a:rPr>
              <a:t>Analysis </a:t>
            </a:r>
          </a:p>
          <a:p>
            <a:pPr>
              <a:spcBef>
                <a:spcPct val="0"/>
              </a:spcBef>
            </a:pPr>
            <a:endParaRPr lang="en-GB" sz="1600" b="1" i="1" dirty="0">
              <a:solidFill>
                <a:srgbClr val="800080"/>
              </a:solidFill>
              <a:cs typeface="Times New Roman" panose="02020603050405020304" pitchFamily="18" charset="0"/>
            </a:endParaRPr>
          </a:p>
          <a:p>
            <a:pPr>
              <a:lnSpc>
                <a:spcPct val="125000"/>
              </a:lnSpc>
              <a:spcBef>
                <a:spcPct val="0"/>
              </a:spcBef>
            </a:pPr>
            <a:endParaRPr lang="en-GB" sz="1600" b="1" i="1" dirty="0">
              <a:solidFill>
                <a:srgbClr val="800080"/>
              </a:solidFill>
              <a:cs typeface="Times New Roman" panose="02020603050405020304" pitchFamily="18" charset="0"/>
            </a:endParaRPr>
          </a:p>
          <a:p>
            <a:pPr>
              <a:spcBef>
                <a:spcPct val="0"/>
              </a:spcBef>
            </a:pPr>
            <a:r>
              <a:rPr lang="en-GB" sz="2000" b="1" i="1" dirty="0" smtClean="0">
                <a:solidFill>
                  <a:srgbClr val="800080"/>
                </a:solidFill>
                <a:cs typeface="Times New Roman" panose="02020603050405020304" pitchFamily="18" charset="0"/>
              </a:rPr>
              <a:t>Evaluation</a:t>
            </a:r>
            <a:r>
              <a:rPr lang="en-GB" sz="2000" b="1" dirty="0" smtClean="0">
                <a:solidFill>
                  <a:srgbClr val="800080"/>
                </a:solidFill>
                <a:cs typeface="Times New Roman" panose="02020603050405020304" pitchFamily="18" charset="0"/>
              </a:rPr>
              <a:t> </a:t>
            </a:r>
            <a:endParaRPr lang="en-GB" sz="2000" b="1" dirty="0">
              <a:solidFill>
                <a:srgbClr val="800080"/>
              </a:solidFill>
              <a:cs typeface="Times New Roman" panose="02020603050405020304" pitchFamily="18" charset="0"/>
            </a:endParaRPr>
          </a:p>
          <a:p>
            <a:pPr>
              <a:spcBef>
                <a:spcPct val="0"/>
              </a:spcBef>
            </a:pPr>
            <a:endParaRPr lang="en-GB" sz="1800" b="1" dirty="0">
              <a:solidFill>
                <a:srgbClr val="800080"/>
              </a:solidFill>
              <a:cs typeface="Times New Roman" panose="02020603050405020304" pitchFamily="18" charset="0"/>
            </a:endParaRPr>
          </a:p>
          <a:p>
            <a:pPr>
              <a:spcBef>
                <a:spcPct val="0"/>
              </a:spcBef>
            </a:pPr>
            <a:endParaRPr lang="en-GB" sz="1800" b="1" dirty="0">
              <a:solidFill>
                <a:srgbClr val="800080"/>
              </a:solidFill>
              <a:cs typeface="Times New Roman" panose="02020603050405020304" pitchFamily="18" charset="0"/>
            </a:endParaRPr>
          </a:p>
          <a:p>
            <a:pPr>
              <a:lnSpc>
                <a:spcPct val="125000"/>
              </a:lnSpc>
              <a:spcBef>
                <a:spcPct val="0"/>
              </a:spcBef>
            </a:pPr>
            <a:r>
              <a:rPr lang="en-GB" sz="2000" b="1" i="1" dirty="0" smtClean="0">
                <a:solidFill>
                  <a:srgbClr val="800080"/>
                </a:solidFill>
                <a:cs typeface="Times New Roman" panose="02020603050405020304" pitchFamily="18" charset="0"/>
              </a:rPr>
              <a:t>Create</a:t>
            </a:r>
            <a:endParaRPr lang="en-US" sz="2000" b="1" dirty="0">
              <a:solidFill>
                <a:srgbClr val="800080"/>
              </a:solidFill>
              <a:cs typeface="Times New Roman" panose="02020603050405020304" pitchFamily="18" charset="0"/>
            </a:endParaRPr>
          </a:p>
        </p:txBody>
      </p:sp>
      <p:sp>
        <p:nvSpPr>
          <p:cNvPr id="41991" name="Line 7"/>
          <p:cNvSpPr>
            <a:spLocks noChangeShapeType="1"/>
          </p:cNvSpPr>
          <p:nvPr/>
        </p:nvSpPr>
        <p:spPr bwMode="auto">
          <a:xfrm>
            <a:off x="2971800" y="1176593"/>
            <a:ext cx="0" cy="4800600"/>
          </a:xfrm>
          <a:prstGeom prst="line">
            <a:avLst/>
          </a:prstGeom>
          <a:ln>
            <a:headEnd/>
            <a:tailEnd/>
          </a:ln>
        </p:spPr>
        <p:style>
          <a:lnRef idx="3">
            <a:schemeClr val="dk1"/>
          </a:lnRef>
          <a:fillRef idx="0">
            <a:schemeClr val="dk1"/>
          </a:fillRef>
          <a:effectRef idx="2">
            <a:schemeClr val="dk1"/>
          </a:effectRef>
          <a:fontRef idx="minor">
            <a:schemeClr val="tx1"/>
          </a:fontRef>
        </p:style>
        <p:txBody>
          <a:bodyPr>
            <a:spAutoFit/>
          </a:bodyPr>
          <a:lstStyle/>
          <a:p>
            <a:endParaRPr lang="en-US"/>
          </a:p>
        </p:txBody>
      </p:sp>
      <p:sp>
        <p:nvSpPr>
          <p:cNvPr id="41992" name="Text Box 8"/>
          <p:cNvSpPr txBox="1">
            <a:spLocks noChangeArrowheads="1"/>
          </p:cNvSpPr>
          <p:nvPr/>
        </p:nvSpPr>
        <p:spPr bwMode="auto">
          <a:xfrm>
            <a:off x="1066800" y="6338888"/>
            <a:ext cx="2819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1993" name="Text Box 9"/>
          <p:cNvSpPr txBox="1">
            <a:spLocks noChangeArrowheads="1"/>
          </p:cNvSpPr>
          <p:nvPr/>
        </p:nvSpPr>
        <p:spPr bwMode="auto">
          <a:xfrm>
            <a:off x="762000" y="6324600"/>
            <a:ext cx="2895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1000" i="1">
                <a:cs typeface="Times New Roman" panose="02020603050405020304" pitchFamily="18" charset="0"/>
              </a:rPr>
              <a:t>Bloom B. S. 1956</a:t>
            </a:r>
            <a:r>
              <a:rPr lang="en-US" sz="1000"/>
              <a:t> , </a:t>
            </a:r>
            <a:r>
              <a:rPr lang="en-US" sz="1000" i="1"/>
              <a:t>Taxonomy of Educational Objectives</a:t>
            </a:r>
            <a:r>
              <a:rPr lang="en-US" sz="1000"/>
              <a:t>. 2 vols. New York: Longmans Green</a:t>
            </a:r>
          </a:p>
        </p:txBody>
      </p:sp>
      <p:sp>
        <p:nvSpPr>
          <p:cNvPr id="8" name="Rectangle 2"/>
          <p:cNvSpPr txBox="1">
            <a:spLocks noChangeArrowheads="1"/>
          </p:cNvSpPr>
          <p:nvPr/>
        </p:nvSpPr>
        <p:spPr bwMode="auto">
          <a:xfrm>
            <a:off x="609600" y="44705"/>
            <a:ext cx="1905000" cy="97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a:lstStyle>
          <a:p>
            <a:pPr>
              <a:lnSpc>
                <a:spcPct val="90000"/>
              </a:lnSpc>
            </a:pPr>
            <a:r>
              <a:rPr lang="en-US" sz="2800" kern="0" dirty="0" smtClean="0">
                <a:solidFill>
                  <a:srgbClr val="800080"/>
                </a:solidFill>
                <a:effectLst>
                  <a:outerShdw blurRad="38100" dist="38100" dir="2700000" algn="tl">
                    <a:srgbClr val="000000"/>
                  </a:outerShdw>
                </a:effectLst>
                <a:cs typeface="Times New Roman" panose="02020603050405020304" pitchFamily="18" charset="0"/>
              </a:rPr>
              <a:t>Intellectual Objectives</a:t>
            </a:r>
            <a:r>
              <a:rPr lang="en-US" sz="2800" kern="0" dirty="0" smtClean="0">
                <a:solidFill>
                  <a:srgbClr val="800080"/>
                </a:solidFill>
                <a:effectLst>
                  <a:outerShdw blurRad="38100" dist="38100" dir="2700000" algn="tl">
                    <a:srgbClr val="000000"/>
                  </a:outerShdw>
                </a:effectLst>
              </a:rPr>
              <a:t> </a:t>
            </a:r>
            <a:endParaRPr lang="en-US" sz="2800" kern="0" dirty="0">
              <a:solidFill>
                <a:srgbClr val="800080"/>
              </a:solidFill>
              <a:effectLst>
                <a:outerShdw blurRad="38100" dist="38100" dir="2700000" algn="tl">
                  <a:srgbClr val="000000"/>
                </a:outerShdw>
              </a:effectLst>
            </a:endParaRPr>
          </a:p>
        </p:txBody>
      </p:sp>
      <p:cxnSp>
        <p:nvCxnSpPr>
          <p:cNvPr id="2" name="Straight Arrow Connector 1"/>
          <p:cNvCxnSpPr/>
          <p:nvPr/>
        </p:nvCxnSpPr>
        <p:spPr>
          <a:xfrm flipV="1">
            <a:off x="591671" y="3556433"/>
            <a:ext cx="7848600" cy="16340"/>
          </a:xfrm>
          <a:prstGeom prst="straightConnector1">
            <a:avLst/>
          </a:prstGeom>
          <a:ln/>
        </p:spPr>
        <p:style>
          <a:lnRef idx="3">
            <a:schemeClr val="dk1"/>
          </a:lnRef>
          <a:fillRef idx="0">
            <a:schemeClr val="dk1"/>
          </a:fillRef>
          <a:effectRef idx="2">
            <a:schemeClr val="dk1"/>
          </a:effectRef>
          <a:fontRef idx="minor">
            <a:schemeClr val="tx1"/>
          </a:fontRef>
        </p:style>
      </p:cxnSp>
      <p:sp>
        <p:nvSpPr>
          <p:cNvPr id="3" name="Rectangle 2"/>
          <p:cNvSpPr/>
          <p:nvPr/>
        </p:nvSpPr>
        <p:spPr>
          <a:xfrm rot="16200000">
            <a:off x="-2242" y="4634612"/>
            <a:ext cx="1143000" cy="304800"/>
          </a:xfrm>
          <a:prstGeom prst="rect">
            <a:avLst/>
          </a:prstGeom>
          <a:solidFill>
            <a:srgbClr val="8000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DEEP</a:t>
            </a:r>
            <a:endParaRPr lang="en-US" dirty="0"/>
          </a:p>
        </p:txBody>
      </p:sp>
      <p:sp>
        <p:nvSpPr>
          <p:cNvPr id="11" name="Rectangle 10"/>
          <p:cNvSpPr/>
          <p:nvPr/>
        </p:nvSpPr>
        <p:spPr>
          <a:xfrm rot="16200000">
            <a:off x="-29136" y="2171700"/>
            <a:ext cx="1143000" cy="304800"/>
          </a:xfrm>
          <a:prstGeom prst="rect">
            <a:avLst/>
          </a:prstGeom>
          <a:solidFill>
            <a:srgbClr val="8000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SURFACE</a:t>
            </a:r>
            <a:endParaRPr lang="en-US" dirty="0"/>
          </a:p>
        </p:txBody>
      </p:sp>
    </p:spTree>
    <p:extLst>
      <p:ext uri="{BB962C8B-B14F-4D97-AF65-F5344CB8AC3E}">
        <p14:creationId xmlns:p14="http://schemas.microsoft.com/office/powerpoint/2010/main" val="396058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Picture 7" descr="question_mark_3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59028" y="228600"/>
            <a:ext cx="2495550" cy="424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1"/>
          <p:cNvSpPr>
            <a:spLocks noChangeArrowheads="1"/>
          </p:cNvSpPr>
          <p:nvPr/>
        </p:nvSpPr>
        <p:spPr bwMode="auto">
          <a:xfrm>
            <a:off x="457200" y="1066800"/>
            <a:ext cx="41910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sz="4000" b="1" dirty="0">
              <a:latin typeface="Tw Cen MT" panose="020B0602020104020603" pitchFamily="34" charset="0"/>
            </a:endParaRPr>
          </a:p>
          <a:p>
            <a:pPr algn="ctr" eaLnBrk="1" hangingPunct="1">
              <a:spcBef>
                <a:spcPct val="0"/>
              </a:spcBef>
              <a:buFontTx/>
              <a:buNone/>
            </a:pPr>
            <a:r>
              <a:rPr lang="en-US" sz="4000" dirty="0">
                <a:latin typeface="Tw Cen MT" panose="020B0602020104020603" pitchFamily="34" charset="0"/>
              </a:rPr>
              <a:t>Group Question: </a:t>
            </a:r>
          </a:p>
          <a:p>
            <a:pPr algn="ctr" eaLnBrk="1" hangingPunct="1">
              <a:spcBef>
                <a:spcPct val="0"/>
              </a:spcBef>
              <a:buFontTx/>
              <a:buNone/>
            </a:pPr>
            <a:endParaRPr lang="en-US" sz="4000" dirty="0">
              <a:latin typeface="Tw Cen MT" panose="020B0602020104020603" pitchFamily="34" charset="0"/>
            </a:endParaRPr>
          </a:p>
          <a:p>
            <a:pPr algn="ctr" eaLnBrk="1" hangingPunct="1">
              <a:spcBef>
                <a:spcPct val="0"/>
              </a:spcBef>
              <a:buFontTx/>
              <a:buNone/>
            </a:pPr>
            <a:r>
              <a:rPr lang="en-US" sz="4000" dirty="0">
                <a:solidFill>
                  <a:srgbClr val="3F1C5A"/>
                </a:solidFill>
                <a:latin typeface="Tw Cen MT" panose="020B0602020104020603" pitchFamily="34" charset="0"/>
              </a:rPr>
              <a:t>Why do we assess students?</a:t>
            </a:r>
          </a:p>
          <a:p>
            <a:pPr algn="ctr" eaLnBrk="1" hangingPunct="1">
              <a:spcBef>
                <a:spcPct val="0"/>
              </a:spcBef>
              <a:buFontTx/>
              <a:buNone/>
            </a:pPr>
            <a:endParaRPr lang="en-US" sz="4000" i="1" dirty="0">
              <a:latin typeface="Tw Cen MT" panose="020B0602020104020603" pitchFamily="34" charset="0"/>
            </a:endParaRPr>
          </a:p>
        </p:txBody>
      </p:sp>
      <p:sp>
        <p:nvSpPr>
          <p:cNvPr id="4" name="Rectangle 4"/>
          <p:cNvSpPr txBox="1">
            <a:spLocks noChangeArrowheads="1"/>
          </p:cNvSpPr>
          <p:nvPr/>
        </p:nvSpPr>
        <p:spPr bwMode="auto">
          <a:xfrm>
            <a:off x="4876800" y="4325005"/>
            <a:ext cx="3860007"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400" dirty="0" smtClean="0">
                <a:solidFill>
                  <a:schemeClr val="tx2"/>
                </a:solidFill>
                <a:latin typeface="+mn-lt"/>
              </a:rPr>
              <a:t>“The quickest way to change </a:t>
            </a:r>
          </a:p>
          <a:p>
            <a:pPr algn="ctr" eaLnBrk="1" hangingPunct="1">
              <a:spcBef>
                <a:spcPct val="0"/>
              </a:spcBef>
              <a:buFontTx/>
              <a:buNone/>
            </a:pPr>
            <a:r>
              <a:rPr lang="en-US" sz="2400" dirty="0" smtClean="0">
                <a:solidFill>
                  <a:schemeClr val="tx2"/>
                </a:solidFill>
                <a:latin typeface="+mn-lt"/>
              </a:rPr>
              <a:t>student learning is to change </a:t>
            </a:r>
            <a:br>
              <a:rPr lang="en-US" sz="2400" dirty="0" smtClean="0">
                <a:solidFill>
                  <a:schemeClr val="tx2"/>
                </a:solidFill>
                <a:latin typeface="+mn-lt"/>
              </a:rPr>
            </a:br>
            <a:r>
              <a:rPr lang="en-US" sz="2400" dirty="0" smtClean="0">
                <a:solidFill>
                  <a:schemeClr val="tx2"/>
                </a:solidFill>
                <a:latin typeface="+mn-lt"/>
              </a:rPr>
              <a:t>the assessment system.”</a:t>
            </a:r>
          </a:p>
          <a:p>
            <a:pPr algn="r" eaLnBrk="1" hangingPunct="1">
              <a:spcBef>
                <a:spcPct val="0"/>
              </a:spcBef>
              <a:buFontTx/>
              <a:buNone/>
            </a:pPr>
            <a:r>
              <a:rPr lang="en-US" sz="800" dirty="0" smtClean="0">
                <a:solidFill>
                  <a:schemeClr val="tx2"/>
                </a:solidFill>
                <a:latin typeface="+mn-lt"/>
              </a:rPr>
              <a:t> </a:t>
            </a:r>
            <a:br>
              <a:rPr lang="en-US" sz="800" dirty="0" smtClean="0">
                <a:solidFill>
                  <a:schemeClr val="tx2"/>
                </a:solidFill>
                <a:latin typeface="+mn-lt"/>
              </a:rPr>
            </a:br>
            <a:r>
              <a:rPr lang="en-US" sz="1600" dirty="0" smtClean="0">
                <a:solidFill>
                  <a:schemeClr val="tx2"/>
                </a:solidFill>
                <a:latin typeface="+mn-lt"/>
              </a:rPr>
              <a:t>Elton &amp; </a:t>
            </a:r>
            <a:r>
              <a:rPr lang="en-US" sz="1600" dirty="0" err="1" smtClean="0">
                <a:solidFill>
                  <a:schemeClr val="tx2"/>
                </a:solidFill>
                <a:latin typeface="+mn-lt"/>
              </a:rPr>
              <a:t>Laurillard</a:t>
            </a:r>
            <a:r>
              <a:rPr lang="en-US" sz="1600" dirty="0" smtClean="0">
                <a:solidFill>
                  <a:schemeClr val="tx2"/>
                </a:solidFill>
                <a:latin typeface="+mn-lt"/>
              </a:rPr>
              <a:t>, 1979</a:t>
            </a:r>
            <a:endParaRPr lang="en-US" sz="1600" dirty="0">
              <a:solidFill>
                <a:schemeClr val="tx2"/>
              </a:solidFill>
              <a:latin typeface="+mn-lt"/>
            </a:endParaRPr>
          </a:p>
        </p:txBody>
      </p:sp>
    </p:spTree>
    <p:extLst>
      <p:ext uri="{BB962C8B-B14F-4D97-AF65-F5344CB8AC3E}">
        <p14:creationId xmlns:p14="http://schemas.microsoft.com/office/powerpoint/2010/main" val="258661321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4000" b="1" dirty="0" smtClean="0">
                <a:solidFill>
                  <a:srgbClr val="460046"/>
                </a:solidFill>
                <a:latin typeface="Tw Cen MT" panose="020B0602020104020603" pitchFamily="34" charset="0"/>
              </a:rPr>
              <a:t>Purposes of Student Assessment</a:t>
            </a:r>
            <a:r>
              <a:rPr lang="en-US" sz="4000" dirty="0" smtClean="0">
                <a:solidFill>
                  <a:srgbClr val="460046"/>
                </a:solidFill>
                <a:latin typeface="Tw Cen MT" panose="020B0602020104020603" pitchFamily="34" charset="0"/>
              </a:rPr>
              <a:t/>
            </a:r>
            <a:br>
              <a:rPr lang="en-US" sz="4000" dirty="0" smtClean="0">
                <a:solidFill>
                  <a:srgbClr val="460046"/>
                </a:solidFill>
                <a:latin typeface="Tw Cen MT" panose="020B0602020104020603" pitchFamily="34" charset="0"/>
              </a:rPr>
            </a:br>
            <a:r>
              <a:rPr lang="en-US" sz="4000" dirty="0" smtClean="0">
                <a:solidFill>
                  <a:srgbClr val="460046"/>
                </a:solidFill>
                <a:latin typeface="Tw Cen MT" panose="020B0602020104020603" pitchFamily="34" charset="0"/>
              </a:rPr>
              <a:t>Summative</a:t>
            </a:r>
          </a:p>
        </p:txBody>
      </p:sp>
      <p:sp>
        <p:nvSpPr>
          <p:cNvPr id="11267" name="Rectangle 3"/>
          <p:cNvSpPr>
            <a:spLocks noGrp="1" noChangeArrowheads="1"/>
          </p:cNvSpPr>
          <p:nvPr>
            <p:ph type="body" idx="1"/>
          </p:nvPr>
        </p:nvSpPr>
        <p:spPr>
          <a:xfrm>
            <a:off x="876300" y="1524000"/>
            <a:ext cx="7391400" cy="4525963"/>
          </a:xfrm>
        </p:spPr>
        <p:txBody>
          <a:bodyPr/>
          <a:lstStyle/>
          <a:p>
            <a:r>
              <a:rPr lang="en-US" sz="2800" dirty="0" smtClean="0">
                <a:latin typeface="Tw Cen MT" panose="020B0602020104020603" pitchFamily="34" charset="0"/>
              </a:rPr>
              <a:t>To pass or fail a student</a:t>
            </a:r>
          </a:p>
          <a:p>
            <a:r>
              <a:rPr lang="en-US" sz="2800" dirty="0" smtClean="0">
                <a:latin typeface="Tw Cen MT" panose="020B0602020104020603" pitchFamily="34" charset="0"/>
              </a:rPr>
              <a:t>To grade or rank a student</a:t>
            </a:r>
          </a:p>
          <a:p>
            <a:r>
              <a:rPr lang="en-US" sz="2800" dirty="0" smtClean="0">
                <a:latin typeface="Tw Cen MT" panose="020B0602020104020603" pitchFamily="34" charset="0"/>
              </a:rPr>
              <a:t>To license to proceed</a:t>
            </a:r>
          </a:p>
          <a:p>
            <a:r>
              <a:rPr lang="en-US" sz="2800" dirty="0" smtClean="0">
                <a:latin typeface="Tw Cen MT" panose="020B0602020104020603" pitchFamily="34" charset="0"/>
              </a:rPr>
              <a:t>To select for future courses</a:t>
            </a:r>
          </a:p>
          <a:p>
            <a:r>
              <a:rPr lang="en-US" sz="2800" dirty="0" smtClean="0">
                <a:latin typeface="Tw Cen MT" panose="020B0602020104020603" pitchFamily="34" charset="0"/>
              </a:rPr>
              <a:t>To license to practice</a:t>
            </a:r>
          </a:p>
          <a:p>
            <a:r>
              <a:rPr lang="en-US" sz="2800" dirty="0" smtClean="0">
                <a:latin typeface="Tw Cen MT" panose="020B0602020104020603" pitchFamily="34" charset="0"/>
              </a:rPr>
              <a:t>To predict success in future courses</a:t>
            </a:r>
          </a:p>
          <a:p>
            <a:r>
              <a:rPr lang="en-US" sz="2800" dirty="0" smtClean="0">
                <a:latin typeface="Tw Cen MT" panose="020B0602020104020603" pitchFamily="34" charset="0"/>
              </a:rPr>
              <a:t>To predict success in employment</a:t>
            </a:r>
          </a:p>
          <a:p>
            <a:r>
              <a:rPr lang="en-US" sz="2800" dirty="0" smtClean="0">
                <a:latin typeface="Tw Cen MT" panose="020B0602020104020603" pitchFamily="34" charset="0"/>
              </a:rPr>
              <a:t>To select for future employment</a:t>
            </a:r>
          </a:p>
          <a:p>
            <a:r>
              <a:rPr lang="en-US" sz="2800" dirty="0" smtClean="0">
                <a:latin typeface="Tw Cen MT" panose="020B0602020104020603" pitchFamily="34" charset="0"/>
              </a:rPr>
              <a:t>To </a:t>
            </a:r>
            <a:r>
              <a:rPr lang="en-US" sz="2800" dirty="0">
                <a:latin typeface="Tw Cen MT" panose="020B0602020104020603" pitchFamily="34" charset="0"/>
              </a:rPr>
              <a:t>determine if a student is learning</a:t>
            </a:r>
          </a:p>
          <a:p>
            <a:endParaRPr lang="en-US" sz="2800" dirty="0" smtClean="0">
              <a:latin typeface="Tw Cen MT" panose="020B0602020104020603" pitchFamily="34" charset="0"/>
            </a:endParaRPr>
          </a:p>
        </p:txBody>
      </p:sp>
    </p:spTree>
    <p:extLst>
      <p:ext uri="{BB962C8B-B14F-4D97-AF65-F5344CB8AC3E}">
        <p14:creationId xmlns:p14="http://schemas.microsoft.com/office/powerpoint/2010/main" val="1289702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b="1" dirty="0" smtClean="0">
                <a:solidFill>
                  <a:srgbClr val="460046"/>
                </a:solidFill>
                <a:latin typeface="Tw Cen MT" panose="020B0602020104020603" pitchFamily="34" charset="0"/>
              </a:rPr>
              <a:t>Purposes of Student Assessment</a:t>
            </a:r>
            <a:r>
              <a:rPr lang="en-US" sz="4000" dirty="0" smtClean="0">
                <a:solidFill>
                  <a:srgbClr val="460046"/>
                </a:solidFill>
                <a:latin typeface="Tw Cen MT" panose="020B0602020104020603" pitchFamily="34" charset="0"/>
              </a:rPr>
              <a:t/>
            </a:r>
            <a:br>
              <a:rPr lang="en-US" sz="4000" dirty="0" smtClean="0">
                <a:solidFill>
                  <a:srgbClr val="460046"/>
                </a:solidFill>
                <a:latin typeface="Tw Cen MT" panose="020B0602020104020603" pitchFamily="34" charset="0"/>
              </a:rPr>
            </a:br>
            <a:r>
              <a:rPr lang="en-US" sz="4000" dirty="0" smtClean="0">
                <a:solidFill>
                  <a:srgbClr val="460046"/>
                </a:solidFill>
                <a:latin typeface="Tw Cen MT" panose="020B0602020104020603" pitchFamily="34" charset="0"/>
              </a:rPr>
              <a:t>Formative</a:t>
            </a:r>
          </a:p>
        </p:txBody>
      </p:sp>
      <p:sp>
        <p:nvSpPr>
          <p:cNvPr id="12291" name="Rectangle 3"/>
          <p:cNvSpPr>
            <a:spLocks noGrp="1" noChangeArrowheads="1"/>
          </p:cNvSpPr>
          <p:nvPr>
            <p:ph type="body" idx="1"/>
          </p:nvPr>
        </p:nvSpPr>
        <p:spPr>
          <a:xfrm>
            <a:off x="800100" y="1600200"/>
            <a:ext cx="7543800" cy="4267200"/>
          </a:xfrm>
        </p:spPr>
        <p:txBody>
          <a:bodyPr/>
          <a:lstStyle/>
          <a:p>
            <a:r>
              <a:rPr lang="en-US" sz="2800" dirty="0" smtClean="0">
                <a:latin typeface="Tw Cen MT" panose="020B0602020104020603" pitchFamily="34" charset="0"/>
              </a:rPr>
              <a:t>To provide feedback to students to improve their learning</a:t>
            </a:r>
          </a:p>
          <a:p>
            <a:r>
              <a:rPr lang="en-US" sz="2800" dirty="0" smtClean="0">
                <a:latin typeface="Tw Cen MT" panose="020B0602020104020603" pitchFamily="34" charset="0"/>
              </a:rPr>
              <a:t>To motivate students</a:t>
            </a:r>
          </a:p>
          <a:p>
            <a:r>
              <a:rPr lang="en-US" sz="2800" dirty="0" smtClean="0">
                <a:latin typeface="Tw Cen MT" panose="020B0602020104020603" pitchFamily="34" charset="0"/>
              </a:rPr>
              <a:t>To diagnose a student’s strengths and weaknesses</a:t>
            </a:r>
          </a:p>
          <a:p>
            <a:r>
              <a:rPr lang="en-US" sz="2800" dirty="0" smtClean="0">
                <a:latin typeface="Tw Cen MT" panose="020B0602020104020603" pitchFamily="34" charset="0"/>
              </a:rPr>
              <a:t>To help students develop their skills of self-assessment</a:t>
            </a:r>
          </a:p>
          <a:p>
            <a:r>
              <a:rPr lang="en-US" sz="2800" dirty="0" smtClean="0">
                <a:latin typeface="Tw Cen MT" panose="020B0602020104020603" pitchFamily="34" charset="0"/>
              </a:rPr>
              <a:t>To provide a profile of what a student has learnt</a:t>
            </a:r>
          </a:p>
          <a:p>
            <a:r>
              <a:rPr lang="en-US" sz="2800" dirty="0" smtClean="0">
                <a:latin typeface="Tw Cen MT" panose="020B0602020104020603" pitchFamily="34" charset="0"/>
              </a:rPr>
              <a:t>To </a:t>
            </a:r>
            <a:r>
              <a:rPr lang="en-US" sz="2800" dirty="0">
                <a:latin typeface="Tw Cen MT" panose="020B0602020104020603" pitchFamily="34" charset="0"/>
              </a:rPr>
              <a:t>determine if students are learning</a:t>
            </a:r>
          </a:p>
          <a:p>
            <a:endParaRPr lang="en-US" sz="2800" dirty="0" smtClean="0">
              <a:latin typeface="Tw Cen MT" panose="020B0602020104020603" pitchFamily="34" charset="0"/>
            </a:endParaRPr>
          </a:p>
        </p:txBody>
      </p:sp>
    </p:spTree>
    <p:extLst>
      <p:ext uri="{BB962C8B-B14F-4D97-AF65-F5344CB8AC3E}">
        <p14:creationId xmlns:p14="http://schemas.microsoft.com/office/powerpoint/2010/main" val="2471534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09563"/>
            <a:ext cx="8229600" cy="1143000"/>
          </a:xfrm>
        </p:spPr>
        <p:txBody>
          <a:bodyPr/>
          <a:lstStyle/>
          <a:p>
            <a:r>
              <a:rPr lang="en-US" sz="4000" b="1" dirty="0" smtClean="0">
                <a:solidFill>
                  <a:srgbClr val="460046"/>
                </a:solidFill>
                <a:latin typeface="Tw Cen MT" panose="020B0602020104020603" pitchFamily="34" charset="0"/>
              </a:rPr>
              <a:t>Purposes of Student Assessment</a:t>
            </a:r>
            <a:r>
              <a:rPr lang="en-US" sz="4000" dirty="0" smtClean="0">
                <a:solidFill>
                  <a:srgbClr val="460046"/>
                </a:solidFill>
                <a:latin typeface="Tw Cen MT" panose="020B0602020104020603" pitchFamily="34" charset="0"/>
              </a:rPr>
              <a:t/>
            </a:r>
            <a:br>
              <a:rPr lang="en-US" sz="4000" dirty="0" smtClean="0">
                <a:solidFill>
                  <a:srgbClr val="460046"/>
                </a:solidFill>
                <a:latin typeface="Tw Cen MT" panose="020B0602020104020603" pitchFamily="34" charset="0"/>
              </a:rPr>
            </a:br>
            <a:r>
              <a:rPr lang="en-US" sz="4000" dirty="0" smtClean="0">
                <a:solidFill>
                  <a:srgbClr val="460046"/>
                </a:solidFill>
                <a:latin typeface="Tw Cen MT" panose="020B0602020104020603" pitchFamily="34" charset="0"/>
              </a:rPr>
              <a:t>Evaluative</a:t>
            </a:r>
          </a:p>
        </p:txBody>
      </p:sp>
      <p:sp>
        <p:nvSpPr>
          <p:cNvPr id="13315" name="Rectangle 3"/>
          <p:cNvSpPr>
            <a:spLocks noGrp="1" noChangeArrowheads="1"/>
          </p:cNvSpPr>
          <p:nvPr>
            <p:ph type="body" idx="1"/>
          </p:nvPr>
        </p:nvSpPr>
        <p:spPr/>
        <p:txBody>
          <a:bodyPr/>
          <a:lstStyle/>
          <a:p>
            <a:r>
              <a:rPr lang="en-US" dirty="0" smtClean="0">
                <a:latin typeface="Tw Cen MT" panose="020B0602020104020603" pitchFamily="34" charset="0"/>
              </a:rPr>
              <a:t>To provide feedback to teachers</a:t>
            </a:r>
          </a:p>
          <a:p>
            <a:r>
              <a:rPr lang="en-US" dirty="0" smtClean="0">
                <a:latin typeface="Tw Cen MT" panose="020B0602020104020603" pitchFamily="34" charset="0"/>
              </a:rPr>
              <a:t>To improve teaching</a:t>
            </a:r>
          </a:p>
          <a:p>
            <a:r>
              <a:rPr lang="en-US" dirty="0" smtClean="0">
                <a:latin typeface="Tw Cen MT" panose="020B0602020104020603" pitchFamily="34" charset="0"/>
              </a:rPr>
              <a:t>To evaluate a course’s strengths and weaknesses</a:t>
            </a:r>
          </a:p>
          <a:p>
            <a:r>
              <a:rPr lang="en-US" dirty="0" smtClean="0">
                <a:latin typeface="Tw Cen MT" panose="020B0602020104020603" pitchFamily="34" charset="0"/>
              </a:rPr>
              <a:t>To make the course appear ‘respectable’ and credit worthy to other institutions and employers</a:t>
            </a:r>
          </a:p>
          <a:p>
            <a:r>
              <a:rPr lang="en-US" dirty="0" smtClean="0">
                <a:latin typeface="Tw Cen MT" panose="020B0602020104020603" pitchFamily="34" charset="0"/>
              </a:rPr>
              <a:t>To </a:t>
            </a:r>
            <a:r>
              <a:rPr lang="en-US" dirty="0">
                <a:latin typeface="Tw Cen MT" panose="020B0602020104020603" pitchFamily="34" charset="0"/>
              </a:rPr>
              <a:t>determine if students are learning</a:t>
            </a:r>
          </a:p>
          <a:p>
            <a:endParaRPr lang="en-US" dirty="0" smtClean="0">
              <a:latin typeface="Tw Cen MT" panose="020B0602020104020603" pitchFamily="34" charset="0"/>
            </a:endParaRPr>
          </a:p>
        </p:txBody>
      </p:sp>
    </p:spTree>
    <p:extLst>
      <p:ext uri="{BB962C8B-B14F-4D97-AF65-F5344CB8AC3E}">
        <p14:creationId xmlns:p14="http://schemas.microsoft.com/office/powerpoint/2010/main" val="13704516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ctrTitle"/>
          </p:nvPr>
        </p:nvSpPr>
        <p:spPr>
          <a:xfrm>
            <a:off x="1219200" y="685800"/>
            <a:ext cx="6781800" cy="762000"/>
          </a:xfrm>
        </p:spPr>
        <p:txBody>
          <a:bodyPr>
            <a:normAutofit/>
          </a:bodyPr>
          <a:lstStyle/>
          <a:p>
            <a:pPr>
              <a:defRPr/>
            </a:pPr>
            <a:r>
              <a:rPr lang="en-US" dirty="0" smtClean="0">
                <a:solidFill>
                  <a:srgbClr val="441D61"/>
                </a:solidFill>
                <a:latin typeface="Tw Cen MT" pitchFamily="34" charset="0"/>
              </a:rPr>
              <a:t>Dimensions of Assessment</a:t>
            </a:r>
            <a:endParaRPr lang="en-US" dirty="0" smtClean="0">
              <a:solidFill>
                <a:srgbClr val="3F1C5A"/>
              </a:solidFill>
              <a:effectLst>
                <a:outerShdw blurRad="38100" dist="38100" dir="2700000" algn="tl">
                  <a:srgbClr val="000000">
                    <a:alpha val="43137"/>
                  </a:srgbClr>
                </a:outerShdw>
              </a:effectLst>
              <a:latin typeface="Tw Cen MT" pitchFamily="34" charset="0"/>
            </a:endParaRPr>
          </a:p>
        </p:txBody>
      </p:sp>
      <p:pic>
        <p:nvPicPr>
          <p:cNvPr id="3" name="Picture 2" descr="https://encrypted-tbn3.gstatic.com/images?q=tbn:ANd9GcR6DaaO_rU96J13-hkhGK5oAoGJ6AHhU0txan9Ve7zFRzOr192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6859" y="1828800"/>
            <a:ext cx="6026481"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77471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2013560" y="-76994"/>
            <a:ext cx="5562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2800" dirty="0" smtClean="0">
                <a:solidFill>
                  <a:srgbClr val="460046"/>
                </a:solidFill>
                <a:effectLst>
                  <a:outerShdw blurRad="38100" dist="38100" dir="2700000" algn="tl">
                    <a:srgbClr val="000000">
                      <a:alpha val="43137"/>
                    </a:srgbClr>
                  </a:outerShdw>
                </a:effectLst>
                <a:latin typeface="Tw Cen MT" pitchFamily="34" charset="0"/>
              </a:rPr>
              <a:t>Dimensions of Assessment </a:t>
            </a:r>
          </a:p>
        </p:txBody>
      </p:sp>
      <p:sp>
        <p:nvSpPr>
          <p:cNvPr id="15365" name="Line 3"/>
          <p:cNvSpPr>
            <a:spLocks noChangeShapeType="1"/>
          </p:cNvSpPr>
          <p:nvPr/>
        </p:nvSpPr>
        <p:spPr bwMode="auto">
          <a:xfrm>
            <a:off x="2185010" y="3094037"/>
            <a:ext cx="4876800" cy="0"/>
          </a:xfrm>
          <a:prstGeom prst="line">
            <a:avLst/>
          </a:prstGeom>
          <a:noFill/>
          <a:ln w="38100">
            <a:solidFill>
              <a:srgbClr val="5A278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6" name="Text Box 4"/>
          <p:cNvSpPr txBox="1">
            <a:spLocks noChangeArrowheads="1"/>
          </p:cNvSpPr>
          <p:nvPr/>
        </p:nvSpPr>
        <p:spPr bwMode="auto">
          <a:xfrm>
            <a:off x="7053873" y="2640012"/>
            <a:ext cx="12573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Formative</a:t>
            </a:r>
          </a:p>
        </p:txBody>
      </p:sp>
      <p:sp>
        <p:nvSpPr>
          <p:cNvPr id="15367" name="Text Box 5"/>
          <p:cNvSpPr txBox="1">
            <a:spLocks noChangeArrowheads="1"/>
          </p:cNvSpPr>
          <p:nvPr/>
        </p:nvSpPr>
        <p:spPr bwMode="auto">
          <a:xfrm>
            <a:off x="1022960" y="2640012"/>
            <a:ext cx="1409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Summative</a:t>
            </a:r>
          </a:p>
        </p:txBody>
      </p:sp>
      <p:sp>
        <p:nvSpPr>
          <p:cNvPr id="15368" name="Text Box 6"/>
          <p:cNvSpPr txBox="1">
            <a:spLocks noChangeArrowheads="1"/>
          </p:cNvSpPr>
          <p:nvPr/>
        </p:nvSpPr>
        <p:spPr bwMode="auto">
          <a:xfrm>
            <a:off x="2408848" y="4114800"/>
            <a:ext cx="4648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Reliability</a:t>
            </a:r>
            <a:r>
              <a:rPr lang="en-US" sz="2400" b="1">
                <a:solidFill>
                  <a:schemeClr val="tx2"/>
                </a:solidFill>
                <a:latin typeface="Tw Cen MT" panose="020B0602020104020603" pitchFamily="34" charset="0"/>
              </a:rPr>
              <a:t> </a:t>
            </a:r>
          </a:p>
          <a:p>
            <a:pPr algn="ctr" eaLnBrk="1" hangingPunct="1">
              <a:spcBef>
                <a:spcPct val="0"/>
              </a:spcBef>
              <a:buFontTx/>
              <a:buNone/>
            </a:pPr>
            <a:r>
              <a:rPr lang="en-US" sz="1800">
                <a:latin typeface="Tw Cen MT" panose="020B0602020104020603" pitchFamily="34" charset="0"/>
              </a:rPr>
              <a:t>The extent to which the results of the assessment method can be trusted</a:t>
            </a:r>
          </a:p>
        </p:txBody>
      </p:sp>
      <p:sp>
        <p:nvSpPr>
          <p:cNvPr id="15369" name="Text Box 7"/>
          <p:cNvSpPr txBox="1">
            <a:spLocks noChangeArrowheads="1"/>
          </p:cNvSpPr>
          <p:nvPr/>
        </p:nvSpPr>
        <p:spPr bwMode="auto">
          <a:xfrm>
            <a:off x="2758098" y="1008062"/>
            <a:ext cx="4038600" cy="1220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Validity</a:t>
            </a:r>
          </a:p>
          <a:p>
            <a:pPr algn="ctr" eaLnBrk="1" hangingPunct="1">
              <a:spcBef>
                <a:spcPct val="0"/>
              </a:spcBef>
              <a:buFontTx/>
              <a:buNone/>
            </a:pPr>
            <a:r>
              <a:rPr lang="en-US" sz="1800">
                <a:solidFill>
                  <a:schemeClr val="tx2"/>
                </a:solidFill>
                <a:latin typeface="Tw Cen MT" panose="020B0602020104020603" pitchFamily="34" charset="0"/>
              </a:rPr>
              <a:t>The extent to which the assessment methods reflect student learning and the learning goals of the course</a:t>
            </a:r>
          </a:p>
        </p:txBody>
      </p:sp>
      <p:sp>
        <p:nvSpPr>
          <p:cNvPr id="15370" name="Line 8"/>
          <p:cNvSpPr>
            <a:spLocks noChangeShapeType="1"/>
          </p:cNvSpPr>
          <p:nvPr/>
        </p:nvSpPr>
        <p:spPr bwMode="auto">
          <a:xfrm>
            <a:off x="4794860" y="2065337"/>
            <a:ext cx="0" cy="2057400"/>
          </a:xfrm>
          <a:prstGeom prst="line">
            <a:avLst/>
          </a:prstGeom>
          <a:noFill/>
          <a:ln w="38100">
            <a:solidFill>
              <a:srgbClr val="5A278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1" name="Text Box 9"/>
          <p:cNvSpPr txBox="1">
            <a:spLocks noChangeArrowheads="1"/>
          </p:cNvSpPr>
          <p:nvPr/>
        </p:nvSpPr>
        <p:spPr bwMode="auto">
          <a:xfrm>
            <a:off x="653073" y="3048000"/>
            <a:ext cx="225742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Essentially designed to sum up someone’s achievement</a:t>
            </a:r>
          </a:p>
        </p:txBody>
      </p:sp>
      <p:sp>
        <p:nvSpPr>
          <p:cNvPr id="15372" name="Text Box 10"/>
          <p:cNvSpPr txBox="1">
            <a:spLocks noChangeArrowheads="1"/>
          </p:cNvSpPr>
          <p:nvPr/>
        </p:nvSpPr>
        <p:spPr bwMode="auto">
          <a:xfrm>
            <a:off x="6528410" y="3048000"/>
            <a:ext cx="22860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Essentially designed for use in helping the learning process </a:t>
            </a:r>
          </a:p>
        </p:txBody>
      </p:sp>
      <p:sp>
        <p:nvSpPr>
          <p:cNvPr id="15373" name="Oval 11"/>
          <p:cNvSpPr>
            <a:spLocks noChangeArrowheads="1"/>
          </p:cNvSpPr>
          <p:nvPr/>
        </p:nvSpPr>
        <p:spPr bwMode="auto">
          <a:xfrm>
            <a:off x="672123" y="900112"/>
            <a:ext cx="8077200" cy="4632325"/>
          </a:xfrm>
          <a:prstGeom prst="ellipse">
            <a:avLst/>
          </a:prstGeom>
          <a:noFill/>
          <a:ln w="28575">
            <a:solidFill>
              <a:srgbClr val="3C1A5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latin typeface="Tw Cen MT" panose="020B0602020104020603" pitchFamily="34" charset="0"/>
            </a:endParaRPr>
          </a:p>
        </p:txBody>
      </p:sp>
      <p:sp>
        <p:nvSpPr>
          <p:cNvPr id="15374" name="Oval 12"/>
          <p:cNvSpPr>
            <a:spLocks noChangeArrowheads="1"/>
          </p:cNvSpPr>
          <p:nvPr/>
        </p:nvSpPr>
        <p:spPr bwMode="auto">
          <a:xfrm>
            <a:off x="3899510" y="2789237"/>
            <a:ext cx="1828800" cy="609600"/>
          </a:xfrm>
          <a:prstGeom prst="ellipse">
            <a:avLst/>
          </a:prstGeom>
          <a:solidFill>
            <a:schemeClr val="bg1"/>
          </a:solidFill>
          <a:ln w="38100">
            <a:solidFill>
              <a:srgbClr val="5A278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Practicality</a:t>
            </a:r>
          </a:p>
        </p:txBody>
      </p:sp>
      <p:sp>
        <p:nvSpPr>
          <p:cNvPr id="15375" name="Text Box 13"/>
          <p:cNvSpPr txBox="1">
            <a:spLocks noChangeArrowheads="1"/>
          </p:cNvSpPr>
          <p:nvPr/>
        </p:nvSpPr>
        <p:spPr bwMode="auto">
          <a:xfrm>
            <a:off x="6796698" y="371475"/>
            <a:ext cx="23399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rgbClr val="460046"/>
                </a:solidFill>
                <a:latin typeface="Tw Cen MT" panose="020B0602020104020603" pitchFamily="34" charset="0"/>
              </a:rPr>
              <a:t>Criterion Referenced</a:t>
            </a:r>
          </a:p>
        </p:txBody>
      </p:sp>
      <p:sp>
        <p:nvSpPr>
          <p:cNvPr id="15376" name="Text Box 14"/>
          <p:cNvSpPr txBox="1">
            <a:spLocks noChangeArrowheads="1"/>
          </p:cNvSpPr>
          <p:nvPr/>
        </p:nvSpPr>
        <p:spPr bwMode="auto">
          <a:xfrm>
            <a:off x="432517" y="5073650"/>
            <a:ext cx="2046073" cy="29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600"/>
              </a:lnSpc>
              <a:spcBef>
                <a:spcPct val="0"/>
              </a:spcBef>
              <a:buFontTx/>
              <a:buNone/>
            </a:pPr>
            <a:r>
              <a:rPr lang="en-US" sz="2000" b="1">
                <a:solidFill>
                  <a:srgbClr val="460046"/>
                </a:solidFill>
                <a:latin typeface="Tw Cen MT" panose="020B0602020104020603" pitchFamily="34" charset="0"/>
              </a:rPr>
              <a:t>Norm-Referenced</a:t>
            </a:r>
          </a:p>
        </p:txBody>
      </p:sp>
      <p:sp>
        <p:nvSpPr>
          <p:cNvPr id="15377" name="Text Box 15"/>
          <p:cNvSpPr txBox="1">
            <a:spLocks noChangeArrowheads="1"/>
          </p:cNvSpPr>
          <p:nvPr/>
        </p:nvSpPr>
        <p:spPr bwMode="auto">
          <a:xfrm>
            <a:off x="186348" y="706437"/>
            <a:ext cx="2395537" cy="922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Based on self-reflection of learning achieved on the course</a:t>
            </a:r>
          </a:p>
        </p:txBody>
      </p:sp>
      <p:sp>
        <p:nvSpPr>
          <p:cNvPr id="15378" name="Text Box 16"/>
          <p:cNvSpPr txBox="1">
            <a:spLocks noChangeArrowheads="1"/>
          </p:cNvSpPr>
          <p:nvPr/>
        </p:nvSpPr>
        <p:spPr bwMode="auto">
          <a:xfrm>
            <a:off x="372085" y="371475"/>
            <a:ext cx="19034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rgbClr val="460046"/>
                </a:solidFill>
                <a:latin typeface="Tw Cen MT" panose="020B0602020104020603" pitchFamily="34" charset="0"/>
              </a:rPr>
              <a:t>Self-Referenced</a:t>
            </a:r>
          </a:p>
        </p:txBody>
      </p:sp>
      <p:sp>
        <p:nvSpPr>
          <p:cNvPr id="15379" name="Text Box 17"/>
          <p:cNvSpPr txBox="1">
            <a:spLocks noChangeArrowheads="1"/>
          </p:cNvSpPr>
          <p:nvPr/>
        </p:nvSpPr>
        <p:spPr bwMode="auto">
          <a:xfrm>
            <a:off x="6872898" y="693737"/>
            <a:ext cx="21875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Based on knowledge and skills learned on course</a:t>
            </a:r>
          </a:p>
        </p:txBody>
      </p:sp>
      <p:sp>
        <p:nvSpPr>
          <p:cNvPr id="15380" name="Text Box 18"/>
          <p:cNvSpPr txBox="1">
            <a:spLocks noChangeArrowheads="1"/>
          </p:cNvSpPr>
          <p:nvPr/>
        </p:nvSpPr>
        <p:spPr bwMode="auto">
          <a:xfrm>
            <a:off x="332398" y="5483225"/>
            <a:ext cx="197008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600"/>
              </a:lnSpc>
              <a:spcBef>
                <a:spcPct val="0"/>
              </a:spcBef>
              <a:buFontTx/>
              <a:buNone/>
            </a:pPr>
            <a:r>
              <a:rPr lang="en-US" sz="1800">
                <a:latin typeface="Tw Cen MT" panose="020B0602020104020603" pitchFamily="34" charset="0"/>
              </a:rPr>
              <a:t>Based on comparisons with others in the group</a:t>
            </a:r>
          </a:p>
        </p:txBody>
      </p:sp>
      <p:sp>
        <p:nvSpPr>
          <p:cNvPr id="15381" name="Text Box 16"/>
          <p:cNvSpPr txBox="1">
            <a:spLocks noChangeArrowheads="1"/>
          </p:cNvSpPr>
          <p:nvPr/>
        </p:nvSpPr>
        <p:spPr bwMode="auto">
          <a:xfrm>
            <a:off x="7132932" y="5106987"/>
            <a:ext cx="1910395" cy="29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600"/>
              </a:lnSpc>
              <a:spcBef>
                <a:spcPct val="0"/>
              </a:spcBef>
              <a:buFontTx/>
              <a:buNone/>
            </a:pPr>
            <a:r>
              <a:rPr lang="en-US" sz="2000" b="1">
                <a:solidFill>
                  <a:srgbClr val="460046"/>
                </a:solidFill>
                <a:latin typeface="Tw Cen MT" panose="020B0602020104020603" pitchFamily="34" charset="0"/>
              </a:rPr>
              <a:t>Peer-Referenced</a:t>
            </a:r>
          </a:p>
        </p:txBody>
      </p:sp>
      <p:sp>
        <p:nvSpPr>
          <p:cNvPr id="15382" name="Text Box 15"/>
          <p:cNvSpPr txBox="1">
            <a:spLocks noChangeArrowheads="1"/>
          </p:cNvSpPr>
          <p:nvPr/>
        </p:nvSpPr>
        <p:spPr bwMode="auto">
          <a:xfrm>
            <a:off x="6757010" y="5400675"/>
            <a:ext cx="239871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600"/>
              </a:lnSpc>
              <a:spcBef>
                <a:spcPct val="0"/>
              </a:spcBef>
              <a:buFontTx/>
              <a:buNone/>
            </a:pPr>
            <a:r>
              <a:rPr lang="en-US" sz="1800" dirty="0">
                <a:latin typeface="Tw Cen MT" panose="020B0602020104020603" pitchFamily="34" charset="0"/>
              </a:rPr>
              <a:t>Based on peer appraisal of learning achieved on the course</a:t>
            </a:r>
          </a:p>
        </p:txBody>
      </p:sp>
    </p:spTree>
    <p:extLst>
      <p:ext uri="{BB962C8B-B14F-4D97-AF65-F5344CB8AC3E}">
        <p14:creationId xmlns:p14="http://schemas.microsoft.com/office/powerpoint/2010/main" val="5682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677" y="2341562"/>
            <a:ext cx="2438400" cy="1295400"/>
          </a:xfrm>
          <a:prstGeom prst="rect">
            <a:avLst/>
          </a:prstGeom>
          <a:solidFill>
            <a:srgbClr val="E0C8E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2"/>
          <p:cNvSpPr txBox="1">
            <a:spLocks noChangeArrowheads="1"/>
          </p:cNvSpPr>
          <p:nvPr/>
        </p:nvSpPr>
        <p:spPr bwMode="auto">
          <a:xfrm>
            <a:off x="1875570" y="-17585"/>
            <a:ext cx="5562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2800" dirty="0" smtClean="0">
                <a:solidFill>
                  <a:srgbClr val="460046"/>
                </a:solidFill>
                <a:effectLst>
                  <a:outerShdw blurRad="38100" dist="38100" dir="2700000" algn="tl">
                    <a:srgbClr val="000000">
                      <a:alpha val="43137"/>
                    </a:srgbClr>
                  </a:outerShdw>
                </a:effectLst>
                <a:latin typeface="Tw Cen MT" pitchFamily="34" charset="0"/>
              </a:rPr>
              <a:t>Dimensions of Assessment </a:t>
            </a:r>
          </a:p>
        </p:txBody>
      </p:sp>
      <p:sp>
        <p:nvSpPr>
          <p:cNvPr id="17414" name="Line 3"/>
          <p:cNvSpPr>
            <a:spLocks noChangeShapeType="1"/>
          </p:cNvSpPr>
          <p:nvPr/>
        </p:nvSpPr>
        <p:spPr bwMode="auto">
          <a:xfrm>
            <a:off x="1981077" y="2951162"/>
            <a:ext cx="4876800" cy="0"/>
          </a:xfrm>
          <a:prstGeom prst="line">
            <a:avLst/>
          </a:prstGeom>
          <a:noFill/>
          <a:ln w="38100">
            <a:solidFill>
              <a:srgbClr val="5A278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5" name="Text Box 4"/>
          <p:cNvSpPr txBox="1">
            <a:spLocks noChangeArrowheads="1"/>
          </p:cNvSpPr>
          <p:nvPr/>
        </p:nvSpPr>
        <p:spPr bwMode="auto">
          <a:xfrm>
            <a:off x="6849940" y="2497137"/>
            <a:ext cx="12573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Formative</a:t>
            </a:r>
          </a:p>
        </p:txBody>
      </p:sp>
      <p:sp>
        <p:nvSpPr>
          <p:cNvPr id="17416" name="Text Box 5"/>
          <p:cNvSpPr txBox="1">
            <a:spLocks noChangeArrowheads="1"/>
          </p:cNvSpPr>
          <p:nvPr/>
        </p:nvSpPr>
        <p:spPr bwMode="auto">
          <a:xfrm>
            <a:off x="819027" y="2497137"/>
            <a:ext cx="1409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Summative</a:t>
            </a:r>
          </a:p>
        </p:txBody>
      </p:sp>
      <p:sp>
        <p:nvSpPr>
          <p:cNvPr id="17417" name="Text Box 6"/>
          <p:cNvSpPr txBox="1">
            <a:spLocks noChangeArrowheads="1"/>
          </p:cNvSpPr>
          <p:nvPr/>
        </p:nvSpPr>
        <p:spPr bwMode="auto">
          <a:xfrm>
            <a:off x="2204915" y="3971925"/>
            <a:ext cx="4648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Reliability</a:t>
            </a:r>
            <a:r>
              <a:rPr lang="en-US" sz="2400" b="1">
                <a:solidFill>
                  <a:schemeClr val="tx2"/>
                </a:solidFill>
                <a:latin typeface="Tw Cen MT" panose="020B0602020104020603" pitchFamily="34" charset="0"/>
              </a:rPr>
              <a:t> </a:t>
            </a:r>
          </a:p>
          <a:p>
            <a:pPr algn="ctr" eaLnBrk="1" hangingPunct="1">
              <a:spcBef>
                <a:spcPct val="0"/>
              </a:spcBef>
              <a:buFontTx/>
              <a:buNone/>
            </a:pPr>
            <a:r>
              <a:rPr lang="en-US" sz="1800">
                <a:latin typeface="Tw Cen MT" panose="020B0602020104020603" pitchFamily="34" charset="0"/>
              </a:rPr>
              <a:t>The extent to which the results of the assessment method can be trusted</a:t>
            </a:r>
          </a:p>
        </p:txBody>
      </p:sp>
      <p:sp>
        <p:nvSpPr>
          <p:cNvPr id="17418" name="Text Box 7"/>
          <p:cNvSpPr txBox="1">
            <a:spLocks noChangeArrowheads="1"/>
          </p:cNvSpPr>
          <p:nvPr/>
        </p:nvSpPr>
        <p:spPr bwMode="auto">
          <a:xfrm>
            <a:off x="2554165" y="865187"/>
            <a:ext cx="4038600" cy="1220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Validity</a:t>
            </a:r>
          </a:p>
          <a:p>
            <a:pPr algn="ctr" eaLnBrk="1" hangingPunct="1">
              <a:spcBef>
                <a:spcPct val="0"/>
              </a:spcBef>
              <a:buFontTx/>
              <a:buNone/>
            </a:pPr>
            <a:r>
              <a:rPr lang="en-US" sz="1800">
                <a:solidFill>
                  <a:schemeClr val="tx2"/>
                </a:solidFill>
                <a:latin typeface="Tw Cen MT" panose="020B0602020104020603" pitchFamily="34" charset="0"/>
              </a:rPr>
              <a:t>The extent to which the assessment methods reflect student learning and the learning goals of the course</a:t>
            </a:r>
          </a:p>
        </p:txBody>
      </p:sp>
      <p:sp>
        <p:nvSpPr>
          <p:cNvPr id="17419" name="Line 8"/>
          <p:cNvSpPr>
            <a:spLocks noChangeShapeType="1"/>
          </p:cNvSpPr>
          <p:nvPr/>
        </p:nvSpPr>
        <p:spPr bwMode="auto">
          <a:xfrm>
            <a:off x="4590927" y="1922462"/>
            <a:ext cx="0" cy="2057400"/>
          </a:xfrm>
          <a:prstGeom prst="line">
            <a:avLst/>
          </a:prstGeom>
          <a:noFill/>
          <a:ln w="38100">
            <a:solidFill>
              <a:srgbClr val="5A278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0" name="Text Box 9"/>
          <p:cNvSpPr txBox="1">
            <a:spLocks noChangeArrowheads="1"/>
          </p:cNvSpPr>
          <p:nvPr/>
        </p:nvSpPr>
        <p:spPr bwMode="auto">
          <a:xfrm>
            <a:off x="449140" y="2905125"/>
            <a:ext cx="225742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Essentially designed to sum up someone’s achievement</a:t>
            </a:r>
          </a:p>
        </p:txBody>
      </p:sp>
      <p:sp>
        <p:nvSpPr>
          <p:cNvPr id="17421" name="Text Box 10"/>
          <p:cNvSpPr txBox="1">
            <a:spLocks noChangeArrowheads="1"/>
          </p:cNvSpPr>
          <p:nvPr/>
        </p:nvSpPr>
        <p:spPr bwMode="auto">
          <a:xfrm>
            <a:off x="6324477" y="2905125"/>
            <a:ext cx="22860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Essentially designed for use in helping the learning process </a:t>
            </a:r>
          </a:p>
        </p:txBody>
      </p:sp>
      <p:sp>
        <p:nvSpPr>
          <p:cNvPr id="17422" name="Oval 11"/>
          <p:cNvSpPr>
            <a:spLocks noChangeArrowheads="1"/>
          </p:cNvSpPr>
          <p:nvPr/>
        </p:nvSpPr>
        <p:spPr bwMode="auto">
          <a:xfrm>
            <a:off x="468190" y="757237"/>
            <a:ext cx="8077200" cy="4632325"/>
          </a:xfrm>
          <a:prstGeom prst="ellipse">
            <a:avLst/>
          </a:prstGeom>
          <a:noFill/>
          <a:ln w="28575">
            <a:solidFill>
              <a:srgbClr val="3C1A5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latin typeface="Tw Cen MT" panose="020B0602020104020603" pitchFamily="34" charset="0"/>
            </a:endParaRPr>
          </a:p>
        </p:txBody>
      </p:sp>
      <p:sp>
        <p:nvSpPr>
          <p:cNvPr id="17423" name="Oval 12"/>
          <p:cNvSpPr>
            <a:spLocks noChangeArrowheads="1"/>
          </p:cNvSpPr>
          <p:nvPr/>
        </p:nvSpPr>
        <p:spPr bwMode="auto">
          <a:xfrm>
            <a:off x="3695577" y="2646362"/>
            <a:ext cx="1828800" cy="609600"/>
          </a:xfrm>
          <a:prstGeom prst="ellipse">
            <a:avLst/>
          </a:prstGeom>
          <a:solidFill>
            <a:schemeClr val="bg1"/>
          </a:solidFill>
          <a:ln w="38100">
            <a:solidFill>
              <a:srgbClr val="5A278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Practicality</a:t>
            </a:r>
          </a:p>
        </p:txBody>
      </p:sp>
      <p:sp>
        <p:nvSpPr>
          <p:cNvPr id="17424" name="Text Box 13"/>
          <p:cNvSpPr txBox="1">
            <a:spLocks noChangeArrowheads="1"/>
          </p:cNvSpPr>
          <p:nvPr/>
        </p:nvSpPr>
        <p:spPr bwMode="auto">
          <a:xfrm>
            <a:off x="6592765" y="228600"/>
            <a:ext cx="23399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rgbClr val="460046"/>
                </a:solidFill>
                <a:latin typeface="Tw Cen MT" panose="020B0602020104020603" pitchFamily="34" charset="0"/>
              </a:rPr>
              <a:t>Criterion Referenced</a:t>
            </a:r>
          </a:p>
        </p:txBody>
      </p:sp>
      <p:sp>
        <p:nvSpPr>
          <p:cNvPr id="17425" name="Text Box 14"/>
          <p:cNvSpPr txBox="1">
            <a:spLocks noChangeArrowheads="1"/>
          </p:cNvSpPr>
          <p:nvPr/>
        </p:nvSpPr>
        <p:spPr bwMode="auto">
          <a:xfrm>
            <a:off x="228584" y="4930775"/>
            <a:ext cx="2046073" cy="29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600"/>
              </a:lnSpc>
              <a:spcBef>
                <a:spcPct val="0"/>
              </a:spcBef>
              <a:buFontTx/>
              <a:buNone/>
            </a:pPr>
            <a:r>
              <a:rPr lang="en-US" sz="2000" b="1">
                <a:solidFill>
                  <a:srgbClr val="460046"/>
                </a:solidFill>
                <a:latin typeface="Tw Cen MT" panose="020B0602020104020603" pitchFamily="34" charset="0"/>
              </a:rPr>
              <a:t>Norm-Referenced</a:t>
            </a:r>
          </a:p>
        </p:txBody>
      </p:sp>
      <p:sp>
        <p:nvSpPr>
          <p:cNvPr id="17426" name="Text Box 15"/>
          <p:cNvSpPr txBox="1">
            <a:spLocks noChangeArrowheads="1"/>
          </p:cNvSpPr>
          <p:nvPr/>
        </p:nvSpPr>
        <p:spPr bwMode="auto">
          <a:xfrm>
            <a:off x="-17585" y="563562"/>
            <a:ext cx="2395537" cy="922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Based on self-reflection of learning achieved on the course</a:t>
            </a:r>
          </a:p>
        </p:txBody>
      </p:sp>
      <p:sp>
        <p:nvSpPr>
          <p:cNvPr id="17427" name="Text Box 16"/>
          <p:cNvSpPr txBox="1">
            <a:spLocks noChangeArrowheads="1"/>
          </p:cNvSpPr>
          <p:nvPr/>
        </p:nvSpPr>
        <p:spPr bwMode="auto">
          <a:xfrm>
            <a:off x="168152" y="228600"/>
            <a:ext cx="19034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rgbClr val="460046"/>
                </a:solidFill>
                <a:latin typeface="Tw Cen MT" panose="020B0602020104020603" pitchFamily="34" charset="0"/>
              </a:rPr>
              <a:t>Self-Referenced</a:t>
            </a:r>
          </a:p>
        </p:txBody>
      </p:sp>
      <p:sp>
        <p:nvSpPr>
          <p:cNvPr id="17428" name="Text Box 17"/>
          <p:cNvSpPr txBox="1">
            <a:spLocks noChangeArrowheads="1"/>
          </p:cNvSpPr>
          <p:nvPr/>
        </p:nvSpPr>
        <p:spPr bwMode="auto">
          <a:xfrm>
            <a:off x="6668965" y="550862"/>
            <a:ext cx="21875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Based on knowledge and skills learned on course</a:t>
            </a:r>
          </a:p>
        </p:txBody>
      </p:sp>
      <p:sp>
        <p:nvSpPr>
          <p:cNvPr id="17429" name="Text Box 18"/>
          <p:cNvSpPr txBox="1">
            <a:spLocks noChangeArrowheads="1"/>
          </p:cNvSpPr>
          <p:nvPr/>
        </p:nvSpPr>
        <p:spPr bwMode="auto">
          <a:xfrm>
            <a:off x="128465" y="5340350"/>
            <a:ext cx="197008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600"/>
              </a:lnSpc>
              <a:spcBef>
                <a:spcPct val="0"/>
              </a:spcBef>
              <a:buFontTx/>
              <a:buNone/>
            </a:pPr>
            <a:r>
              <a:rPr lang="en-US" sz="1800">
                <a:latin typeface="Tw Cen MT" panose="020B0602020104020603" pitchFamily="34" charset="0"/>
              </a:rPr>
              <a:t>Based on comparisons with others in the group</a:t>
            </a:r>
          </a:p>
        </p:txBody>
      </p:sp>
      <p:sp>
        <p:nvSpPr>
          <p:cNvPr id="17430" name="Text Box 16"/>
          <p:cNvSpPr txBox="1">
            <a:spLocks noChangeArrowheads="1"/>
          </p:cNvSpPr>
          <p:nvPr/>
        </p:nvSpPr>
        <p:spPr bwMode="auto">
          <a:xfrm>
            <a:off x="6928999" y="4964112"/>
            <a:ext cx="1910395" cy="29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600"/>
              </a:lnSpc>
              <a:spcBef>
                <a:spcPct val="0"/>
              </a:spcBef>
              <a:buFontTx/>
              <a:buNone/>
            </a:pPr>
            <a:r>
              <a:rPr lang="en-US" sz="2000" b="1">
                <a:solidFill>
                  <a:srgbClr val="460046"/>
                </a:solidFill>
                <a:latin typeface="Tw Cen MT" panose="020B0602020104020603" pitchFamily="34" charset="0"/>
              </a:rPr>
              <a:t>Peer-Referenced</a:t>
            </a:r>
          </a:p>
        </p:txBody>
      </p:sp>
      <p:sp>
        <p:nvSpPr>
          <p:cNvPr id="17431" name="Text Box 15"/>
          <p:cNvSpPr txBox="1">
            <a:spLocks noChangeArrowheads="1"/>
          </p:cNvSpPr>
          <p:nvPr/>
        </p:nvSpPr>
        <p:spPr bwMode="auto">
          <a:xfrm>
            <a:off x="6553077" y="5257800"/>
            <a:ext cx="239871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600"/>
              </a:lnSpc>
              <a:spcBef>
                <a:spcPct val="0"/>
              </a:spcBef>
              <a:buFontTx/>
              <a:buNone/>
            </a:pPr>
            <a:r>
              <a:rPr lang="en-US" sz="1800">
                <a:latin typeface="Tw Cen MT" panose="020B0602020104020603" pitchFamily="34" charset="0"/>
              </a:rPr>
              <a:t>Based on peer appraisal of learning achieved on the course</a:t>
            </a:r>
          </a:p>
        </p:txBody>
      </p:sp>
    </p:spTree>
    <p:extLst>
      <p:ext uri="{BB962C8B-B14F-4D97-AF65-F5344CB8AC3E}">
        <p14:creationId xmlns:p14="http://schemas.microsoft.com/office/powerpoint/2010/main" val="3454626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71900" y="1104900"/>
            <a:ext cx="1828800" cy="5168900"/>
          </a:xfrm>
          <a:prstGeom prst="rect">
            <a:avLst/>
          </a:prstGeom>
          <a:solidFill>
            <a:srgbClr val="E0C8E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459" name="Freeform 25"/>
          <p:cNvSpPr>
            <a:spLocks/>
          </p:cNvSpPr>
          <p:nvPr/>
        </p:nvSpPr>
        <p:spPr bwMode="auto">
          <a:xfrm>
            <a:off x="0" y="90488"/>
            <a:ext cx="9144000" cy="219075"/>
          </a:xfrm>
          <a:custGeom>
            <a:avLst/>
            <a:gdLst>
              <a:gd name="T0" fmla="*/ 0 w 5760"/>
              <a:gd name="T1" fmla="*/ 2147483646 h 138"/>
              <a:gd name="T2" fmla="*/ 2147483646 w 5760"/>
              <a:gd name="T3" fmla="*/ 2147483646 h 138"/>
              <a:gd name="T4" fmla="*/ 2147483646 w 5760"/>
              <a:gd name="T5" fmla="*/ 2147483646 h 138"/>
              <a:gd name="T6" fmla="*/ 0 60000 65536"/>
              <a:gd name="T7" fmla="*/ 0 60000 65536"/>
              <a:gd name="T8" fmla="*/ 0 60000 65536"/>
            </a:gdLst>
            <a:ahLst/>
            <a:cxnLst>
              <a:cxn ang="T6">
                <a:pos x="T0" y="T1"/>
              </a:cxn>
              <a:cxn ang="T7">
                <a:pos x="T2" y="T3"/>
              </a:cxn>
              <a:cxn ang="T8">
                <a:pos x="T4" y="T5"/>
              </a:cxn>
            </a:cxnLst>
            <a:rect l="0" t="0" r="r" b="b"/>
            <a:pathLst>
              <a:path w="5760" h="138">
                <a:moveTo>
                  <a:pt x="0" y="129"/>
                </a:moveTo>
                <a:cubicBezTo>
                  <a:pt x="577" y="108"/>
                  <a:pt x="2505" y="0"/>
                  <a:pt x="3465" y="1"/>
                </a:cubicBezTo>
                <a:cubicBezTo>
                  <a:pt x="4425" y="2"/>
                  <a:pt x="5282" y="110"/>
                  <a:pt x="5760" y="138"/>
                </a:cubicBezTo>
              </a:path>
            </a:pathLst>
          </a:custGeom>
          <a:noFill/>
          <a:ln w="31750">
            <a:solidFill>
              <a:srgbClr val="800080"/>
            </a:solidFill>
            <a:round/>
            <a:headEnd/>
            <a:tailEnd/>
          </a:ln>
          <a:effectLst>
            <a:outerShdw dist="107763" dir="18900000" algn="ctr" rotWithShape="0">
              <a:schemeClr val="bg2">
                <a:alpha val="50000"/>
              </a:schemeClr>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19460" name="Freeform 24"/>
          <p:cNvSpPr>
            <a:spLocks/>
          </p:cNvSpPr>
          <p:nvPr/>
        </p:nvSpPr>
        <p:spPr bwMode="auto">
          <a:xfrm>
            <a:off x="0" y="6675438"/>
            <a:ext cx="9186863" cy="182562"/>
          </a:xfrm>
          <a:custGeom>
            <a:avLst/>
            <a:gdLst>
              <a:gd name="T0" fmla="*/ 0 w 5787"/>
              <a:gd name="T1" fmla="*/ 2147483646 h 115"/>
              <a:gd name="T2" fmla="*/ 2147483646 w 5787"/>
              <a:gd name="T3" fmla="*/ 2147483646 h 115"/>
              <a:gd name="T4" fmla="*/ 2147483646 w 5787"/>
              <a:gd name="T5" fmla="*/ 2147483646 h 115"/>
              <a:gd name="T6" fmla="*/ 0 60000 65536"/>
              <a:gd name="T7" fmla="*/ 0 60000 65536"/>
              <a:gd name="T8" fmla="*/ 0 60000 65536"/>
            </a:gdLst>
            <a:ahLst/>
            <a:cxnLst>
              <a:cxn ang="T6">
                <a:pos x="T0" y="T1"/>
              </a:cxn>
              <a:cxn ang="T7">
                <a:pos x="T2" y="T3"/>
              </a:cxn>
              <a:cxn ang="T8">
                <a:pos x="T4" y="T5"/>
              </a:cxn>
            </a:cxnLst>
            <a:rect l="0" t="0" r="r" b="b"/>
            <a:pathLst>
              <a:path w="5787" h="115">
                <a:moveTo>
                  <a:pt x="0" y="110"/>
                </a:moveTo>
                <a:cubicBezTo>
                  <a:pt x="568" y="92"/>
                  <a:pt x="2446" y="0"/>
                  <a:pt x="3410" y="1"/>
                </a:cubicBezTo>
                <a:cubicBezTo>
                  <a:pt x="4374" y="2"/>
                  <a:pt x="5292" y="91"/>
                  <a:pt x="5787" y="115"/>
                </a:cubicBezTo>
              </a:path>
            </a:pathLst>
          </a:custGeom>
          <a:noFill/>
          <a:ln w="31750">
            <a:solidFill>
              <a:srgbClr val="800080"/>
            </a:solidFill>
            <a:round/>
            <a:headEnd/>
            <a:tailEnd/>
          </a:ln>
          <a:effectLst>
            <a:outerShdw dist="107763" dir="18900000" algn="ctr" rotWithShape="0">
              <a:schemeClr val="bg2">
                <a:alpha val="50000"/>
              </a:schemeClr>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8" name="Rectangle 2"/>
          <p:cNvSpPr txBox="1">
            <a:spLocks noChangeArrowheads="1"/>
          </p:cNvSpPr>
          <p:nvPr/>
        </p:nvSpPr>
        <p:spPr bwMode="auto">
          <a:xfrm>
            <a:off x="1905000" y="228600"/>
            <a:ext cx="5562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2800" dirty="0" smtClean="0">
                <a:solidFill>
                  <a:srgbClr val="460046"/>
                </a:solidFill>
                <a:effectLst>
                  <a:outerShdw blurRad="38100" dist="38100" dir="2700000" algn="tl">
                    <a:srgbClr val="000000">
                      <a:alpha val="43137"/>
                    </a:srgbClr>
                  </a:outerShdw>
                </a:effectLst>
                <a:latin typeface="Tw Cen MT" pitchFamily="34" charset="0"/>
              </a:rPr>
              <a:t>Dimensions of Assessment </a:t>
            </a:r>
          </a:p>
        </p:txBody>
      </p:sp>
      <p:sp>
        <p:nvSpPr>
          <p:cNvPr id="19462" name="Line 3"/>
          <p:cNvSpPr>
            <a:spLocks noChangeShapeType="1"/>
          </p:cNvSpPr>
          <p:nvPr/>
        </p:nvSpPr>
        <p:spPr bwMode="auto">
          <a:xfrm>
            <a:off x="2057400" y="3505200"/>
            <a:ext cx="4876800" cy="0"/>
          </a:xfrm>
          <a:prstGeom prst="line">
            <a:avLst/>
          </a:prstGeom>
          <a:noFill/>
          <a:ln w="38100">
            <a:solidFill>
              <a:srgbClr val="5A278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3" name="Text Box 4"/>
          <p:cNvSpPr txBox="1">
            <a:spLocks noChangeArrowheads="1"/>
          </p:cNvSpPr>
          <p:nvPr/>
        </p:nvSpPr>
        <p:spPr bwMode="auto">
          <a:xfrm>
            <a:off x="6926263" y="3051175"/>
            <a:ext cx="12573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Formative</a:t>
            </a:r>
          </a:p>
        </p:txBody>
      </p:sp>
      <p:sp>
        <p:nvSpPr>
          <p:cNvPr id="19464" name="Text Box 5"/>
          <p:cNvSpPr txBox="1">
            <a:spLocks noChangeArrowheads="1"/>
          </p:cNvSpPr>
          <p:nvPr/>
        </p:nvSpPr>
        <p:spPr bwMode="auto">
          <a:xfrm>
            <a:off x="895350" y="3051175"/>
            <a:ext cx="1409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Summative</a:t>
            </a:r>
          </a:p>
        </p:txBody>
      </p:sp>
      <p:sp>
        <p:nvSpPr>
          <p:cNvPr id="19465" name="Text Box 6"/>
          <p:cNvSpPr txBox="1">
            <a:spLocks noChangeArrowheads="1"/>
          </p:cNvSpPr>
          <p:nvPr/>
        </p:nvSpPr>
        <p:spPr bwMode="auto">
          <a:xfrm>
            <a:off x="2281238" y="4525963"/>
            <a:ext cx="4648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Reliability</a:t>
            </a:r>
            <a:r>
              <a:rPr lang="en-US" sz="2400" b="1">
                <a:solidFill>
                  <a:schemeClr val="tx2"/>
                </a:solidFill>
                <a:latin typeface="Tw Cen MT" panose="020B0602020104020603" pitchFamily="34" charset="0"/>
              </a:rPr>
              <a:t> </a:t>
            </a:r>
          </a:p>
          <a:p>
            <a:pPr algn="ctr" eaLnBrk="1" hangingPunct="1">
              <a:spcBef>
                <a:spcPct val="0"/>
              </a:spcBef>
              <a:buFontTx/>
              <a:buNone/>
            </a:pPr>
            <a:r>
              <a:rPr lang="en-US" sz="1800">
                <a:latin typeface="Tw Cen MT" panose="020B0602020104020603" pitchFamily="34" charset="0"/>
              </a:rPr>
              <a:t>The extent to which the results of the assessment method can be trusted</a:t>
            </a:r>
          </a:p>
        </p:txBody>
      </p:sp>
      <p:sp>
        <p:nvSpPr>
          <p:cNvPr id="19466" name="Text Box 7"/>
          <p:cNvSpPr txBox="1">
            <a:spLocks noChangeArrowheads="1"/>
          </p:cNvSpPr>
          <p:nvPr/>
        </p:nvSpPr>
        <p:spPr bwMode="auto">
          <a:xfrm>
            <a:off x="2630488" y="1419225"/>
            <a:ext cx="4038600" cy="1220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Validity</a:t>
            </a:r>
          </a:p>
          <a:p>
            <a:pPr algn="ctr" eaLnBrk="1" hangingPunct="1">
              <a:spcBef>
                <a:spcPct val="0"/>
              </a:spcBef>
              <a:buFontTx/>
              <a:buNone/>
            </a:pPr>
            <a:r>
              <a:rPr lang="en-US" sz="1800">
                <a:solidFill>
                  <a:schemeClr val="tx2"/>
                </a:solidFill>
                <a:latin typeface="Tw Cen MT" panose="020B0602020104020603" pitchFamily="34" charset="0"/>
              </a:rPr>
              <a:t>The extent to which the assessment methods reflect student learning and the learning goals of the course</a:t>
            </a:r>
          </a:p>
        </p:txBody>
      </p:sp>
      <p:sp>
        <p:nvSpPr>
          <p:cNvPr id="19467" name="Line 8"/>
          <p:cNvSpPr>
            <a:spLocks noChangeShapeType="1"/>
          </p:cNvSpPr>
          <p:nvPr/>
        </p:nvSpPr>
        <p:spPr bwMode="auto">
          <a:xfrm>
            <a:off x="4667250" y="2476500"/>
            <a:ext cx="0" cy="2057400"/>
          </a:xfrm>
          <a:prstGeom prst="line">
            <a:avLst/>
          </a:prstGeom>
          <a:noFill/>
          <a:ln w="38100">
            <a:solidFill>
              <a:srgbClr val="5A278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8" name="Text Box 9"/>
          <p:cNvSpPr txBox="1">
            <a:spLocks noChangeArrowheads="1"/>
          </p:cNvSpPr>
          <p:nvPr/>
        </p:nvSpPr>
        <p:spPr bwMode="auto">
          <a:xfrm>
            <a:off x="525463" y="3459163"/>
            <a:ext cx="225742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Essentially designed to sum up someone’s achievement</a:t>
            </a:r>
          </a:p>
        </p:txBody>
      </p:sp>
      <p:sp>
        <p:nvSpPr>
          <p:cNvPr id="19469" name="Text Box 10"/>
          <p:cNvSpPr txBox="1">
            <a:spLocks noChangeArrowheads="1"/>
          </p:cNvSpPr>
          <p:nvPr/>
        </p:nvSpPr>
        <p:spPr bwMode="auto">
          <a:xfrm>
            <a:off x="6400800" y="3459163"/>
            <a:ext cx="22860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Essentially designed for use in helping the learning process </a:t>
            </a:r>
          </a:p>
        </p:txBody>
      </p:sp>
      <p:sp>
        <p:nvSpPr>
          <p:cNvPr id="19470" name="Oval 11"/>
          <p:cNvSpPr>
            <a:spLocks noChangeArrowheads="1"/>
          </p:cNvSpPr>
          <p:nvPr/>
        </p:nvSpPr>
        <p:spPr bwMode="auto">
          <a:xfrm>
            <a:off x="544513" y="1311275"/>
            <a:ext cx="8077200" cy="4632325"/>
          </a:xfrm>
          <a:prstGeom prst="ellipse">
            <a:avLst/>
          </a:prstGeom>
          <a:noFill/>
          <a:ln w="28575">
            <a:solidFill>
              <a:srgbClr val="3C1A5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latin typeface="Tw Cen MT" panose="020B0602020104020603" pitchFamily="34" charset="0"/>
            </a:endParaRPr>
          </a:p>
        </p:txBody>
      </p:sp>
      <p:sp>
        <p:nvSpPr>
          <p:cNvPr id="19471" name="Oval 12"/>
          <p:cNvSpPr>
            <a:spLocks noChangeArrowheads="1"/>
          </p:cNvSpPr>
          <p:nvPr/>
        </p:nvSpPr>
        <p:spPr bwMode="auto">
          <a:xfrm>
            <a:off x="3771900" y="3200400"/>
            <a:ext cx="1828800" cy="609600"/>
          </a:xfrm>
          <a:prstGeom prst="ellipse">
            <a:avLst/>
          </a:prstGeom>
          <a:solidFill>
            <a:schemeClr val="bg1"/>
          </a:solidFill>
          <a:ln w="38100">
            <a:solidFill>
              <a:srgbClr val="5A278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Practicality</a:t>
            </a:r>
          </a:p>
        </p:txBody>
      </p:sp>
      <p:sp>
        <p:nvSpPr>
          <p:cNvPr id="19472" name="Text Box 13"/>
          <p:cNvSpPr txBox="1">
            <a:spLocks noChangeArrowheads="1"/>
          </p:cNvSpPr>
          <p:nvPr/>
        </p:nvSpPr>
        <p:spPr bwMode="auto">
          <a:xfrm>
            <a:off x="6669088" y="782638"/>
            <a:ext cx="23399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rgbClr val="460046"/>
                </a:solidFill>
                <a:latin typeface="Tw Cen MT" panose="020B0602020104020603" pitchFamily="34" charset="0"/>
              </a:rPr>
              <a:t>Criterion Referenced</a:t>
            </a:r>
          </a:p>
        </p:txBody>
      </p:sp>
      <p:sp>
        <p:nvSpPr>
          <p:cNvPr id="19473" name="Text Box 14"/>
          <p:cNvSpPr txBox="1">
            <a:spLocks noChangeArrowheads="1"/>
          </p:cNvSpPr>
          <p:nvPr/>
        </p:nvSpPr>
        <p:spPr bwMode="auto">
          <a:xfrm>
            <a:off x="304800" y="5484813"/>
            <a:ext cx="204628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rgbClr val="460046"/>
                </a:solidFill>
                <a:latin typeface="Tw Cen MT" panose="020B0602020104020603" pitchFamily="34" charset="0"/>
              </a:rPr>
              <a:t>Norm-Referenced</a:t>
            </a:r>
          </a:p>
        </p:txBody>
      </p:sp>
      <p:sp>
        <p:nvSpPr>
          <p:cNvPr id="19474" name="Text Box 15"/>
          <p:cNvSpPr txBox="1">
            <a:spLocks noChangeArrowheads="1"/>
          </p:cNvSpPr>
          <p:nvPr/>
        </p:nvSpPr>
        <p:spPr bwMode="auto">
          <a:xfrm>
            <a:off x="58738" y="1117600"/>
            <a:ext cx="2395537" cy="922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Based on self-reflection of learning achieved on the course</a:t>
            </a:r>
          </a:p>
        </p:txBody>
      </p:sp>
      <p:sp>
        <p:nvSpPr>
          <p:cNvPr id="19475" name="Text Box 16"/>
          <p:cNvSpPr txBox="1">
            <a:spLocks noChangeArrowheads="1"/>
          </p:cNvSpPr>
          <p:nvPr/>
        </p:nvSpPr>
        <p:spPr bwMode="auto">
          <a:xfrm>
            <a:off x="244475" y="782638"/>
            <a:ext cx="19034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rgbClr val="460046"/>
                </a:solidFill>
                <a:latin typeface="Tw Cen MT" panose="020B0602020104020603" pitchFamily="34" charset="0"/>
              </a:rPr>
              <a:t>Self-Referenced</a:t>
            </a:r>
          </a:p>
        </p:txBody>
      </p:sp>
      <p:sp>
        <p:nvSpPr>
          <p:cNvPr id="19476" name="Text Box 17"/>
          <p:cNvSpPr txBox="1">
            <a:spLocks noChangeArrowheads="1"/>
          </p:cNvSpPr>
          <p:nvPr/>
        </p:nvSpPr>
        <p:spPr bwMode="auto">
          <a:xfrm>
            <a:off x="6745288" y="1104900"/>
            <a:ext cx="21875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Based on knowledge and skills learned on course</a:t>
            </a:r>
          </a:p>
        </p:txBody>
      </p:sp>
      <p:sp>
        <p:nvSpPr>
          <p:cNvPr id="19477" name="Text Box 18"/>
          <p:cNvSpPr txBox="1">
            <a:spLocks noChangeArrowheads="1"/>
          </p:cNvSpPr>
          <p:nvPr/>
        </p:nvSpPr>
        <p:spPr bwMode="auto">
          <a:xfrm>
            <a:off x="204788" y="5894388"/>
            <a:ext cx="1970087" cy="757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pPr>
            <a:r>
              <a:rPr lang="en-US" sz="1800">
                <a:latin typeface="Tw Cen MT" panose="020B0602020104020603" pitchFamily="34" charset="0"/>
              </a:rPr>
              <a:t>Based on comparisons with others in the group</a:t>
            </a:r>
          </a:p>
        </p:txBody>
      </p:sp>
      <p:sp>
        <p:nvSpPr>
          <p:cNvPr id="19478" name="Text Box 16"/>
          <p:cNvSpPr txBox="1">
            <a:spLocks noChangeArrowheads="1"/>
          </p:cNvSpPr>
          <p:nvPr/>
        </p:nvSpPr>
        <p:spPr bwMode="auto">
          <a:xfrm>
            <a:off x="7005638" y="5518150"/>
            <a:ext cx="19097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rgbClr val="460046"/>
                </a:solidFill>
                <a:latin typeface="Tw Cen MT" panose="020B0602020104020603" pitchFamily="34" charset="0"/>
              </a:rPr>
              <a:t>Peer-Referenced</a:t>
            </a:r>
          </a:p>
        </p:txBody>
      </p:sp>
      <p:sp>
        <p:nvSpPr>
          <p:cNvPr id="19479" name="Text Box 15"/>
          <p:cNvSpPr txBox="1">
            <a:spLocks noChangeArrowheads="1"/>
          </p:cNvSpPr>
          <p:nvPr/>
        </p:nvSpPr>
        <p:spPr bwMode="auto">
          <a:xfrm>
            <a:off x="6629400" y="5811838"/>
            <a:ext cx="2398713"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Based on peer appraisal of learning achieved on the course</a:t>
            </a:r>
          </a:p>
        </p:txBody>
      </p:sp>
    </p:spTree>
    <p:extLst>
      <p:ext uri="{BB962C8B-B14F-4D97-AF65-F5344CB8AC3E}">
        <p14:creationId xmlns:p14="http://schemas.microsoft.com/office/powerpoint/2010/main" val="2082742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28600"/>
            <a:ext cx="8229600" cy="762000"/>
          </a:xfrm>
        </p:spPr>
        <p:txBody>
          <a:bodyPr/>
          <a:lstStyle/>
          <a:p>
            <a:r>
              <a:rPr lang="en-US" b="1" dirty="0" smtClean="0">
                <a:solidFill>
                  <a:srgbClr val="5A2781"/>
                </a:solidFill>
                <a:latin typeface="Tw Cen MT" panose="020B0602020104020603" pitchFamily="34" charset="0"/>
              </a:rPr>
              <a:t>Program Learning Outcomes</a:t>
            </a:r>
            <a:endParaRPr lang="en-US" dirty="0" smtClean="0">
              <a:solidFill>
                <a:srgbClr val="5A2781"/>
              </a:solidFill>
              <a:latin typeface="Tw Cen MT" panose="020B0602020104020603" pitchFamily="34" charset="0"/>
            </a:endParaRPr>
          </a:p>
        </p:txBody>
      </p:sp>
      <p:sp>
        <p:nvSpPr>
          <p:cNvPr id="9" name="Content Placeholder 2"/>
          <p:cNvSpPr>
            <a:spLocks noGrp="1"/>
          </p:cNvSpPr>
          <p:nvPr>
            <p:ph idx="1"/>
          </p:nvPr>
        </p:nvSpPr>
        <p:spPr>
          <a:xfrm>
            <a:off x="533400" y="1019826"/>
            <a:ext cx="8229600" cy="4999973"/>
          </a:xfrm>
        </p:spPr>
        <p:txBody>
          <a:bodyPr/>
          <a:lstStyle/>
          <a:p>
            <a:pPr marL="0" indent="0">
              <a:buFontTx/>
              <a:buNone/>
              <a:defRPr/>
            </a:pPr>
            <a:r>
              <a:rPr lang="en-US" sz="2400" b="1" dirty="0" smtClean="0">
                <a:latin typeface="Tw Cen MT" panose="020B0602020104020603" pitchFamily="34" charset="0"/>
              </a:rPr>
              <a:t>Participants will develop:</a:t>
            </a:r>
          </a:p>
          <a:p>
            <a:pPr marL="0" indent="0">
              <a:buFontTx/>
              <a:buNone/>
              <a:defRPr/>
            </a:pPr>
            <a:endParaRPr lang="en-US" sz="800" dirty="0" smtClean="0">
              <a:latin typeface="Tw Cen MT" panose="020B0602020104020603" pitchFamily="34" charset="0"/>
            </a:endParaRPr>
          </a:p>
          <a:p>
            <a:pPr>
              <a:defRPr/>
            </a:pPr>
            <a:r>
              <a:rPr lang="en-US" sz="2400" dirty="0" smtClean="0">
                <a:latin typeface="Tw Cen MT" panose="020B0602020104020603" pitchFamily="34" charset="0"/>
              </a:rPr>
              <a:t>Analyze &amp; </a:t>
            </a:r>
            <a:r>
              <a:rPr lang="en-US" sz="2400" dirty="0">
                <a:latin typeface="Tw Cen MT" panose="020B0602020104020603" pitchFamily="34" charset="0"/>
              </a:rPr>
              <a:t>e</a:t>
            </a:r>
            <a:r>
              <a:rPr lang="en-US" sz="2400" dirty="0" smtClean="0">
                <a:latin typeface="Tw Cen MT" panose="020B0602020104020603" pitchFamily="34" charset="0"/>
              </a:rPr>
              <a:t>valuate their courses in terms of key conceptual frameworks of teaching and learning</a:t>
            </a:r>
          </a:p>
          <a:p>
            <a:pPr>
              <a:defRPr/>
            </a:pPr>
            <a:endParaRPr lang="en-US" sz="800" dirty="0" smtClean="0">
              <a:latin typeface="Tw Cen MT" panose="020B0602020104020603" pitchFamily="34" charset="0"/>
            </a:endParaRPr>
          </a:p>
          <a:p>
            <a:pPr>
              <a:defRPr/>
            </a:pPr>
            <a:r>
              <a:rPr lang="en-US" sz="2400" dirty="0">
                <a:latin typeface="Tw Cen MT" panose="020B0602020104020603" pitchFamily="34" charset="0"/>
              </a:rPr>
              <a:t>Apply principles of design for </a:t>
            </a:r>
            <a:r>
              <a:rPr lang="en-US" sz="2400" dirty="0" smtClean="0">
                <a:latin typeface="Tw Cen MT" panose="020B0602020104020603" pitchFamily="34" charset="0"/>
              </a:rPr>
              <a:t>learning </a:t>
            </a:r>
            <a:r>
              <a:rPr lang="en-US" sz="2400" dirty="0">
                <a:latin typeface="Tw Cen MT" panose="020B0602020104020603" pitchFamily="34" charset="0"/>
              </a:rPr>
              <a:t>in their </a:t>
            </a:r>
            <a:r>
              <a:rPr lang="en-US" sz="2400" dirty="0" smtClean="0">
                <a:latin typeface="Tw Cen MT" panose="020B0602020104020603" pitchFamily="34" charset="0"/>
              </a:rPr>
              <a:t>teaching</a:t>
            </a:r>
          </a:p>
          <a:p>
            <a:pPr>
              <a:defRPr/>
            </a:pPr>
            <a:endParaRPr lang="en-US" sz="800" dirty="0">
              <a:latin typeface="Tw Cen MT" panose="020B0602020104020603" pitchFamily="34" charset="0"/>
            </a:endParaRPr>
          </a:p>
          <a:p>
            <a:pPr>
              <a:defRPr/>
            </a:pPr>
            <a:r>
              <a:rPr lang="en-US" sz="2400" dirty="0" smtClean="0">
                <a:latin typeface="Tw Cen MT" panose="020B0602020104020603" pitchFamily="34" charset="0"/>
              </a:rPr>
              <a:t>Generate a repertoire of strategies and practices for: </a:t>
            </a:r>
          </a:p>
          <a:p>
            <a:pPr lvl="1">
              <a:defRPr/>
            </a:pPr>
            <a:r>
              <a:rPr lang="en-US" sz="2400" dirty="0">
                <a:latin typeface="Tw Cen MT" panose="020B0602020104020603" pitchFamily="34" charset="0"/>
              </a:rPr>
              <a:t>assessing student </a:t>
            </a:r>
            <a:r>
              <a:rPr lang="en-US" sz="2400" dirty="0" smtClean="0">
                <a:latin typeface="Tw Cen MT" panose="020B0602020104020603" pitchFamily="34" charset="0"/>
              </a:rPr>
              <a:t>learning &amp; evaluating courses  </a:t>
            </a:r>
            <a:endParaRPr lang="en-US" sz="2400" dirty="0">
              <a:latin typeface="Tw Cen MT" panose="020B0602020104020603" pitchFamily="34" charset="0"/>
            </a:endParaRPr>
          </a:p>
          <a:p>
            <a:pPr lvl="1">
              <a:defRPr/>
            </a:pPr>
            <a:r>
              <a:rPr lang="en-US" sz="2400" dirty="0" smtClean="0">
                <a:latin typeface="Tw Cen MT" panose="020B0602020104020603" pitchFamily="34" charset="0"/>
              </a:rPr>
              <a:t>promoting learning &amp; critical thinking</a:t>
            </a:r>
          </a:p>
          <a:p>
            <a:pPr lvl="1">
              <a:defRPr/>
            </a:pPr>
            <a:r>
              <a:rPr lang="en-US" sz="2400" dirty="0" smtClean="0">
                <a:latin typeface="Tw Cen MT" panose="020B0602020104020603" pitchFamily="34" charset="0"/>
              </a:rPr>
              <a:t>supervising student projects</a:t>
            </a:r>
          </a:p>
          <a:p>
            <a:pPr lvl="1">
              <a:defRPr/>
            </a:pPr>
            <a:r>
              <a:rPr lang="en-US" sz="2400" dirty="0" smtClean="0">
                <a:latin typeface="Tw Cen MT" panose="020B0602020104020603" pitchFamily="34" charset="0"/>
              </a:rPr>
              <a:t>enhancing learning with technology</a:t>
            </a:r>
          </a:p>
          <a:p>
            <a:pPr lvl="1">
              <a:defRPr/>
            </a:pPr>
            <a:endParaRPr lang="en-US" sz="800" dirty="0" smtClean="0">
              <a:latin typeface="Tw Cen MT" panose="020B0602020104020603" pitchFamily="34" charset="0"/>
            </a:endParaRPr>
          </a:p>
          <a:p>
            <a:pPr>
              <a:defRPr/>
            </a:pPr>
            <a:r>
              <a:rPr lang="en-US" sz="2400" dirty="0" smtClean="0">
                <a:latin typeface="Tw Cen MT" panose="020B0602020104020603" pitchFamily="34" charset="0"/>
              </a:rPr>
              <a:t>Design/redesign of a course or part of a course</a:t>
            </a:r>
          </a:p>
          <a:p>
            <a:pPr>
              <a:defRPr/>
            </a:pPr>
            <a:endParaRPr lang="en-US" sz="2800" dirty="0">
              <a:latin typeface="Tw Cen MT" pitchFamily="34" charset="0"/>
            </a:endParaRPr>
          </a:p>
        </p:txBody>
      </p:sp>
    </p:spTree>
    <p:extLst>
      <p:ext uri="{BB962C8B-B14F-4D97-AF65-F5344CB8AC3E}">
        <p14:creationId xmlns:p14="http://schemas.microsoft.com/office/powerpoint/2010/main" val="1364757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1092" y="2090738"/>
            <a:ext cx="8077200" cy="1893887"/>
          </a:xfrm>
          <a:prstGeom prst="rect">
            <a:avLst/>
          </a:prstGeom>
          <a:solidFill>
            <a:srgbClr val="E0C8E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2"/>
          <p:cNvSpPr txBox="1">
            <a:spLocks noChangeArrowheads="1"/>
          </p:cNvSpPr>
          <p:nvPr/>
        </p:nvSpPr>
        <p:spPr bwMode="auto">
          <a:xfrm>
            <a:off x="2026749" y="-106363"/>
            <a:ext cx="5562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2800" dirty="0" smtClean="0">
                <a:solidFill>
                  <a:srgbClr val="460046"/>
                </a:solidFill>
                <a:effectLst>
                  <a:outerShdw blurRad="38100" dist="38100" dir="2700000" algn="tl">
                    <a:srgbClr val="000000">
                      <a:alpha val="43137"/>
                    </a:srgbClr>
                  </a:outerShdw>
                </a:effectLst>
                <a:latin typeface="Tw Cen MT" pitchFamily="34" charset="0"/>
              </a:rPr>
              <a:t>Dimensions of Assessment </a:t>
            </a:r>
          </a:p>
        </p:txBody>
      </p:sp>
      <p:sp>
        <p:nvSpPr>
          <p:cNvPr id="21510" name="Line 3"/>
          <p:cNvSpPr>
            <a:spLocks noChangeShapeType="1"/>
          </p:cNvSpPr>
          <p:nvPr/>
        </p:nvSpPr>
        <p:spPr bwMode="auto">
          <a:xfrm>
            <a:off x="2143979" y="2955925"/>
            <a:ext cx="4876800" cy="0"/>
          </a:xfrm>
          <a:prstGeom prst="line">
            <a:avLst/>
          </a:prstGeom>
          <a:noFill/>
          <a:ln w="38100">
            <a:solidFill>
              <a:srgbClr val="5A278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1" name="Text Box 4"/>
          <p:cNvSpPr txBox="1">
            <a:spLocks noChangeArrowheads="1"/>
          </p:cNvSpPr>
          <p:nvPr/>
        </p:nvSpPr>
        <p:spPr bwMode="auto">
          <a:xfrm>
            <a:off x="7012842" y="2501900"/>
            <a:ext cx="12573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Formative</a:t>
            </a:r>
          </a:p>
        </p:txBody>
      </p:sp>
      <p:sp>
        <p:nvSpPr>
          <p:cNvPr id="21512" name="Text Box 5"/>
          <p:cNvSpPr txBox="1">
            <a:spLocks noChangeArrowheads="1"/>
          </p:cNvSpPr>
          <p:nvPr/>
        </p:nvSpPr>
        <p:spPr bwMode="auto">
          <a:xfrm>
            <a:off x="981929" y="2501900"/>
            <a:ext cx="1409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Summative</a:t>
            </a:r>
          </a:p>
        </p:txBody>
      </p:sp>
      <p:sp>
        <p:nvSpPr>
          <p:cNvPr id="21513" name="Text Box 6"/>
          <p:cNvSpPr txBox="1">
            <a:spLocks noChangeArrowheads="1"/>
          </p:cNvSpPr>
          <p:nvPr/>
        </p:nvSpPr>
        <p:spPr bwMode="auto">
          <a:xfrm>
            <a:off x="2367817" y="3976688"/>
            <a:ext cx="4648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Reliability</a:t>
            </a:r>
            <a:r>
              <a:rPr lang="en-US" sz="2400" b="1">
                <a:solidFill>
                  <a:schemeClr val="tx2"/>
                </a:solidFill>
                <a:latin typeface="Tw Cen MT" panose="020B0602020104020603" pitchFamily="34" charset="0"/>
              </a:rPr>
              <a:t> </a:t>
            </a:r>
          </a:p>
          <a:p>
            <a:pPr algn="ctr" eaLnBrk="1" hangingPunct="1">
              <a:spcBef>
                <a:spcPct val="0"/>
              </a:spcBef>
              <a:buFontTx/>
              <a:buNone/>
            </a:pPr>
            <a:r>
              <a:rPr lang="en-US" sz="1800">
                <a:latin typeface="Tw Cen MT" panose="020B0602020104020603" pitchFamily="34" charset="0"/>
              </a:rPr>
              <a:t>The extent to which the results of the assessment method can be trusted</a:t>
            </a:r>
          </a:p>
        </p:txBody>
      </p:sp>
      <p:sp>
        <p:nvSpPr>
          <p:cNvPr id="21514" name="Text Box 7"/>
          <p:cNvSpPr txBox="1">
            <a:spLocks noChangeArrowheads="1"/>
          </p:cNvSpPr>
          <p:nvPr/>
        </p:nvSpPr>
        <p:spPr bwMode="auto">
          <a:xfrm>
            <a:off x="2717067" y="869950"/>
            <a:ext cx="4038600" cy="1220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Validity</a:t>
            </a:r>
          </a:p>
          <a:p>
            <a:pPr algn="ctr" eaLnBrk="1" hangingPunct="1">
              <a:spcBef>
                <a:spcPct val="0"/>
              </a:spcBef>
              <a:buFontTx/>
              <a:buNone/>
            </a:pPr>
            <a:r>
              <a:rPr lang="en-US" sz="1800">
                <a:solidFill>
                  <a:schemeClr val="tx2"/>
                </a:solidFill>
                <a:latin typeface="Tw Cen MT" panose="020B0602020104020603" pitchFamily="34" charset="0"/>
              </a:rPr>
              <a:t>The extent to which the assessment methods reflect student learning and the learning goals of the course</a:t>
            </a:r>
          </a:p>
        </p:txBody>
      </p:sp>
      <p:sp>
        <p:nvSpPr>
          <p:cNvPr id="21515" name="Line 8"/>
          <p:cNvSpPr>
            <a:spLocks noChangeShapeType="1"/>
          </p:cNvSpPr>
          <p:nvPr/>
        </p:nvSpPr>
        <p:spPr bwMode="auto">
          <a:xfrm>
            <a:off x="4753829" y="1927225"/>
            <a:ext cx="0" cy="2057400"/>
          </a:xfrm>
          <a:prstGeom prst="line">
            <a:avLst/>
          </a:prstGeom>
          <a:noFill/>
          <a:ln w="38100">
            <a:solidFill>
              <a:srgbClr val="5A278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6" name="Text Box 9"/>
          <p:cNvSpPr txBox="1">
            <a:spLocks noChangeArrowheads="1"/>
          </p:cNvSpPr>
          <p:nvPr/>
        </p:nvSpPr>
        <p:spPr bwMode="auto">
          <a:xfrm>
            <a:off x="612042" y="2909888"/>
            <a:ext cx="225742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Essentially designed to sum up someone’s achievement</a:t>
            </a:r>
          </a:p>
        </p:txBody>
      </p:sp>
      <p:sp>
        <p:nvSpPr>
          <p:cNvPr id="21517" name="Text Box 10"/>
          <p:cNvSpPr txBox="1">
            <a:spLocks noChangeArrowheads="1"/>
          </p:cNvSpPr>
          <p:nvPr/>
        </p:nvSpPr>
        <p:spPr bwMode="auto">
          <a:xfrm>
            <a:off x="6487379" y="2909888"/>
            <a:ext cx="22860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Essentially designed for use in helping the learning process </a:t>
            </a:r>
          </a:p>
        </p:txBody>
      </p:sp>
      <p:sp>
        <p:nvSpPr>
          <p:cNvPr id="21518" name="Oval 11"/>
          <p:cNvSpPr>
            <a:spLocks noChangeArrowheads="1"/>
          </p:cNvSpPr>
          <p:nvPr/>
        </p:nvSpPr>
        <p:spPr bwMode="auto">
          <a:xfrm>
            <a:off x="631092" y="762000"/>
            <a:ext cx="8077200" cy="4632325"/>
          </a:xfrm>
          <a:prstGeom prst="ellipse">
            <a:avLst/>
          </a:prstGeom>
          <a:noFill/>
          <a:ln w="28575">
            <a:solidFill>
              <a:srgbClr val="3C1A5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latin typeface="Tw Cen MT" panose="020B0602020104020603" pitchFamily="34" charset="0"/>
            </a:endParaRPr>
          </a:p>
        </p:txBody>
      </p:sp>
      <p:sp>
        <p:nvSpPr>
          <p:cNvPr id="21519" name="Oval 12"/>
          <p:cNvSpPr>
            <a:spLocks noChangeArrowheads="1"/>
          </p:cNvSpPr>
          <p:nvPr/>
        </p:nvSpPr>
        <p:spPr bwMode="auto">
          <a:xfrm>
            <a:off x="3858479" y="2651125"/>
            <a:ext cx="1828800" cy="609600"/>
          </a:xfrm>
          <a:prstGeom prst="ellipse">
            <a:avLst/>
          </a:prstGeom>
          <a:solidFill>
            <a:schemeClr val="bg1"/>
          </a:solidFill>
          <a:ln w="38100">
            <a:solidFill>
              <a:srgbClr val="5A278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Practicality</a:t>
            </a:r>
          </a:p>
        </p:txBody>
      </p:sp>
      <p:sp>
        <p:nvSpPr>
          <p:cNvPr id="21520" name="Text Box 13"/>
          <p:cNvSpPr txBox="1">
            <a:spLocks noChangeArrowheads="1"/>
          </p:cNvSpPr>
          <p:nvPr/>
        </p:nvSpPr>
        <p:spPr bwMode="auto">
          <a:xfrm>
            <a:off x="6755667" y="233363"/>
            <a:ext cx="23399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rgbClr val="460046"/>
                </a:solidFill>
                <a:latin typeface="Tw Cen MT" panose="020B0602020104020603" pitchFamily="34" charset="0"/>
              </a:rPr>
              <a:t>Criterion Referenced</a:t>
            </a:r>
          </a:p>
        </p:txBody>
      </p:sp>
      <p:sp>
        <p:nvSpPr>
          <p:cNvPr id="21521" name="Text Box 14"/>
          <p:cNvSpPr txBox="1">
            <a:spLocks noChangeArrowheads="1"/>
          </p:cNvSpPr>
          <p:nvPr/>
        </p:nvSpPr>
        <p:spPr bwMode="auto">
          <a:xfrm>
            <a:off x="391379" y="4935538"/>
            <a:ext cx="204628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rgbClr val="460046"/>
                </a:solidFill>
                <a:latin typeface="Tw Cen MT" panose="020B0602020104020603" pitchFamily="34" charset="0"/>
              </a:rPr>
              <a:t>Norm-Referenced</a:t>
            </a:r>
          </a:p>
        </p:txBody>
      </p:sp>
      <p:sp>
        <p:nvSpPr>
          <p:cNvPr id="21522" name="Text Box 15"/>
          <p:cNvSpPr txBox="1">
            <a:spLocks noChangeArrowheads="1"/>
          </p:cNvSpPr>
          <p:nvPr/>
        </p:nvSpPr>
        <p:spPr bwMode="auto">
          <a:xfrm>
            <a:off x="145317" y="568325"/>
            <a:ext cx="2395537" cy="922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Based on self-reflection of learning achieved on the course</a:t>
            </a:r>
          </a:p>
        </p:txBody>
      </p:sp>
      <p:sp>
        <p:nvSpPr>
          <p:cNvPr id="21523" name="Text Box 16"/>
          <p:cNvSpPr txBox="1">
            <a:spLocks noChangeArrowheads="1"/>
          </p:cNvSpPr>
          <p:nvPr/>
        </p:nvSpPr>
        <p:spPr bwMode="auto">
          <a:xfrm>
            <a:off x="331054" y="233363"/>
            <a:ext cx="19034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rgbClr val="460046"/>
                </a:solidFill>
                <a:latin typeface="Tw Cen MT" panose="020B0602020104020603" pitchFamily="34" charset="0"/>
              </a:rPr>
              <a:t>Self-Referenced</a:t>
            </a:r>
          </a:p>
        </p:txBody>
      </p:sp>
      <p:sp>
        <p:nvSpPr>
          <p:cNvPr id="21524" name="Text Box 17"/>
          <p:cNvSpPr txBox="1">
            <a:spLocks noChangeArrowheads="1"/>
          </p:cNvSpPr>
          <p:nvPr/>
        </p:nvSpPr>
        <p:spPr bwMode="auto">
          <a:xfrm>
            <a:off x="6831867" y="555625"/>
            <a:ext cx="21875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Based on knowledge and skills learned on course</a:t>
            </a:r>
          </a:p>
        </p:txBody>
      </p:sp>
      <p:sp>
        <p:nvSpPr>
          <p:cNvPr id="21525" name="Text Box 18"/>
          <p:cNvSpPr txBox="1">
            <a:spLocks noChangeArrowheads="1"/>
          </p:cNvSpPr>
          <p:nvPr/>
        </p:nvSpPr>
        <p:spPr bwMode="auto">
          <a:xfrm>
            <a:off x="291367" y="5345113"/>
            <a:ext cx="1970087" cy="757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pPr>
            <a:r>
              <a:rPr lang="en-US" sz="1800">
                <a:latin typeface="Tw Cen MT" panose="020B0602020104020603" pitchFamily="34" charset="0"/>
              </a:rPr>
              <a:t>Based on comparisons with others in the group</a:t>
            </a:r>
          </a:p>
        </p:txBody>
      </p:sp>
      <p:sp>
        <p:nvSpPr>
          <p:cNvPr id="21526" name="Text Box 16"/>
          <p:cNvSpPr txBox="1">
            <a:spLocks noChangeArrowheads="1"/>
          </p:cNvSpPr>
          <p:nvPr/>
        </p:nvSpPr>
        <p:spPr bwMode="auto">
          <a:xfrm>
            <a:off x="7092217" y="4968875"/>
            <a:ext cx="19097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rgbClr val="460046"/>
                </a:solidFill>
                <a:latin typeface="Tw Cen MT" panose="020B0602020104020603" pitchFamily="34" charset="0"/>
              </a:rPr>
              <a:t>Peer-Referenced</a:t>
            </a:r>
          </a:p>
        </p:txBody>
      </p:sp>
      <p:sp>
        <p:nvSpPr>
          <p:cNvPr id="21527" name="Text Box 15"/>
          <p:cNvSpPr txBox="1">
            <a:spLocks noChangeArrowheads="1"/>
          </p:cNvSpPr>
          <p:nvPr/>
        </p:nvSpPr>
        <p:spPr bwMode="auto">
          <a:xfrm>
            <a:off x="6715979" y="5262563"/>
            <a:ext cx="2398713"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Based on peer appraisal of learning achieved on the course</a:t>
            </a:r>
          </a:p>
        </p:txBody>
      </p:sp>
    </p:spTree>
    <p:extLst>
      <p:ext uri="{BB962C8B-B14F-4D97-AF65-F5344CB8AC3E}">
        <p14:creationId xmlns:p14="http://schemas.microsoft.com/office/powerpoint/2010/main" val="38661103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flipV="1">
            <a:off x="216754" y="4779963"/>
            <a:ext cx="2395538" cy="1270000"/>
          </a:xfrm>
          <a:prstGeom prst="rect">
            <a:avLst/>
          </a:prstGeom>
          <a:solidFill>
            <a:srgbClr val="E0C8E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5" name="Rectangle 24"/>
          <p:cNvSpPr/>
          <p:nvPr/>
        </p:nvSpPr>
        <p:spPr>
          <a:xfrm flipV="1">
            <a:off x="6700104" y="4779963"/>
            <a:ext cx="2395538" cy="1246187"/>
          </a:xfrm>
          <a:prstGeom prst="rect">
            <a:avLst/>
          </a:prstGeom>
          <a:solidFill>
            <a:srgbClr val="E0C8E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4" name="Rectangle 23"/>
          <p:cNvSpPr/>
          <p:nvPr/>
        </p:nvSpPr>
        <p:spPr>
          <a:xfrm flipV="1">
            <a:off x="6715979" y="212725"/>
            <a:ext cx="2395538" cy="1246188"/>
          </a:xfrm>
          <a:prstGeom prst="rect">
            <a:avLst/>
          </a:prstGeom>
          <a:solidFill>
            <a:srgbClr val="E0C8E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Rectangle 1"/>
          <p:cNvSpPr/>
          <p:nvPr/>
        </p:nvSpPr>
        <p:spPr>
          <a:xfrm flipV="1">
            <a:off x="145317" y="157163"/>
            <a:ext cx="2395537" cy="1246187"/>
          </a:xfrm>
          <a:prstGeom prst="rect">
            <a:avLst/>
          </a:prstGeom>
          <a:solidFill>
            <a:srgbClr val="E0C8E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2"/>
          <p:cNvSpPr txBox="1">
            <a:spLocks noChangeArrowheads="1"/>
          </p:cNvSpPr>
          <p:nvPr/>
        </p:nvSpPr>
        <p:spPr bwMode="auto">
          <a:xfrm>
            <a:off x="2038472" y="-123825"/>
            <a:ext cx="5562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2800" dirty="0" smtClean="0">
                <a:solidFill>
                  <a:srgbClr val="460046"/>
                </a:solidFill>
                <a:effectLst>
                  <a:outerShdw blurRad="38100" dist="38100" dir="2700000" algn="tl">
                    <a:srgbClr val="000000">
                      <a:alpha val="43137"/>
                    </a:srgbClr>
                  </a:outerShdw>
                </a:effectLst>
                <a:latin typeface="Tw Cen MT" pitchFamily="34" charset="0"/>
              </a:rPr>
              <a:t>Dimensions of Assessment </a:t>
            </a:r>
          </a:p>
        </p:txBody>
      </p:sp>
      <p:sp>
        <p:nvSpPr>
          <p:cNvPr id="23561" name="Line 3"/>
          <p:cNvSpPr>
            <a:spLocks noChangeShapeType="1"/>
          </p:cNvSpPr>
          <p:nvPr/>
        </p:nvSpPr>
        <p:spPr bwMode="auto">
          <a:xfrm>
            <a:off x="2143979" y="2879725"/>
            <a:ext cx="4876800" cy="0"/>
          </a:xfrm>
          <a:prstGeom prst="line">
            <a:avLst/>
          </a:prstGeom>
          <a:noFill/>
          <a:ln w="38100">
            <a:solidFill>
              <a:srgbClr val="5A278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2" name="Text Box 4"/>
          <p:cNvSpPr txBox="1">
            <a:spLocks noChangeArrowheads="1"/>
          </p:cNvSpPr>
          <p:nvPr/>
        </p:nvSpPr>
        <p:spPr bwMode="auto">
          <a:xfrm>
            <a:off x="7012842" y="2425700"/>
            <a:ext cx="12573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Formative</a:t>
            </a:r>
          </a:p>
        </p:txBody>
      </p:sp>
      <p:sp>
        <p:nvSpPr>
          <p:cNvPr id="23563" name="Text Box 5"/>
          <p:cNvSpPr txBox="1">
            <a:spLocks noChangeArrowheads="1"/>
          </p:cNvSpPr>
          <p:nvPr/>
        </p:nvSpPr>
        <p:spPr bwMode="auto">
          <a:xfrm>
            <a:off x="981929" y="2425700"/>
            <a:ext cx="1409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Summative</a:t>
            </a:r>
          </a:p>
        </p:txBody>
      </p:sp>
      <p:sp>
        <p:nvSpPr>
          <p:cNvPr id="23564" name="Text Box 6"/>
          <p:cNvSpPr txBox="1">
            <a:spLocks noChangeArrowheads="1"/>
          </p:cNvSpPr>
          <p:nvPr/>
        </p:nvSpPr>
        <p:spPr bwMode="auto">
          <a:xfrm>
            <a:off x="2367817" y="3900488"/>
            <a:ext cx="4648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Reliability</a:t>
            </a:r>
            <a:r>
              <a:rPr lang="en-US" sz="2400" b="1">
                <a:solidFill>
                  <a:schemeClr val="tx2"/>
                </a:solidFill>
                <a:latin typeface="Tw Cen MT" panose="020B0602020104020603" pitchFamily="34" charset="0"/>
              </a:rPr>
              <a:t> </a:t>
            </a:r>
          </a:p>
          <a:p>
            <a:pPr algn="ctr" eaLnBrk="1" hangingPunct="1">
              <a:spcBef>
                <a:spcPct val="0"/>
              </a:spcBef>
              <a:buFontTx/>
              <a:buNone/>
            </a:pPr>
            <a:r>
              <a:rPr lang="en-US" sz="1800">
                <a:latin typeface="Tw Cen MT" panose="020B0602020104020603" pitchFamily="34" charset="0"/>
              </a:rPr>
              <a:t>The extent to which the results of the assessment method can be trusted</a:t>
            </a:r>
          </a:p>
        </p:txBody>
      </p:sp>
      <p:sp>
        <p:nvSpPr>
          <p:cNvPr id="23565" name="Text Box 7"/>
          <p:cNvSpPr txBox="1">
            <a:spLocks noChangeArrowheads="1"/>
          </p:cNvSpPr>
          <p:nvPr/>
        </p:nvSpPr>
        <p:spPr bwMode="auto">
          <a:xfrm>
            <a:off x="2717067" y="793750"/>
            <a:ext cx="4038600" cy="1220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Validity</a:t>
            </a:r>
          </a:p>
          <a:p>
            <a:pPr algn="ctr" eaLnBrk="1" hangingPunct="1">
              <a:spcBef>
                <a:spcPct val="0"/>
              </a:spcBef>
              <a:buFontTx/>
              <a:buNone/>
            </a:pPr>
            <a:r>
              <a:rPr lang="en-US" sz="1800">
                <a:solidFill>
                  <a:schemeClr val="tx2"/>
                </a:solidFill>
                <a:latin typeface="Tw Cen MT" panose="020B0602020104020603" pitchFamily="34" charset="0"/>
              </a:rPr>
              <a:t>The extent to which the assessment methods reflect student learning and the learning goals of the course</a:t>
            </a:r>
          </a:p>
        </p:txBody>
      </p:sp>
      <p:sp>
        <p:nvSpPr>
          <p:cNvPr id="23566" name="Line 8"/>
          <p:cNvSpPr>
            <a:spLocks noChangeShapeType="1"/>
          </p:cNvSpPr>
          <p:nvPr/>
        </p:nvSpPr>
        <p:spPr bwMode="auto">
          <a:xfrm>
            <a:off x="4753829" y="1851025"/>
            <a:ext cx="0" cy="2057400"/>
          </a:xfrm>
          <a:prstGeom prst="line">
            <a:avLst/>
          </a:prstGeom>
          <a:noFill/>
          <a:ln w="38100">
            <a:solidFill>
              <a:srgbClr val="5A278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7" name="Text Box 9"/>
          <p:cNvSpPr txBox="1">
            <a:spLocks noChangeArrowheads="1"/>
          </p:cNvSpPr>
          <p:nvPr/>
        </p:nvSpPr>
        <p:spPr bwMode="auto">
          <a:xfrm>
            <a:off x="612042" y="2833688"/>
            <a:ext cx="225742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Essentially designed to sum up someone’s achievement</a:t>
            </a:r>
          </a:p>
        </p:txBody>
      </p:sp>
      <p:sp>
        <p:nvSpPr>
          <p:cNvPr id="23568" name="Text Box 10"/>
          <p:cNvSpPr txBox="1">
            <a:spLocks noChangeArrowheads="1"/>
          </p:cNvSpPr>
          <p:nvPr/>
        </p:nvSpPr>
        <p:spPr bwMode="auto">
          <a:xfrm>
            <a:off x="6487379" y="2833688"/>
            <a:ext cx="22860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Essentially designed for use in helping the learning process </a:t>
            </a:r>
          </a:p>
        </p:txBody>
      </p:sp>
      <p:sp>
        <p:nvSpPr>
          <p:cNvPr id="23569" name="Oval 11"/>
          <p:cNvSpPr>
            <a:spLocks noChangeArrowheads="1"/>
          </p:cNvSpPr>
          <p:nvPr/>
        </p:nvSpPr>
        <p:spPr bwMode="auto">
          <a:xfrm>
            <a:off x="631092" y="685800"/>
            <a:ext cx="8077200" cy="4632325"/>
          </a:xfrm>
          <a:prstGeom prst="ellipse">
            <a:avLst/>
          </a:prstGeom>
          <a:noFill/>
          <a:ln w="28575">
            <a:solidFill>
              <a:srgbClr val="3C1A5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latin typeface="Tw Cen MT" panose="020B0602020104020603" pitchFamily="34" charset="0"/>
            </a:endParaRPr>
          </a:p>
        </p:txBody>
      </p:sp>
      <p:sp>
        <p:nvSpPr>
          <p:cNvPr id="23570" name="Oval 12"/>
          <p:cNvSpPr>
            <a:spLocks noChangeArrowheads="1"/>
          </p:cNvSpPr>
          <p:nvPr/>
        </p:nvSpPr>
        <p:spPr bwMode="auto">
          <a:xfrm>
            <a:off x="3858479" y="2574925"/>
            <a:ext cx="1828800" cy="609600"/>
          </a:xfrm>
          <a:prstGeom prst="ellipse">
            <a:avLst/>
          </a:prstGeom>
          <a:solidFill>
            <a:schemeClr val="bg1"/>
          </a:solidFill>
          <a:ln w="38100">
            <a:solidFill>
              <a:srgbClr val="5A278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Practicality</a:t>
            </a:r>
          </a:p>
        </p:txBody>
      </p:sp>
      <p:sp>
        <p:nvSpPr>
          <p:cNvPr id="23571" name="Text Box 13"/>
          <p:cNvSpPr txBox="1">
            <a:spLocks noChangeArrowheads="1"/>
          </p:cNvSpPr>
          <p:nvPr/>
        </p:nvSpPr>
        <p:spPr bwMode="auto">
          <a:xfrm>
            <a:off x="6755667" y="157163"/>
            <a:ext cx="23399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rgbClr val="460046"/>
                </a:solidFill>
                <a:latin typeface="Tw Cen MT" panose="020B0602020104020603" pitchFamily="34" charset="0"/>
              </a:rPr>
              <a:t>Criterion Referenced</a:t>
            </a:r>
          </a:p>
        </p:txBody>
      </p:sp>
      <p:sp>
        <p:nvSpPr>
          <p:cNvPr id="23572" name="Text Box 14"/>
          <p:cNvSpPr txBox="1">
            <a:spLocks noChangeArrowheads="1"/>
          </p:cNvSpPr>
          <p:nvPr/>
        </p:nvSpPr>
        <p:spPr bwMode="auto">
          <a:xfrm>
            <a:off x="391379" y="4859338"/>
            <a:ext cx="204628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rgbClr val="460046"/>
                </a:solidFill>
                <a:latin typeface="Tw Cen MT" panose="020B0602020104020603" pitchFamily="34" charset="0"/>
              </a:rPr>
              <a:t>Norm-Referenced</a:t>
            </a:r>
          </a:p>
        </p:txBody>
      </p:sp>
      <p:sp>
        <p:nvSpPr>
          <p:cNvPr id="23573" name="Text Box 15"/>
          <p:cNvSpPr txBox="1">
            <a:spLocks noChangeArrowheads="1"/>
          </p:cNvSpPr>
          <p:nvPr/>
        </p:nvSpPr>
        <p:spPr bwMode="auto">
          <a:xfrm>
            <a:off x="145317" y="492125"/>
            <a:ext cx="2395537" cy="922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Based on self-reflection of learning achieved on the course</a:t>
            </a:r>
          </a:p>
        </p:txBody>
      </p:sp>
      <p:sp>
        <p:nvSpPr>
          <p:cNvPr id="23574" name="Text Box 16"/>
          <p:cNvSpPr txBox="1">
            <a:spLocks noChangeArrowheads="1"/>
          </p:cNvSpPr>
          <p:nvPr/>
        </p:nvSpPr>
        <p:spPr bwMode="auto">
          <a:xfrm>
            <a:off x="331054" y="157163"/>
            <a:ext cx="19034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rgbClr val="460046"/>
                </a:solidFill>
                <a:latin typeface="Tw Cen MT" panose="020B0602020104020603" pitchFamily="34" charset="0"/>
              </a:rPr>
              <a:t>Self-Referenced</a:t>
            </a:r>
          </a:p>
        </p:txBody>
      </p:sp>
      <p:sp>
        <p:nvSpPr>
          <p:cNvPr id="23575" name="Text Box 17"/>
          <p:cNvSpPr txBox="1">
            <a:spLocks noChangeArrowheads="1"/>
          </p:cNvSpPr>
          <p:nvPr/>
        </p:nvSpPr>
        <p:spPr bwMode="auto">
          <a:xfrm>
            <a:off x="6831867" y="479425"/>
            <a:ext cx="21875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Based on knowledge and skills learned on course</a:t>
            </a:r>
          </a:p>
        </p:txBody>
      </p:sp>
      <p:sp>
        <p:nvSpPr>
          <p:cNvPr id="23576" name="Text Box 18"/>
          <p:cNvSpPr txBox="1">
            <a:spLocks noChangeArrowheads="1"/>
          </p:cNvSpPr>
          <p:nvPr/>
        </p:nvSpPr>
        <p:spPr bwMode="auto">
          <a:xfrm>
            <a:off x="291367" y="5268913"/>
            <a:ext cx="1970087" cy="757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pPr>
            <a:r>
              <a:rPr lang="en-US" sz="1800">
                <a:latin typeface="Tw Cen MT" panose="020B0602020104020603" pitchFamily="34" charset="0"/>
              </a:rPr>
              <a:t>Based on comparisons with others in the group</a:t>
            </a:r>
          </a:p>
        </p:txBody>
      </p:sp>
      <p:sp>
        <p:nvSpPr>
          <p:cNvPr id="23577" name="Text Box 16"/>
          <p:cNvSpPr txBox="1">
            <a:spLocks noChangeArrowheads="1"/>
          </p:cNvSpPr>
          <p:nvPr/>
        </p:nvSpPr>
        <p:spPr bwMode="auto">
          <a:xfrm>
            <a:off x="7092217" y="4892675"/>
            <a:ext cx="19097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rgbClr val="460046"/>
                </a:solidFill>
                <a:latin typeface="Tw Cen MT" panose="020B0602020104020603" pitchFamily="34" charset="0"/>
              </a:rPr>
              <a:t>Peer-Referenced</a:t>
            </a:r>
          </a:p>
        </p:txBody>
      </p:sp>
      <p:sp>
        <p:nvSpPr>
          <p:cNvPr id="23578" name="Text Box 15"/>
          <p:cNvSpPr txBox="1">
            <a:spLocks noChangeArrowheads="1"/>
          </p:cNvSpPr>
          <p:nvPr/>
        </p:nvSpPr>
        <p:spPr bwMode="auto">
          <a:xfrm>
            <a:off x="6715979" y="5186363"/>
            <a:ext cx="2398713"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Based on peer appraisal of learning achieved on the course</a:t>
            </a:r>
          </a:p>
        </p:txBody>
      </p:sp>
    </p:spTree>
    <p:extLst>
      <p:ext uri="{BB962C8B-B14F-4D97-AF65-F5344CB8AC3E}">
        <p14:creationId xmlns:p14="http://schemas.microsoft.com/office/powerpoint/2010/main" val="42368185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ight Triangle 24"/>
          <p:cNvSpPr/>
          <p:nvPr/>
        </p:nvSpPr>
        <p:spPr>
          <a:xfrm rot="10800000">
            <a:off x="1413729" y="342900"/>
            <a:ext cx="7700963" cy="4875213"/>
          </a:xfrm>
          <a:prstGeom prst="rtTriangle">
            <a:avLst/>
          </a:prstGeom>
          <a:solidFill>
            <a:srgbClr val="FAEB9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Right Triangle 2"/>
          <p:cNvSpPr/>
          <p:nvPr/>
        </p:nvSpPr>
        <p:spPr>
          <a:xfrm>
            <a:off x="245329" y="1294789"/>
            <a:ext cx="7669213" cy="4779963"/>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8" name="Rectangle 2"/>
          <p:cNvSpPr txBox="1">
            <a:spLocks noChangeArrowheads="1"/>
          </p:cNvSpPr>
          <p:nvPr/>
        </p:nvSpPr>
        <p:spPr bwMode="auto">
          <a:xfrm>
            <a:off x="1991579" y="-149225"/>
            <a:ext cx="5562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2800" dirty="0" smtClean="0">
                <a:solidFill>
                  <a:srgbClr val="460046"/>
                </a:solidFill>
                <a:effectLst>
                  <a:outerShdw blurRad="38100" dist="38100" dir="2700000" algn="tl">
                    <a:srgbClr val="000000">
                      <a:alpha val="43137"/>
                    </a:srgbClr>
                  </a:outerShdw>
                </a:effectLst>
                <a:latin typeface="Tw Cen MT" pitchFamily="34" charset="0"/>
              </a:rPr>
              <a:t>Dimensions of Assessment </a:t>
            </a:r>
          </a:p>
        </p:txBody>
      </p:sp>
      <p:sp>
        <p:nvSpPr>
          <p:cNvPr id="25607" name="Line 3"/>
          <p:cNvSpPr>
            <a:spLocks noChangeShapeType="1"/>
          </p:cNvSpPr>
          <p:nvPr/>
        </p:nvSpPr>
        <p:spPr bwMode="auto">
          <a:xfrm>
            <a:off x="2143979" y="3085489"/>
            <a:ext cx="4876800" cy="0"/>
          </a:xfrm>
          <a:prstGeom prst="line">
            <a:avLst/>
          </a:prstGeom>
          <a:noFill/>
          <a:ln w="38100">
            <a:solidFill>
              <a:srgbClr val="5A278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8" name="Text Box 4"/>
          <p:cNvSpPr txBox="1">
            <a:spLocks noChangeArrowheads="1"/>
          </p:cNvSpPr>
          <p:nvPr/>
        </p:nvSpPr>
        <p:spPr bwMode="auto">
          <a:xfrm>
            <a:off x="7012842" y="2631464"/>
            <a:ext cx="12573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Formative</a:t>
            </a:r>
          </a:p>
        </p:txBody>
      </p:sp>
      <p:sp>
        <p:nvSpPr>
          <p:cNvPr id="25609" name="Text Box 5"/>
          <p:cNvSpPr txBox="1">
            <a:spLocks noChangeArrowheads="1"/>
          </p:cNvSpPr>
          <p:nvPr/>
        </p:nvSpPr>
        <p:spPr bwMode="auto">
          <a:xfrm>
            <a:off x="981929" y="2631464"/>
            <a:ext cx="1409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Summative</a:t>
            </a:r>
          </a:p>
        </p:txBody>
      </p:sp>
      <p:sp>
        <p:nvSpPr>
          <p:cNvPr id="25610" name="Text Box 6"/>
          <p:cNvSpPr txBox="1">
            <a:spLocks noChangeArrowheads="1"/>
          </p:cNvSpPr>
          <p:nvPr/>
        </p:nvSpPr>
        <p:spPr bwMode="auto">
          <a:xfrm>
            <a:off x="2334479" y="4106252"/>
            <a:ext cx="4648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Reliability</a:t>
            </a:r>
            <a:r>
              <a:rPr lang="en-US" sz="2400" b="1">
                <a:solidFill>
                  <a:schemeClr val="tx2"/>
                </a:solidFill>
                <a:latin typeface="Tw Cen MT" panose="020B0602020104020603" pitchFamily="34" charset="0"/>
              </a:rPr>
              <a:t> </a:t>
            </a:r>
          </a:p>
          <a:p>
            <a:pPr algn="ctr" eaLnBrk="1" hangingPunct="1">
              <a:spcBef>
                <a:spcPct val="0"/>
              </a:spcBef>
              <a:buFontTx/>
              <a:buNone/>
            </a:pPr>
            <a:r>
              <a:rPr lang="en-US" sz="1800">
                <a:latin typeface="Tw Cen MT" panose="020B0602020104020603" pitchFamily="34" charset="0"/>
              </a:rPr>
              <a:t>The extent to which the results of the assessment method can be trusted</a:t>
            </a:r>
          </a:p>
        </p:txBody>
      </p:sp>
      <p:sp>
        <p:nvSpPr>
          <p:cNvPr id="25611" name="Text Box 7"/>
          <p:cNvSpPr txBox="1">
            <a:spLocks noChangeArrowheads="1"/>
          </p:cNvSpPr>
          <p:nvPr/>
        </p:nvSpPr>
        <p:spPr bwMode="auto">
          <a:xfrm>
            <a:off x="2639279" y="999514"/>
            <a:ext cx="4038600" cy="1220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chemeClr val="tx2"/>
                </a:solidFill>
                <a:latin typeface="Tw Cen MT" panose="020B0602020104020603" pitchFamily="34" charset="0"/>
              </a:rPr>
              <a:t>Validity</a:t>
            </a:r>
          </a:p>
          <a:p>
            <a:pPr algn="ctr" eaLnBrk="1" hangingPunct="1">
              <a:spcBef>
                <a:spcPct val="0"/>
              </a:spcBef>
              <a:buFontTx/>
              <a:buNone/>
            </a:pPr>
            <a:r>
              <a:rPr lang="en-US" sz="1800">
                <a:solidFill>
                  <a:schemeClr val="tx2"/>
                </a:solidFill>
                <a:latin typeface="Tw Cen MT" panose="020B0602020104020603" pitchFamily="34" charset="0"/>
              </a:rPr>
              <a:t>The extent to which the assessment methods reflect student learning and the learning goals of the course</a:t>
            </a:r>
          </a:p>
        </p:txBody>
      </p:sp>
      <p:sp>
        <p:nvSpPr>
          <p:cNvPr id="25612" name="Line 8"/>
          <p:cNvSpPr>
            <a:spLocks noChangeShapeType="1"/>
          </p:cNvSpPr>
          <p:nvPr/>
        </p:nvSpPr>
        <p:spPr bwMode="auto">
          <a:xfrm>
            <a:off x="4658579" y="2094889"/>
            <a:ext cx="0" cy="2057400"/>
          </a:xfrm>
          <a:prstGeom prst="line">
            <a:avLst/>
          </a:prstGeom>
          <a:noFill/>
          <a:ln w="38100">
            <a:solidFill>
              <a:srgbClr val="5A278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3" name="Text Box 9"/>
          <p:cNvSpPr txBox="1">
            <a:spLocks noChangeArrowheads="1"/>
          </p:cNvSpPr>
          <p:nvPr/>
        </p:nvSpPr>
        <p:spPr bwMode="auto">
          <a:xfrm>
            <a:off x="612042" y="3039452"/>
            <a:ext cx="225742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dirty="0">
                <a:latin typeface="Tw Cen MT" panose="020B0602020104020603" pitchFamily="34" charset="0"/>
              </a:rPr>
              <a:t>Essentially designed to sum up someone’s achievement</a:t>
            </a:r>
          </a:p>
        </p:txBody>
      </p:sp>
      <p:sp>
        <p:nvSpPr>
          <p:cNvPr id="25614" name="Text Box 10"/>
          <p:cNvSpPr txBox="1">
            <a:spLocks noChangeArrowheads="1"/>
          </p:cNvSpPr>
          <p:nvPr/>
        </p:nvSpPr>
        <p:spPr bwMode="auto">
          <a:xfrm>
            <a:off x="6487379" y="3039452"/>
            <a:ext cx="22860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Essentially designed for use in helping the learning process </a:t>
            </a:r>
          </a:p>
        </p:txBody>
      </p:sp>
      <p:sp>
        <p:nvSpPr>
          <p:cNvPr id="25615" name="Oval 11"/>
          <p:cNvSpPr>
            <a:spLocks noChangeArrowheads="1"/>
          </p:cNvSpPr>
          <p:nvPr/>
        </p:nvSpPr>
        <p:spPr bwMode="auto">
          <a:xfrm>
            <a:off x="631092" y="891564"/>
            <a:ext cx="8077200" cy="4632325"/>
          </a:xfrm>
          <a:prstGeom prst="ellipse">
            <a:avLst/>
          </a:prstGeom>
          <a:noFill/>
          <a:ln w="28575">
            <a:solidFill>
              <a:srgbClr val="3C1A5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latin typeface="Tw Cen MT" panose="020B0602020104020603" pitchFamily="34" charset="0"/>
            </a:endParaRPr>
          </a:p>
        </p:txBody>
      </p:sp>
      <p:sp>
        <p:nvSpPr>
          <p:cNvPr id="25616" name="Oval 12"/>
          <p:cNvSpPr>
            <a:spLocks noChangeArrowheads="1"/>
          </p:cNvSpPr>
          <p:nvPr/>
        </p:nvSpPr>
        <p:spPr bwMode="auto">
          <a:xfrm>
            <a:off x="3858479" y="2780689"/>
            <a:ext cx="1828800" cy="609600"/>
          </a:xfrm>
          <a:prstGeom prst="ellipse">
            <a:avLst/>
          </a:prstGeom>
          <a:solidFill>
            <a:schemeClr val="bg1"/>
          </a:solidFill>
          <a:ln w="38100">
            <a:solidFill>
              <a:srgbClr val="5A278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dirty="0">
                <a:solidFill>
                  <a:schemeClr val="tx2"/>
                </a:solidFill>
                <a:latin typeface="Tw Cen MT" panose="020B0602020104020603" pitchFamily="34" charset="0"/>
              </a:rPr>
              <a:t>Practicality</a:t>
            </a:r>
          </a:p>
        </p:txBody>
      </p:sp>
      <p:sp>
        <p:nvSpPr>
          <p:cNvPr id="25617" name="Text Box 13"/>
          <p:cNvSpPr txBox="1">
            <a:spLocks noChangeArrowheads="1"/>
          </p:cNvSpPr>
          <p:nvPr/>
        </p:nvSpPr>
        <p:spPr bwMode="auto">
          <a:xfrm>
            <a:off x="6755667" y="362927"/>
            <a:ext cx="23399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rgbClr val="460046"/>
                </a:solidFill>
                <a:latin typeface="Tw Cen MT" panose="020B0602020104020603" pitchFamily="34" charset="0"/>
              </a:rPr>
              <a:t>Criterion Referenced</a:t>
            </a:r>
          </a:p>
        </p:txBody>
      </p:sp>
      <p:sp>
        <p:nvSpPr>
          <p:cNvPr id="25618" name="Text Box 14"/>
          <p:cNvSpPr txBox="1">
            <a:spLocks noChangeArrowheads="1"/>
          </p:cNvSpPr>
          <p:nvPr/>
        </p:nvSpPr>
        <p:spPr bwMode="auto">
          <a:xfrm>
            <a:off x="391486" y="5065102"/>
            <a:ext cx="2046073" cy="29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600"/>
              </a:lnSpc>
              <a:spcBef>
                <a:spcPct val="0"/>
              </a:spcBef>
              <a:buFontTx/>
              <a:buNone/>
            </a:pPr>
            <a:r>
              <a:rPr lang="en-US" sz="2000" b="1">
                <a:solidFill>
                  <a:srgbClr val="460046"/>
                </a:solidFill>
                <a:latin typeface="Tw Cen MT" panose="020B0602020104020603" pitchFamily="34" charset="0"/>
              </a:rPr>
              <a:t>Norm-Referenced</a:t>
            </a:r>
          </a:p>
        </p:txBody>
      </p:sp>
      <p:sp>
        <p:nvSpPr>
          <p:cNvPr id="25619" name="Text Box 15"/>
          <p:cNvSpPr txBox="1">
            <a:spLocks noChangeArrowheads="1"/>
          </p:cNvSpPr>
          <p:nvPr/>
        </p:nvSpPr>
        <p:spPr bwMode="auto">
          <a:xfrm>
            <a:off x="145317" y="697889"/>
            <a:ext cx="2395537" cy="922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Based on self-reflection of learning achieved on the course</a:t>
            </a:r>
          </a:p>
        </p:txBody>
      </p:sp>
      <p:sp>
        <p:nvSpPr>
          <p:cNvPr id="25620" name="Text Box 16"/>
          <p:cNvSpPr txBox="1">
            <a:spLocks noChangeArrowheads="1"/>
          </p:cNvSpPr>
          <p:nvPr/>
        </p:nvSpPr>
        <p:spPr bwMode="auto">
          <a:xfrm>
            <a:off x="331054" y="362927"/>
            <a:ext cx="19034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000" b="1">
                <a:solidFill>
                  <a:srgbClr val="460046"/>
                </a:solidFill>
                <a:latin typeface="Tw Cen MT" panose="020B0602020104020603" pitchFamily="34" charset="0"/>
              </a:rPr>
              <a:t>Self-Referenced</a:t>
            </a:r>
          </a:p>
        </p:txBody>
      </p:sp>
      <p:sp>
        <p:nvSpPr>
          <p:cNvPr id="25621" name="Text Box 17"/>
          <p:cNvSpPr txBox="1">
            <a:spLocks noChangeArrowheads="1"/>
          </p:cNvSpPr>
          <p:nvPr/>
        </p:nvSpPr>
        <p:spPr bwMode="auto">
          <a:xfrm>
            <a:off x="6831867" y="685189"/>
            <a:ext cx="21875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800">
                <a:latin typeface="Tw Cen MT" panose="020B0602020104020603" pitchFamily="34" charset="0"/>
              </a:rPr>
              <a:t>Based on knowledge and skills learned on course</a:t>
            </a:r>
          </a:p>
        </p:txBody>
      </p:sp>
      <p:sp>
        <p:nvSpPr>
          <p:cNvPr id="25622" name="Text Box 18"/>
          <p:cNvSpPr txBox="1">
            <a:spLocks noChangeArrowheads="1"/>
          </p:cNvSpPr>
          <p:nvPr/>
        </p:nvSpPr>
        <p:spPr bwMode="auto">
          <a:xfrm>
            <a:off x="323117" y="5399158"/>
            <a:ext cx="197008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600"/>
              </a:lnSpc>
              <a:spcBef>
                <a:spcPct val="0"/>
              </a:spcBef>
              <a:buFontTx/>
              <a:buNone/>
            </a:pPr>
            <a:r>
              <a:rPr lang="en-US" sz="1800" dirty="0">
                <a:latin typeface="Tw Cen MT" panose="020B0602020104020603" pitchFamily="34" charset="0"/>
              </a:rPr>
              <a:t>Based on comparisons with others in the group</a:t>
            </a:r>
          </a:p>
        </p:txBody>
      </p:sp>
      <p:sp>
        <p:nvSpPr>
          <p:cNvPr id="25623" name="Text Box 16"/>
          <p:cNvSpPr txBox="1">
            <a:spLocks noChangeArrowheads="1"/>
          </p:cNvSpPr>
          <p:nvPr/>
        </p:nvSpPr>
        <p:spPr bwMode="auto">
          <a:xfrm>
            <a:off x="7091901" y="5098439"/>
            <a:ext cx="1910395" cy="29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600"/>
              </a:lnSpc>
              <a:spcBef>
                <a:spcPct val="0"/>
              </a:spcBef>
              <a:buFontTx/>
              <a:buNone/>
            </a:pPr>
            <a:r>
              <a:rPr lang="en-US" sz="2000" b="1">
                <a:solidFill>
                  <a:srgbClr val="460046"/>
                </a:solidFill>
                <a:latin typeface="Tw Cen MT" panose="020B0602020104020603" pitchFamily="34" charset="0"/>
              </a:rPr>
              <a:t>Peer-Referenced</a:t>
            </a:r>
          </a:p>
        </p:txBody>
      </p:sp>
      <p:sp>
        <p:nvSpPr>
          <p:cNvPr id="25624" name="Text Box 15"/>
          <p:cNvSpPr txBox="1">
            <a:spLocks noChangeArrowheads="1"/>
          </p:cNvSpPr>
          <p:nvPr/>
        </p:nvSpPr>
        <p:spPr bwMode="auto">
          <a:xfrm>
            <a:off x="6715979" y="5392127"/>
            <a:ext cx="239871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600"/>
              </a:lnSpc>
              <a:spcBef>
                <a:spcPct val="0"/>
              </a:spcBef>
              <a:buFontTx/>
              <a:buNone/>
            </a:pPr>
            <a:r>
              <a:rPr lang="en-US" sz="1800">
                <a:latin typeface="Tw Cen MT" panose="020B0602020104020603" pitchFamily="34" charset="0"/>
              </a:rPr>
              <a:t>Based on peer appraisal of learning achieved on the course</a:t>
            </a:r>
          </a:p>
        </p:txBody>
      </p:sp>
      <p:sp>
        <p:nvSpPr>
          <p:cNvPr id="25625" name="Text Box 6"/>
          <p:cNvSpPr txBox="1">
            <a:spLocks noChangeArrowheads="1"/>
          </p:cNvSpPr>
          <p:nvPr/>
        </p:nvSpPr>
        <p:spPr bwMode="auto">
          <a:xfrm>
            <a:off x="2699604" y="5623902"/>
            <a:ext cx="3030538" cy="29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600"/>
              </a:lnSpc>
              <a:spcBef>
                <a:spcPct val="0"/>
              </a:spcBef>
              <a:buFontTx/>
              <a:buNone/>
            </a:pPr>
            <a:r>
              <a:rPr lang="en-US" sz="2400" b="1">
                <a:solidFill>
                  <a:schemeClr val="tx2"/>
                </a:solidFill>
                <a:latin typeface="Tw Cen MT" panose="020B0602020104020603" pitchFamily="34" charset="0"/>
              </a:rPr>
              <a:t>TEACHING-CENTERED</a:t>
            </a:r>
            <a:endParaRPr lang="en-US" sz="2400">
              <a:latin typeface="Tw Cen MT" panose="020B0602020104020603" pitchFamily="34" charset="0"/>
            </a:endParaRPr>
          </a:p>
        </p:txBody>
      </p:sp>
      <p:sp>
        <p:nvSpPr>
          <p:cNvPr id="25626" name="Text Box 6"/>
          <p:cNvSpPr txBox="1">
            <a:spLocks noChangeArrowheads="1"/>
          </p:cNvSpPr>
          <p:nvPr/>
        </p:nvSpPr>
        <p:spPr bwMode="auto">
          <a:xfrm>
            <a:off x="3645754" y="331177"/>
            <a:ext cx="303212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400" b="1">
                <a:solidFill>
                  <a:schemeClr val="tx2"/>
                </a:solidFill>
                <a:latin typeface="Tw Cen MT" panose="020B0602020104020603" pitchFamily="34" charset="0"/>
              </a:rPr>
              <a:t>LEARNING-CENTERED</a:t>
            </a:r>
            <a:endParaRPr lang="en-US" sz="2400">
              <a:latin typeface="Tw Cen MT" panose="020B0602020104020603" pitchFamily="34" charset="0"/>
            </a:endParaRPr>
          </a:p>
        </p:txBody>
      </p:sp>
    </p:spTree>
    <p:extLst>
      <p:ext uri="{BB962C8B-B14F-4D97-AF65-F5344CB8AC3E}">
        <p14:creationId xmlns:p14="http://schemas.microsoft.com/office/powerpoint/2010/main" val="17153462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057400"/>
            <a:ext cx="4953000" cy="2286000"/>
          </a:xfrm>
          <a:extLst>
            <a:ext uri="{909E8E84-426E-40DD-AFC4-6F175D3DCCD1}">
              <a14:hiddenFill xmlns:a14="http://schemas.microsoft.com/office/drawing/2010/main">
                <a:solidFill>
                  <a:srgbClr val="CC99FF">
                    <a:alpha val="41176"/>
                  </a:srgbClr>
                </a:solidFill>
              </a14:hiddenFill>
            </a:ext>
          </a:extLst>
        </p:spPr>
        <p:txBody>
          <a:bodyPr lIns="92075" tIns="46038" rIns="92075" bIns="46038">
            <a:normAutofit fontScale="90000"/>
          </a:bodyPr>
          <a:lstStyle/>
          <a:p>
            <a:pPr eaLnBrk="1" hangingPunct="1">
              <a:defRPr/>
            </a:pPr>
            <a:r>
              <a:rPr lang="en-US" sz="4000" b="1" dirty="0" smtClean="0">
                <a:solidFill>
                  <a:srgbClr val="58277D"/>
                </a:solidFill>
                <a:latin typeface="Tw Cen MT" pitchFamily="34" charset="0"/>
              </a:rPr>
              <a:t>Activity: Assessment Methods</a:t>
            </a:r>
            <a:r>
              <a:rPr lang="en-US" sz="4000" b="1" dirty="0" smtClean="0">
                <a:solidFill>
                  <a:schemeClr val="tx1"/>
                </a:solidFill>
                <a:latin typeface="Tw Cen MT" pitchFamily="34" charset="0"/>
              </a:rPr>
              <a:t/>
            </a:r>
            <a:br>
              <a:rPr lang="en-US" sz="4000" b="1" dirty="0" smtClean="0">
                <a:solidFill>
                  <a:schemeClr val="tx1"/>
                </a:solidFill>
                <a:latin typeface="Tw Cen MT" pitchFamily="34" charset="0"/>
              </a:rPr>
            </a:br>
            <a:r>
              <a:rPr lang="en-US" sz="3600" b="1" dirty="0" smtClean="0">
                <a:solidFill>
                  <a:schemeClr val="tx1"/>
                </a:solidFill>
                <a:latin typeface="Tw Cen MT" pitchFamily="34" charset="0"/>
              </a:rPr>
              <a:t/>
            </a:r>
            <a:br>
              <a:rPr lang="en-US" sz="3600" b="1" dirty="0" smtClean="0">
                <a:solidFill>
                  <a:schemeClr val="tx1"/>
                </a:solidFill>
                <a:latin typeface="Tw Cen MT" pitchFamily="34" charset="0"/>
              </a:rPr>
            </a:br>
            <a:r>
              <a:rPr lang="en-US" sz="3600" dirty="0" smtClean="0">
                <a:solidFill>
                  <a:schemeClr val="tx1"/>
                </a:solidFill>
                <a:latin typeface="Tw Cen MT" pitchFamily="34" charset="0"/>
              </a:rPr>
              <a:t>Choose 1or 2 assessment methods you currently use and “map” it on to these dimensions</a:t>
            </a:r>
            <a:r>
              <a:rPr lang="en-US" sz="3600" dirty="0">
                <a:solidFill>
                  <a:schemeClr val="tx1"/>
                </a:solidFill>
                <a:latin typeface="Tw Cen MT" pitchFamily="34" charset="0"/>
              </a:rPr>
              <a:t>.</a:t>
            </a:r>
            <a:r>
              <a:rPr lang="en-US" sz="3600" dirty="0" smtClean="0">
                <a:solidFill>
                  <a:schemeClr val="tx1"/>
                </a:solidFill>
                <a:latin typeface="Tw Cen MT" pitchFamily="34" charset="0"/>
              </a:rPr>
              <a:t/>
            </a:r>
            <a:br>
              <a:rPr lang="en-US" sz="3600" dirty="0" smtClean="0">
                <a:solidFill>
                  <a:schemeClr val="tx1"/>
                </a:solidFill>
                <a:latin typeface="Tw Cen MT" pitchFamily="34" charset="0"/>
              </a:rPr>
            </a:br>
            <a:r>
              <a:rPr lang="en-US" sz="3600" dirty="0" smtClean="0">
                <a:solidFill>
                  <a:schemeClr val="tx1"/>
                </a:solidFill>
                <a:latin typeface="Tw Cen MT" pitchFamily="34" charset="0"/>
              </a:rPr>
              <a:t/>
            </a:r>
            <a:br>
              <a:rPr lang="en-US" sz="3600" dirty="0" smtClean="0">
                <a:solidFill>
                  <a:schemeClr val="tx1"/>
                </a:solidFill>
                <a:latin typeface="Tw Cen MT" pitchFamily="34" charset="0"/>
              </a:rPr>
            </a:br>
            <a:r>
              <a:rPr lang="en-US" sz="4000" dirty="0" smtClean="0">
                <a:solidFill>
                  <a:schemeClr val="tx1"/>
                </a:solidFill>
                <a:latin typeface="Tw Cen MT" pitchFamily="34" charset="0"/>
              </a:rPr>
              <a:t/>
            </a:r>
            <a:br>
              <a:rPr lang="en-US" sz="4000" dirty="0" smtClean="0">
                <a:solidFill>
                  <a:schemeClr val="tx1"/>
                </a:solidFill>
                <a:latin typeface="Tw Cen MT" pitchFamily="34" charset="0"/>
              </a:rPr>
            </a:br>
            <a:r>
              <a:rPr lang="en-US" sz="3100" i="1" dirty="0" smtClean="0">
                <a:solidFill>
                  <a:schemeClr val="tx1"/>
                </a:solidFill>
                <a:latin typeface="Tw Cen MT" pitchFamily="34" charset="0"/>
              </a:rPr>
              <a:t>Do individually, then share with group</a:t>
            </a:r>
          </a:p>
        </p:txBody>
      </p:sp>
      <p:graphicFrame>
        <p:nvGraphicFramePr>
          <p:cNvPr id="6" name="Diagram 5"/>
          <p:cNvGraphicFramePr/>
          <p:nvPr/>
        </p:nvGraphicFramePr>
        <p:xfrm>
          <a:off x="4953000" y="1219200"/>
          <a:ext cx="4038600" cy="302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18567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15950" y="609600"/>
            <a:ext cx="7772400" cy="1143000"/>
          </a:xfrm>
        </p:spPr>
        <p:txBody>
          <a:bodyPr/>
          <a:lstStyle/>
          <a:p>
            <a:pPr>
              <a:lnSpc>
                <a:spcPct val="75000"/>
              </a:lnSpc>
            </a:pPr>
            <a:r>
              <a:rPr lang="en-US" b="1" smtClean="0">
                <a:solidFill>
                  <a:srgbClr val="4F2270"/>
                </a:solidFill>
                <a:latin typeface="Tw Cen MT" panose="020B0602020104020603" pitchFamily="34" charset="0"/>
              </a:rPr>
              <a:t>Assessment Methods</a:t>
            </a:r>
            <a:br>
              <a:rPr lang="en-US" b="1" smtClean="0">
                <a:solidFill>
                  <a:srgbClr val="4F2270"/>
                </a:solidFill>
                <a:latin typeface="Tw Cen MT" panose="020B0602020104020603" pitchFamily="34" charset="0"/>
              </a:rPr>
            </a:br>
            <a:r>
              <a:rPr lang="en-US" sz="3600" b="1" smtClean="0">
                <a:solidFill>
                  <a:srgbClr val="4F2270"/>
                </a:solidFill>
                <a:latin typeface="Tw Cen MT" panose="020B0602020104020603" pitchFamily="34" charset="0"/>
              </a:rPr>
              <a:t>(Some Examples)</a:t>
            </a:r>
          </a:p>
        </p:txBody>
      </p:sp>
      <p:sp>
        <p:nvSpPr>
          <p:cNvPr id="29699" name="Rectangle 3"/>
          <p:cNvSpPr>
            <a:spLocks noGrp="1" noChangeArrowheads="1"/>
          </p:cNvSpPr>
          <p:nvPr>
            <p:ph type="body" idx="1"/>
          </p:nvPr>
        </p:nvSpPr>
        <p:spPr>
          <a:xfrm>
            <a:off x="450850" y="2209800"/>
            <a:ext cx="3505200" cy="3355975"/>
          </a:xfrm>
        </p:spPr>
        <p:txBody>
          <a:bodyPr/>
          <a:lstStyle/>
          <a:p>
            <a:pPr>
              <a:lnSpc>
                <a:spcPct val="80000"/>
              </a:lnSpc>
            </a:pPr>
            <a:r>
              <a:rPr lang="en-US" sz="2800" smtClean="0">
                <a:latin typeface="Tw Cen MT" panose="020B0602020104020603" pitchFamily="34" charset="0"/>
              </a:rPr>
              <a:t>final exam (multiple choice)</a:t>
            </a:r>
          </a:p>
          <a:p>
            <a:pPr>
              <a:lnSpc>
                <a:spcPct val="80000"/>
              </a:lnSpc>
            </a:pPr>
            <a:r>
              <a:rPr lang="en-US" sz="2800" smtClean="0">
                <a:latin typeface="Tw Cen MT" panose="020B0602020104020603" pitchFamily="34" charset="0"/>
              </a:rPr>
              <a:t>final exam (written)</a:t>
            </a:r>
          </a:p>
          <a:p>
            <a:pPr>
              <a:lnSpc>
                <a:spcPct val="80000"/>
              </a:lnSpc>
            </a:pPr>
            <a:r>
              <a:rPr lang="en-US" sz="2800" smtClean="0">
                <a:latin typeface="Tw Cen MT" panose="020B0602020104020603" pitchFamily="34" charset="0"/>
              </a:rPr>
              <a:t>quizzes</a:t>
            </a:r>
          </a:p>
          <a:p>
            <a:pPr>
              <a:lnSpc>
                <a:spcPct val="80000"/>
              </a:lnSpc>
            </a:pPr>
            <a:r>
              <a:rPr lang="en-US" sz="2800" smtClean="0">
                <a:latin typeface="Tw Cen MT" panose="020B0602020104020603" pitchFamily="34" charset="0"/>
              </a:rPr>
              <a:t>Homework</a:t>
            </a:r>
          </a:p>
          <a:p>
            <a:pPr>
              <a:lnSpc>
                <a:spcPct val="80000"/>
              </a:lnSpc>
            </a:pPr>
            <a:r>
              <a:rPr lang="en-US" sz="2800" smtClean="0">
                <a:latin typeface="Tw Cen MT" panose="020B0602020104020603" pitchFamily="34" charset="0"/>
              </a:rPr>
              <a:t>projects</a:t>
            </a:r>
          </a:p>
          <a:p>
            <a:pPr>
              <a:lnSpc>
                <a:spcPct val="80000"/>
              </a:lnSpc>
            </a:pPr>
            <a:r>
              <a:rPr lang="en-US" sz="2800" smtClean="0">
                <a:latin typeface="Tw Cen MT" panose="020B0602020104020603" pitchFamily="34" charset="0"/>
              </a:rPr>
              <a:t>reports</a:t>
            </a:r>
          </a:p>
          <a:p>
            <a:pPr>
              <a:lnSpc>
                <a:spcPct val="80000"/>
              </a:lnSpc>
            </a:pPr>
            <a:r>
              <a:rPr lang="en-US" sz="2800" smtClean="0">
                <a:latin typeface="Tw Cen MT" panose="020B0602020104020603" pitchFamily="34" charset="0"/>
              </a:rPr>
              <a:t>presentations</a:t>
            </a:r>
          </a:p>
        </p:txBody>
      </p:sp>
      <p:sp>
        <p:nvSpPr>
          <p:cNvPr id="29702" name="Rectangle 3"/>
          <p:cNvSpPr txBox="1">
            <a:spLocks noChangeArrowheads="1"/>
          </p:cNvSpPr>
          <p:nvPr/>
        </p:nvSpPr>
        <p:spPr bwMode="auto">
          <a:xfrm>
            <a:off x="4343400" y="2209800"/>
            <a:ext cx="4191000" cy="335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0000"/>
              </a:lnSpc>
            </a:pPr>
            <a:r>
              <a:rPr lang="en-US" sz="2800" dirty="0">
                <a:latin typeface="Tw Cen MT" panose="020B0602020104020603" pitchFamily="34" charset="0"/>
              </a:rPr>
              <a:t>cold calling</a:t>
            </a:r>
          </a:p>
          <a:p>
            <a:pPr>
              <a:lnSpc>
                <a:spcPct val="80000"/>
              </a:lnSpc>
            </a:pPr>
            <a:r>
              <a:rPr lang="en-US" sz="2800" dirty="0">
                <a:latin typeface="Tw Cen MT" panose="020B0602020104020603" pitchFamily="34" charset="0"/>
              </a:rPr>
              <a:t>observed discussion groups</a:t>
            </a:r>
          </a:p>
          <a:p>
            <a:pPr>
              <a:lnSpc>
                <a:spcPct val="80000"/>
              </a:lnSpc>
            </a:pPr>
            <a:r>
              <a:rPr lang="en-US" sz="2800" dirty="0">
                <a:latin typeface="Tw Cen MT" panose="020B0602020104020603" pitchFamily="34" charset="0"/>
              </a:rPr>
              <a:t>career performance</a:t>
            </a:r>
          </a:p>
          <a:p>
            <a:pPr>
              <a:lnSpc>
                <a:spcPct val="80000"/>
              </a:lnSpc>
            </a:pPr>
            <a:r>
              <a:rPr lang="en-US" sz="2800" dirty="0">
                <a:latin typeface="Tw Cen MT" panose="020B0602020104020603" pitchFamily="34" charset="0"/>
              </a:rPr>
              <a:t>standardized tests</a:t>
            </a:r>
          </a:p>
          <a:p>
            <a:pPr>
              <a:lnSpc>
                <a:spcPct val="80000"/>
              </a:lnSpc>
            </a:pPr>
            <a:r>
              <a:rPr lang="en-US" sz="2800" dirty="0">
                <a:latin typeface="Tw Cen MT" panose="020B0602020104020603" pitchFamily="34" charset="0"/>
              </a:rPr>
              <a:t>office hours</a:t>
            </a:r>
          </a:p>
          <a:p>
            <a:pPr>
              <a:lnSpc>
                <a:spcPct val="80000"/>
              </a:lnSpc>
            </a:pPr>
            <a:r>
              <a:rPr lang="en-US" sz="2800" dirty="0">
                <a:latin typeface="Tw Cen MT" panose="020B0602020104020603" pitchFamily="34" charset="0"/>
              </a:rPr>
              <a:t>personal response systems</a:t>
            </a:r>
          </a:p>
          <a:p>
            <a:pPr>
              <a:lnSpc>
                <a:spcPct val="80000"/>
              </a:lnSpc>
            </a:pPr>
            <a:endParaRPr lang="en-US" sz="2800" dirty="0">
              <a:latin typeface="Tw Cen MT" panose="020B0602020104020603" pitchFamily="34" charset="0"/>
            </a:endParaRPr>
          </a:p>
          <a:p>
            <a:pPr>
              <a:lnSpc>
                <a:spcPct val="80000"/>
              </a:lnSpc>
            </a:pPr>
            <a:endParaRPr lang="en-US" sz="2800" dirty="0">
              <a:latin typeface="Tw Cen MT" panose="020B0602020104020603" pitchFamily="34" charset="0"/>
            </a:endParaRPr>
          </a:p>
        </p:txBody>
      </p:sp>
    </p:spTree>
    <p:extLst>
      <p:ext uri="{BB962C8B-B14F-4D97-AF65-F5344CB8AC3E}">
        <p14:creationId xmlns:p14="http://schemas.microsoft.com/office/powerpoint/2010/main" val="13190657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ctrTitle"/>
          </p:nvPr>
        </p:nvSpPr>
        <p:spPr>
          <a:xfrm>
            <a:off x="1371600" y="914400"/>
            <a:ext cx="6781800" cy="2514600"/>
          </a:xfrm>
        </p:spPr>
        <p:txBody>
          <a:bodyPr>
            <a:normAutofit fontScale="90000"/>
          </a:bodyPr>
          <a:lstStyle/>
          <a:p>
            <a:pPr>
              <a:defRPr/>
            </a:pPr>
            <a:r>
              <a:rPr lang="en-US" dirty="0" smtClean="0">
                <a:solidFill>
                  <a:srgbClr val="441D61"/>
                </a:solidFill>
                <a:latin typeface="Tw Cen MT" pitchFamily="34" charset="0"/>
              </a:rPr>
              <a:t>Aligning Assessment</a:t>
            </a:r>
            <a:br>
              <a:rPr lang="en-US" dirty="0" smtClean="0">
                <a:solidFill>
                  <a:srgbClr val="441D61"/>
                </a:solidFill>
                <a:latin typeface="Tw Cen MT" pitchFamily="34" charset="0"/>
              </a:rPr>
            </a:br>
            <a:r>
              <a:rPr lang="en-US" dirty="0">
                <a:solidFill>
                  <a:srgbClr val="441D61"/>
                </a:solidFill>
                <a:latin typeface="Tw Cen MT" pitchFamily="34" charset="0"/>
              </a:rPr>
              <a:t/>
            </a:r>
            <a:br>
              <a:rPr lang="en-US" dirty="0">
                <a:solidFill>
                  <a:srgbClr val="441D61"/>
                </a:solidFill>
                <a:latin typeface="Tw Cen MT" pitchFamily="34" charset="0"/>
              </a:rPr>
            </a:br>
            <a:r>
              <a:rPr lang="en-US" dirty="0" smtClean="0">
                <a:solidFill>
                  <a:srgbClr val="441D61"/>
                </a:solidFill>
                <a:latin typeface="Tw Cen MT" pitchFamily="34" charset="0"/>
              </a:rPr>
              <a:t>&amp; Using Rubrics</a:t>
            </a:r>
            <a:r>
              <a:rPr lang="en-US" dirty="0" smtClean="0">
                <a:solidFill>
                  <a:srgbClr val="3F1C5A"/>
                </a:solidFill>
                <a:effectLst>
                  <a:outerShdw blurRad="38100" dist="38100" dir="2700000" algn="tl">
                    <a:srgbClr val="000000">
                      <a:alpha val="43137"/>
                    </a:srgbClr>
                  </a:outerShdw>
                </a:effectLst>
                <a:latin typeface="Tw Cen MT" pitchFamily="34" charset="0"/>
              </a:rPr>
              <a:t/>
            </a:r>
            <a:br>
              <a:rPr lang="en-US" dirty="0" smtClean="0">
                <a:solidFill>
                  <a:srgbClr val="3F1C5A"/>
                </a:solidFill>
                <a:effectLst>
                  <a:outerShdw blurRad="38100" dist="38100" dir="2700000" algn="tl">
                    <a:srgbClr val="000000">
                      <a:alpha val="43137"/>
                    </a:srgbClr>
                  </a:outerShdw>
                </a:effectLst>
                <a:latin typeface="Tw Cen MT" pitchFamily="34" charset="0"/>
              </a:rPr>
            </a:br>
            <a:endParaRPr lang="en-US" dirty="0" smtClean="0">
              <a:solidFill>
                <a:srgbClr val="3F1C5A"/>
              </a:solidFill>
              <a:effectLst>
                <a:outerShdw blurRad="38100" dist="38100" dir="2700000" algn="tl">
                  <a:srgbClr val="000000">
                    <a:alpha val="43137"/>
                  </a:srgbClr>
                </a:outerShdw>
              </a:effectLst>
              <a:latin typeface="Tw Cen MT" pitchFamily="34" charset="0"/>
            </a:endParaRPr>
          </a:p>
        </p:txBody>
      </p:sp>
      <p:sp>
        <p:nvSpPr>
          <p:cNvPr id="3" name="Rectangle 4"/>
          <p:cNvSpPr txBox="1">
            <a:spLocks noChangeArrowheads="1"/>
          </p:cNvSpPr>
          <p:nvPr/>
        </p:nvSpPr>
        <p:spPr bwMode="auto">
          <a:xfrm>
            <a:off x="1752600" y="3810000"/>
            <a:ext cx="58674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2400" dirty="0" smtClean="0">
                <a:latin typeface="+mj-lt"/>
              </a:rPr>
              <a:t>“</a:t>
            </a:r>
            <a:r>
              <a:rPr lang="en-US" sz="2400" dirty="0">
                <a:latin typeface="+mj-lt"/>
              </a:rPr>
              <a:t>The most important thing about assessment is that it promotes dialogue among faculty.”</a:t>
            </a:r>
          </a:p>
          <a:p>
            <a:pPr algn="ctr">
              <a:buNone/>
            </a:pPr>
            <a:endParaRPr lang="en-US" sz="1600" dirty="0" smtClean="0">
              <a:latin typeface="+mj-lt"/>
            </a:endParaRPr>
          </a:p>
          <a:p>
            <a:pPr algn="ctr">
              <a:buNone/>
            </a:pPr>
            <a:r>
              <a:rPr lang="en-US" sz="1600" dirty="0" smtClean="0">
                <a:latin typeface="+mj-lt"/>
              </a:rPr>
              <a:t>Mary </a:t>
            </a:r>
            <a:r>
              <a:rPr lang="en-US" sz="1600" dirty="0" err="1" smtClean="0">
                <a:latin typeface="+mj-lt"/>
              </a:rPr>
              <a:t>Senter</a:t>
            </a:r>
            <a:endParaRPr lang="en-US" sz="1600" dirty="0">
              <a:latin typeface="+mj-lt"/>
            </a:endParaRPr>
          </a:p>
        </p:txBody>
      </p:sp>
    </p:spTree>
    <p:extLst>
      <p:ext uri="{BB962C8B-B14F-4D97-AF65-F5344CB8AC3E}">
        <p14:creationId xmlns:p14="http://schemas.microsoft.com/office/powerpoint/2010/main" val="37361412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1371600" y="152400"/>
            <a:ext cx="6248400" cy="533400"/>
          </a:xfrm>
        </p:spPr>
        <p:txBody>
          <a:bodyPr/>
          <a:lstStyle/>
          <a:p>
            <a:pPr eaLnBrk="1" hangingPunct="1"/>
            <a:r>
              <a:rPr lang="en-US" sz="3200" b="1" dirty="0" smtClean="0">
                <a:solidFill>
                  <a:srgbClr val="7030A0"/>
                </a:solidFill>
                <a:latin typeface="Tw Cen MT" panose="020B0602020104020603" pitchFamily="34" charset="0"/>
              </a:rPr>
              <a:t>A Typical Rubric Format</a:t>
            </a:r>
          </a:p>
        </p:txBody>
      </p:sp>
      <p:graphicFrame>
        <p:nvGraphicFramePr>
          <p:cNvPr id="441347" name="Group 3"/>
          <p:cNvGraphicFramePr>
            <a:graphicFrameLocks noGrp="1"/>
          </p:cNvGraphicFramePr>
          <p:nvPr>
            <p:extLst>
              <p:ext uri="{D42A27DB-BD31-4B8C-83A1-F6EECF244321}">
                <p14:modId xmlns:p14="http://schemas.microsoft.com/office/powerpoint/2010/main" val="986978752"/>
              </p:ext>
            </p:extLst>
          </p:nvPr>
        </p:nvGraphicFramePr>
        <p:xfrm>
          <a:off x="69850" y="685801"/>
          <a:ext cx="9074150" cy="5322114"/>
        </p:xfrm>
        <a:graphic>
          <a:graphicData uri="http://schemas.openxmlformats.org/drawingml/2006/table">
            <a:tbl>
              <a:tblPr/>
              <a:tblGrid>
                <a:gridCol w="1301538"/>
                <a:gridCol w="1807198"/>
                <a:gridCol w="1932458"/>
                <a:gridCol w="2100498"/>
                <a:gridCol w="1932458"/>
              </a:tblGrid>
              <a:tr h="7479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Tw Cen MT" pitchFamily="34" charset="0"/>
                          <a:cs typeface="Times New Roman" pitchFamily="18" charset="0"/>
                        </a:rPr>
                        <a:t> STUDENT EVIDENCE</a:t>
                      </a:r>
                      <a:endParaRPr kumimoji="0" lang="en-US" sz="2000" b="0" i="0" u="none" strike="noStrike" cap="none" normalizeH="0" baseline="0" dirty="0" smtClean="0">
                        <a:ln>
                          <a:noFill/>
                        </a:ln>
                        <a:solidFill>
                          <a:schemeClr val="bg1"/>
                        </a:solidFill>
                        <a:effectLst/>
                        <a:latin typeface="Tw Cen MT" pitchFamily="34" charset="0"/>
                      </a:endParaRPr>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8277D">
                        <a:alpha val="49804"/>
                      </a:srgb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w Cen MT" pitchFamily="34" charset="0"/>
                          <a:cs typeface="Times New Roman" pitchFamily="18" charset="0"/>
                        </a:rPr>
                        <a:t>(1) Weak</a:t>
                      </a:r>
                      <a:endParaRPr kumimoji="0" lang="en-US" sz="2400" b="1" i="0" u="none" strike="noStrike" cap="none" normalizeH="0" baseline="0" dirty="0" smtClean="0">
                        <a:ln>
                          <a:noFill/>
                        </a:ln>
                        <a:solidFill>
                          <a:schemeClr val="bg1"/>
                        </a:solidFill>
                        <a:effectLst/>
                        <a:latin typeface="Tw Cen MT"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bg1"/>
                          </a:solidFill>
                          <a:effectLst/>
                          <a:latin typeface="Tw Cen MT" pitchFamily="34" charset="0"/>
                          <a:cs typeface="Times New Roman" pitchFamily="18" charset="0"/>
                        </a:rPr>
                        <a:t>Little or no evidence of outcome</a:t>
                      </a:r>
                      <a:endParaRPr kumimoji="0" lang="en-US" sz="2400" b="0" i="1" u="none" strike="noStrike" cap="none" normalizeH="0" baseline="0" dirty="0" smtClean="0">
                        <a:ln>
                          <a:noFill/>
                        </a:ln>
                        <a:solidFill>
                          <a:schemeClr val="bg1"/>
                        </a:solidFill>
                        <a:effectLst/>
                        <a:latin typeface="Tw Cen MT" pitchFamily="34" charset="0"/>
                      </a:endParaRPr>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8277D">
                        <a:alpha val="49804"/>
                      </a:srgb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w Cen MT" pitchFamily="34" charset="0"/>
                          <a:cs typeface="Times New Roman" pitchFamily="18" charset="0"/>
                        </a:rPr>
                        <a:t>(2) Basic</a:t>
                      </a:r>
                      <a:endParaRPr kumimoji="0" lang="en-US" sz="2400" b="1" i="0" u="none" strike="noStrike" cap="none" normalizeH="0" baseline="0" dirty="0" smtClean="0">
                        <a:ln>
                          <a:noFill/>
                        </a:ln>
                        <a:solidFill>
                          <a:schemeClr val="bg1"/>
                        </a:solidFill>
                        <a:effectLst/>
                        <a:latin typeface="Tw Cen MT"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bg1"/>
                          </a:solidFill>
                          <a:effectLst/>
                          <a:latin typeface="Tw Cen MT" pitchFamily="34" charset="0"/>
                          <a:cs typeface="Times New Roman" pitchFamily="18" charset="0"/>
                        </a:rPr>
                        <a:t>Some evidence of outcome</a:t>
                      </a:r>
                      <a:endParaRPr kumimoji="0" lang="en-US" sz="2400" b="0" i="1" u="none" strike="noStrike" cap="none" normalizeH="0" baseline="0" dirty="0" smtClean="0">
                        <a:ln>
                          <a:noFill/>
                        </a:ln>
                        <a:solidFill>
                          <a:schemeClr val="bg1"/>
                        </a:solidFill>
                        <a:effectLst/>
                        <a:latin typeface="Tw Cen MT" pitchFamily="34" charset="0"/>
                      </a:endParaRPr>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8277D">
                        <a:alpha val="49804"/>
                      </a:srgb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w Cen MT" pitchFamily="34" charset="0"/>
                          <a:cs typeface="Times New Roman" pitchFamily="18" charset="0"/>
                        </a:rPr>
                        <a:t>(3) Proficient</a:t>
                      </a:r>
                      <a:endParaRPr kumimoji="0" lang="en-US" sz="2400" b="1" i="0" u="none" strike="noStrike" cap="none" normalizeH="0" baseline="0" dirty="0" smtClean="0">
                        <a:ln>
                          <a:noFill/>
                        </a:ln>
                        <a:solidFill>
                          <a:schemeClr val="bg1"/>
                        </a:solidFill>
                        <a:effectLst/>
                        <a:latin typeface="Tw Cen MT"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bg1"/>
                          </a:solidFill>
                          <a:effectLst/>
                          <a:latin typeface="Tw Cen MT" pitchFamily="34" charset="0"/>
                          <a:cs typeface="Times New Roman" pitchFamily="18" charset="0"/>
                        </a:rPr>
                        <a:t>Detailed evidence of outcome</a:t>
                      </a:r>
                      <a:endParaRPr kumimoji="0" lang="en-US" sz="2400" b="0" i="1" u="none" strike="noStrike" cap="none" normalizeH="0" baseline="0" dirty="0" smtClean="0">
                        <a:ln>
                          <a:noFill/>
                        </a:ln>
                        <a:solidFill>
                          <a:schemeClr val="bg1"/>
                        </a:solidFill>
                        <a:effectLst/>
                        <a:latin typeface="Tw Cen MT" pitchFamily="34" charset="0"/>
                      </a:endParaRPr>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8277D">
                        <a:alpha val="49804"/>
                      </a:srgb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w Cen MT" pitchFamily="34" charset="0"/>
                          <a:cs typeface="Times New Roman" pitchFamily="18" charset="0"/>
                        </a:rPr>
                        <a:t>(4) Strong</a:t>
                      </a:r>
                      <a:endParaRPr kumimoji="0" lang="en-US" sz="2400" b="1" i="0" u="none" strike="noStrike" cap="none" normalizeH="0" baseline="0" dirty="0" smtClean="0">
                        <a:ln>
                          <a:noFill/>
                        </a:ln>
                        <a:solidFill>
                          <a:schemeClr val="bg1"/>
                        </a:solidFill>
                        <a:effectLst/>
                        <a:latin typeface="Tw Cen MT"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bg1"/>
                          </a:solidFill>
                          <a:effectLst/>
                          <a:latin typeface="Tw Cen MT" pitchFamily="34" charset="0"/>
                          <a:cs typeface="Times New Roman" pitchFamily="18" charset="0"/>
                        </a:rPr>
                        <a:t>Highly creative; outcome</a:t>
                      </a:r>
                      <a:endParaRPr kumimoji="0" lang="en-US" sz="2400" b="0" i="1" u="none" strike="noStrike" cap="none" normalizeH="0" baseline="0" dirty="0" smtClean="0">
                        <a:ln>
                          <a:noFill/>
                        </a:ln>
                        <a:solidFill>
                          <a:schemeClr val="bg1"/>
                        </a:solidFill>
                        <a:effectLst/>
                        <a:latin typeface="Tw Cen MT" pitchFamily="34" charset="0"/>
                      </a:endParaRPr>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8277D">
                        <a:alpha val="49804"/>
                      </a:srgbClr>
                    </a:solidFill>
                  </a:tcPr>
                </a:tc>
              </a:tr>
              <a:tr h="7716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w Cen MT" pitchFamily="34" charset="0"/>
                        </a:rPr>
                        <a:t>TEACHER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w Cen MT" pitchFamily="34" charset="0"/>
                        </a:rPr>
                        <a:t>CRITERIA</a:t>
                      </a:r>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2104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w Cen MT" pitchFamily="34" charset="0"/>
                          <a:cs typeface="Times New Roman" pitchFamily="18" charset="0"/>
                        </a:rPr>
                        <a:t>Criterion 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Tw Cen MT" pitchFamily="34" charset="0"/>
                          <a:cs typeface="Times New Roman" pitchFamily="18" charset="0"/>
                        </a:rPr>
                        <a:t>Argument</a:t>
                      </a:r>
                      <a:r>
                        <a:rPr kumimoji="0" lang="en-US" sz="2000" b="1" i="0" u="none" strike="noStrike" cap="none" normalizeH="0" baseline="0" dirty="0" smtClean="0">
                          <a:ln>
                            <a:noFill/>
                          </a:ln>
                          <a:solidFill>
                            <a:schemeClr val="tx1"/>
                          </a:solidFill>
                          <a:effectLst/>
                          <a:latin typeface="Tw Cen MT"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w Cen MT" pitchFamily="34" charset="0"/>
                          <a:cs typeface="Times New Roman" pitchFamily="18" charset="0"/>
                        </a:rPr>
                        <a:t> </a:t>
                      </a:r>
                      <a:endParaRPr kumimoji="0" lang="en-US" sz="2000" b="0" i="0" u="none" strike="noStrike" cap="none" normalizeH="0" baseline="0" dirty="0" smtClean="0">
                        <a:ln>
                          <a:noFill/>
                        </a:ln>
                        <a:solidFill>
                          <a:schemeClr val="tx1"/>
                        </a:solidFill>
                        <a:effectLst/>
                        <a:latin typeface="Tw Cen MT" pitchFamily="34" charset="0"/>
                      </a:endParaRPr>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12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w Cen MT" pitchFamily="34" charset="0"/>
                          <a:cs typeface="Times New Roman" pitchFamily="18" charset="0"/>
                        </a:rPr>
                        <a:t>Criterion 2</a:t>
                      </a:r>
                      <a:r>
                        <a:rPr kumimoji="0" lang="en-US" sz="2000" b="0" i="0" u="none" strike="noStrike" cap="none" normalizeH="0" baseline="0" dirty="0" smtClean="0">
                          <a:ln>
                            <a:noFill/>
                          </a:ln>
                          <a:solidFill>
                            <a:schemeClr val="tx1"/>
                          </a:solidFill>
                          <a:effectLst/>
                          <a:latin typeface="Tw Cen MT"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Tw Cen MT" pitchFamily="34" charset="0"/>
                          <a:cs typeface="Times New Roman" pitchFamily="18" charset="0"/>
                        </a:rPr>
                        <a:t>Integration of literature</a:t>
                      </a:r>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465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w Cen MT" pitchFamily="34" charset="0"/>
                          <a:cs typeface="Times New Roman" pitchFamily="18" charset="0"/>
                        </a:rPr>
                        <a:t>Criterion 3</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Tw Cen MT" pitchFamily="34" charset="0"/>
                          <a:cs typeface="Times New Roman" pitchFamily="18" charset="0"/>
                        </a:rPr>
                        <a:t>Writing quality</a:t>
                      </a:r>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L="91442" marR="914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829" name="Rectangle 35"/>
          <p:cNvSpPr>
            <a:spLocks noChangeArrowheads="1"/>
          </p:cNvSpPr>
          <p:nvPr/>
        </p:nvSpPr>
        <p:spPr bwMode="auto">
          <a:xfrm>
            <a:off x="838200" y="6248400"/>
            <a:ext cx="335280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1600" dirty="0">
                <a:latin typeface="Tw Cen MT" panose="020B0602020104020603" pitchFamily="34" charset="0"/>
                <a:cs typeface="Times New Roman" panose="02020603050405020304" pitchFamily="18" charset="0"/>
              </a:rPr>
              <a:t>Adapted from  Beauchamp et al 1996</a:t>
            </a:r>
            <a:endParaRPr lang="en-US" sz="1600" dirty="0">
              <a:latin typeface="Tw Cen MT" panose="020B0602020104020603" pitchFamily="34" charset="0"/>
            </a:endParaRPr>
          </a:p>
        </p:txBody>
      </p:sp>
    </p:spTree>
    <p:extLst>
      <p:ext uri="{BB962C8B-B14F-4D97-AF65-F5344CB8AC3E}">
        <p14:creationId xmlns:p14="http://schemas.microsoft.com/office/powerpoint/2010/main" val="30444046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4413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152400" y="0"/>
            <a:ext cx="6248400" cy="762000"/>
          </a:xfrm>
        </p:spPr>
        <p:txBody>
          <a:bodyPr/>
          <a:lstStyle/>
          <a:p>
            <a:pPr eaLnBrk="1" hangingPunct="1"/>
            <a:r>
              <a:rPr lang="en-US" sz="3200" b="1" smtClean="0">
                <a:solidFill>
                  <a:srgbClr val="7030A0"/>
                </a:solidFill>
                <a:latin typeface="Tw Cen MT" panose="020B0602020104020603" pitchFamily="34" charset="0"/>
              </a:rPr>
              <a:t>Assessing Writing: Example Rubric</a:t>
            </a:r>
          </a:p>
        </p:txBody>
      </p:sp>
      <p:graphicFrame>
        <p:nvGraphicFramePr>
          <p:cNvPr id="441347" name="Group 3"/>
          <p:cNvGraphicFramePr>
            <a:graphicFrameLocks noGrp="1"/>
          </p:cNvGraphicFramePr>
          <p:nvPr>
            <p:extLst>
              <p:ext uri="{D42A27DB-BD31-4B8C-83A1-F6EECF244321}">
                <p14:modId xmlns:p14="http://schemas.microsoft.com/office/powerpoint/2010/main" val="2602639776"/>
              </p:ext>
            </p:extLst>
          </p:nvPr>
        </p:nvGraphicFramePr>
        <p:xfrm>
          <a:off x="69850" y="762000"/>
          <a:ext cx="9074150" cy="5242568"/>
        </p:xfrm>
        <a:graphic>
          <a:graphicData uri="http://schemas.openxmlformats.org/drawingml/2006/table">
            <a:tbl>
              <a:tblPr/>
              <a:tblGrid>
                <a:gridCol w="1301538"/>
                <a:gridCol w="1807198"/>
                <a:gridCol w="1932458"/>
                <a:gridCol w="2100498"/>
                <a:gridCol w="1932458"/>
              </a:tblGrid>
              <a:tr h="1295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Tw Cen MT" pitchFamily="34" charset="0"/>
                          <a:cs typeface="Times New Roman" pitchFamily="18" charset="0"/>
                        </a:rPr>
                        <a:t> </a:t>
                      </a:r>
                      <a:endParaRPr kumimoji="0" lang="en-US" sz="2000" b="0" i="0" u="none" strike="noStrike" cap="none" normalizeH="0" baseline="0" dirty="0" smtClean="0">
                        <a:ln>
                          <a:noFill/>
                        </a:ln>
                        <a:solidFill>
                          <a:schemeClr val="bg1"/>
                        </a:solidFill>
                        <a:effectLst/>
                        <a:latin typeface="Tw Cen MT" pitchFamily="34" charset="0"/>
                      </a:endParaRPr>
                    </a:p>
                  </a:txBody>
                  <a:tcPr marL="91442" marR="91442"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8277D">
                        <a:alpha val="49804"/>
                      </a:srgbClr>
                    </a:solidFill>
                  </a:tcPr>
                </a:tc>
                <a:tc>
                  <a:txBody>
                    <a:bodyPr/>
                    <a:lstStyle/>
                    <a:p>
                      <a:pPr marL="0" marR="0" lvl="0" indent="0" algn="ctr" defTabSz="914400" rtl="0" eaLnBrk="1" fontAlgn="base" latinLnBrk="0" hangingPunct="1">
                        <a:lnSpc>
                          <a:spcPts val="24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w Cen MT" pitchFamily="34" charset="0"/>
                          <a:cs typeface="Times New Roman" pitchFamily="18" charset="0"/>
                        </a:rPr>
                        <a:t>(1) Weak</a:t>
                      </a:r>
                      <a:endParaRPr kumimoji="0" lang="en-US" sz="2400" b="1" i="0" u="none" strike="noStrike" cap="none" normalizeH="0" baseline="0" dirty="0" smtClean="0">
                        <a:ln>
                          <a:noFill/>
                        </a:ln>
                        <a:solidFill>
                          <a:schemeClr val="bg1"/>
                        </a:solidFill>
                        <a:effectLst/>
                        <a:latin typeface="Tw Cen MT" pitchFamily="34" charset="0"/>
                      </a:endParaRPr>
                    </a:p>
                    <a:p>
                      <a:pPr marL="0" marR="0" lvl="0" indent="0" algn="ctr" defTabSz="914400" rtl="0" eaLnBrk="1" fontAlgn="base" latinLnBrk="0" hangingPunct="1">
                        <a:lnSpc>
                          <a:spcPts val="2400"/>
                        </a:lnSpc>
                        <a:spcBef>
                          <a:spcPct val="0"/>
                        </a:spcBef>
                        <a:spcAft>
                          <a:spcPct val="0"/>
                        </a:spcAft>
                        <a:buClrTx/>
                        <a:buSzTx/>
                        <a:buFontTx/>
                        <a:buNone/>
                        <a:tabLst/>
                      </a:pPr>
                      <a:r>
                        <a:rPr kumimoji="0" lang="en-US" sz="2400" b="0" i="1" u="none" strike="noStrike" cap="none" normalizeH="0" baseline="0" dirty="0" smtClean="0">
                          <a:ln>
                            <a:noFill/>
                          </a:ln>
                          <a:solidFill>
                            <a:schemeClr val="bg1"/>
                          </a:solidFill>
                          <a:effectLst/>
                          <a:latin typeface="Tw Cen MT" pitchFamily="34" charset="0"/>
                          <a:cs typeface="Times New Roman" pitchFamily="18" charset="0"/>
                        </a:rPr>
                        <a:t>Little or no evidence of outcome</a:t>
                      </a:r>
                      <a:endParaRPr kumimoji="0" lang="en-US" sz="2400" b="0" i="1" u="none" strike="noStrike" cap="none" normalizeH="0" baseline="0" dirty="0" smtClean="0">
                        <a:ln>
                          <a:noFill/>
                        </a:ln>
                        <a:solidFill>
                          <a:schemeClr val="bg1"/>
                        </a:solidFill>
                        <a:effectLst/>
                        <a:latin typeface="Tw Cen MT" pitchFamily="34" charset="0"/>
                      </a:endParaRPr>
                    </a:p>
                  </a:txBody>
                  <a:tcPr marL="91442" marR="91442"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8277D">
                        <a:alpha val="49804"/>
                      </a:srgbClr>
                    </a:solidFill>
                  </a:tcPr>
                </a:tc>
                <a:tc>
                  <a:txBody>
                    <a:bodyPr/>
                    <a:lstStyle/>
                    <a:p>
                      <a:pPr marL="0" marR="0" lvl="0" indent="0" algn="ctr" defTabSz="914400" rtl="0" eaLnBrk="1" fontAlgn="base" latinLnBrk="0" hangingPunct="1">
                        <a:lnSpc>
                          <a:spcPts val="24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w Cen MT" pitchFamily="34" charset="0"/>
                          <a:cs typeface="Times New Roman" pitchFamily="18" charset="0"/>
                        </a:rPr>
                        <a:t>(2) Basic</a:t>
                      </a:r>
                      <a:endParaRPr kumimoji="0" lang="en-US" sz="2400" b="1" i="0" u="none" strike="noStrike" cap="none" normalizeH="0" baseline="0" dirty="0" smtClean="0">
                        <a:ln>
                          <a:noFill/>
                        </a:ln>
                        <a:solidFill>
                          <a:schemeClr val="bg1"/>
                        </a:solidFill>
                        <a:effectLst/>
                        <a:latin typeface="Tw Cen MT" pitchFamily="34" charset="0"/>
                      </a:endParaRPr>
                    </a:p>
                    <a:p>
                      <a:pPr marL="0" marR="0" lvl="0" indent="0" algn="ctr" defTabSz="914400" rtl="0" eaLnBrk="1" fontAlgn="base" latinLnBrk="0" hangingPunct="1">
                        <a:lnSpc>
                          <a:spcPts val="2400"/>
                        </a:lnSpc>
                        <a:spcBef>
                          <a:spcPct val="0"/>
                        </a:spcBef>
                        <a:spcAft>
                          <a:spcPct val="0"/>
                        </a:spcAft>
                        <a:buClrTx/>
                        <a:buSzTx/>
                        <a:buFontTx/>
                        <a:buNone/>
                        <a:tabLst/>
                      </a:pPr>
                      <a:r>
                        <a:rPr kumimoji="0" lang="en-US" sz="2400" b="0" i="1" u="none" strike="noStrike" cap="none" normalizeH="0" baseline="0" dirty="0" smtClean="0">
                          <a:ln>
                            <a:noFill/>
                          </a:ln>
                          <a:solidFill>
                            <a:schemeClr val="bg1"/>
                          </a:solidFill>
                          <a:effectLst/>
                          <a:latin typeface="Tw Cen MT" pitchFamily="34" charset="0"/>
                          <a:cs typeface="Times New Roman" pitchFamily="18" charset="0"/>
                        </a:rPr>
                        <a:t>Some evidence of outcome</a:t>
                      </a:r>
                      <a:endParaRPr kumimoji="0" lang="en-US" sz="2400" b="0" i="1" u="none" strike="noStrike" cap="none" normalizeH="0" baseline="0" dirty="0" smtClean="0">
                        <a:ln>
                          <a:noFill/>
                        </a:ln>
                        <a:solidFill>
                          <a:schemeClr val="bg1"/>
                        </a:solidFill>
                        <a:effectLst/>
                        <a:latin typeface="Tw Cen MT" pitchFamily="34" charset="0"/>
                      </a:endParaRPr>
                    </a:p>
                  </a:txBody>
                  <a:tcPr marL="91442" marR="91442"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8277D">
                        <a:alpha val="49804"/>
                      </a:srgbClr>
                    </a:solidFill>
                  </a:tcPr>
                </a:tc>
                <a:tc>
                  <a:txBody>
                    <a:bodyPr/>
                    <a:lstStyle/>
                    <a:p>
                      <a:pPr marL="0" marR="0" lvl="0" indent="0" algn="ctr" defTabSz="914400" rtl="0" eaLnBrk="1" fontAlgn="base" latinLnBrk="0" hangingPunct="1">
                        <a:lnSpc>
                          <a:spcPts val="24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w Cen MT" pitchFamily="34" charset="0"/>
                          <a:cs typeface="Times New Roman" pitchFamily="18" charset="0"/>
                        </a:rPr>
                        <a:t>(3) Proficient</a:t>
                      </a:r>
                      <a:endParaRPr kumimoji="0" lang="en-US" sz="2400" b="1" i="0" u="none" strike="noStrike" cap="none" normalizeH="0" baseline="0" dirty="0" smtClean="0">
                        <a:ln>
                          <a:noFill/>
                        </a:ln>
                        <a:solidFill>
                          <a:schemeClr val="bg1"/>
                        </a:solidFill>
                        <a:effectLst/>
                        <a:latin typeface="Tw Cen MT" pitchFamily="34" charset="0"/>
                      </a:endParaRPr>
                    </a:p>
                    <a:p>
                      <a:pPr marL="0" marR="0" lvl="0" indent="0" algn="ctr" defTabSz="914400" rtl="0" eaLnBrk="1" fontAlgn="base" latinLnBrk="0" hangingPunct="1">
                        <a:lnSpc>
                          <a:spcPts val="2400"/>
                        </a:lnSpc>
                        <a:spcBef>
                          <a:spcPct val="0"/>
                        </a:spcBef>
                        <a:spcAft>
                          <a:spcPct val="0"/>
                        </a:spcAft>
                        <a:buClrTx/>
                        <a:buSzTx/>
                        <a:buFontTx/>
                        <a:buNone/>
                        <a:tabLst/>
                      </a:pPr>
                      <a:r>
                        <a:rPr kumimoji="0" lang="en-US" sz="2400" b="0" i="1" u="none" strike="noStrike" cap="none" normalizeH="0" baseline="0" dirty="0" smtClean="0">
                          <a:ln>
                            <a:noFill/>
                          </a:ln>
                          <a:solidFill>
                            <a:schemeClr val="bg1"/>
                          </a:solidFill>
                          <a:effectLst/>
                          <a:latin typeface="Tw Cen MT" pitchFamily="34" charset="0"/>
                          <a:cs typeface="Times New Roman" pitchFamily="18" charset="0"/>
                        </a:rPr>
                        <a:t>Detailed evidence of outcome</a:t>
                      </a:r>
                      <a:endParaRPr kumimoji="0" lang="en-US" sz="2400" b="0" i="1" u="none" strike="noStrike" cap="none" normalizeH="0" baseline="0" dirty="0" smtClean="0">
                        <a:ln>
                          <a:noFill/>
                        </a:ln>
                        <a:solidFill>
                          <a:schemeClr val="bg1"/>
                        </a:solidFill>
                        <a:effectLst/>
                        <a:latin typeface="Tw Cen MT" pitchFamily="34" charset="0"/>
                      </a:endParaRPr>
                    </a:p>
                  </a:txBody>
                  <a:tcPr marL="91442" marR="91442"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8277D">
                        <a:alpha val="49804"/>
                      </a:srgbClr>
                    </a:solidFill>
                  </a:tcPr>
                </a:tc>
                <a:tc>
                  <a:txBody>
                    <a:bodyPr/>
                    <a:lstStyle/>
                    <a:p>
                      <a:pPr marL="0" marR="0" lvl="0" indent="0" algn="ctr" defTabSz="914400" rtl="0" eaLnBrk="1" fontAlgn="base" latinLnBrk="0" hangingPunct="1">
                        <a:lnSpc>
                          <a:spcPts val="24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w Cen MT" pitchFamily="34" charset="0"/>
                          <a:cs typeface="Times New Roman" pitchFamily="18" charset="0"/>
                        </a:rPr>
                        <a:t>(4) Strong</a:t>
                      </a:r>
                      <a:endParaRPr kumimoji="0" lang="en-US" sz="2400" b="1" i="0" u="none" strike="noStrike" cap="none" normalizeH="0" baseline="0" dirty="0" smtClean="0">
                        <a:ln>
                          <a:noFill/>
                        </a:ln>
                        <a:solidFill>
                          <a:schemeClr val="bg1"/>
                        </a:solidFill>
                        <a:effectLst/>
                        <a:latin typeface="Tw Cen MT" pitchFamily="34" charset="0"/>
                      </a:endParaRPr>
                    </a:p>
                    <a:p>
                      <a:pPr marL="0" marR="0" lvl="0" indent="0" algn="ctr" defTabSz="914400" rtl="0" eaLnBrk="1" fontAlgn="base" latinLnBrk="0" hangingPunct="1">
                        <a:lnSpc>
                          <a:spcPts val="2400"/>
                        </a:lnSpc>
                        <a:spcBef>
                          <a:spcPct val="0"/>
                        </a:spcBef>
                        <a:spcAft>
                          <a:spcPct val="0"/>
                        </a:spcAft>
                        <a:buClrTx/>
                        <a:buSzTx/>
                        <a:buFontTx/>
                        <a:buNone/>
                        <a:tabLst/>
                      </a:pPr>
                      <a:r>
                        <a:rPr kumimoji="0" lang="en-US" sz="2400" b="0" i="1" u="none" strike="noStrike" cap="none" normalizeH="0" baseline="0" dirty="0" smtClean="0">
                          <a:ln>
                            <a:noFill/>
                          </a:ln>
                          <a:solidFill>
                            <a:schemeClr val="bg1"/>
                          </a:solidFill>
                          <a:effectLst/>
                          <a:latin typeface="Tw Cen MT" pitchFamily="34" charset="0"/>
                          <a:cs typeface="Times New Roman" pitchFamily="18" charset="0"/>
                        </a:rPr>
                        <a:t>Highly creative; outcome</a:t>
                      </a:r>
                      <a:endParaRPr kumimoji="0" lang="en-US" sz="2400" b="0" i="1" u="none" strike="noStrike" cap="none" normalizeH="0" baseline="0" dirty="0" smtClean="0">
                        <a:ln>
                          <a:noFill/>
                        </a:ln>
                        <a:solidFill>
                          <a:schemeClr val="bg1"/>
                        </a:solidFill>
                        <a:effectLst/>
                        <a:latin typeface="Tw Cen MT" pitchFamily="34" charset="0"/>
                      </a:endParaRPr>
                    </a:p>
                  </a:txBody>
                  <a:tcPr marL="91442" marR="91442"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8277D">
                        <a:alpha val="49804"/>
                      </a:srgbClr>
                    </a:solidFill>
                  </a:tcPr>
                </a:tc>
              </a:tr>
              <a:tr h="12742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w Cen MT" pitchFamily="34" charset="0"/>
                          <a:cs typeface="Times New Roman" pitchFamily="18" charset="0"/>
                        </a:rPr>
                        <a:t>Criterion 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Tw Cen MT" pitchFamily="34" charset="0"/>
                          <a:cs typeface="Times New Roman" pitchFamily="18" charset="0"/>
                        </a:rPr>
                        <a:t>Argument</a:t>
                      </a:r>
                      <a:r>
                        <a:rPr kumimoji="0" lang="en-US" sz="2000" b="1" i="0" u="none" strike="noStrike" cap="none" normalizeH="0" baseline="0" dirty="0" smtClean="0">
                          <a:ln>
                            <a:noFill/>
                          </a:ln>
                          <a:solidFill>
                            <a:schemeClr val="tx1"/>
                          </a:solidFill>
                          <a:effectLst/>
                          <a:latin typeface="Tw Cen MT"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w Cen MT" pitchFamily="34" charset="0"/>
                          <a:cs typeface="Times New Roman" pitchFamily="18" charset="0"/>
                        </a:rPr>
                        <a:t> </a:t>
                      </a:r>
                      <a:endParaRPr kumimoji="0" lang="en-US" sz="2000" b="0" i="0" u="none" strike="noStrike" cap="none" normalizeH="0" baseline="0" dirty="0" smtClean="0">
                        <a:ln>
                          <a:noFill/>
                        </a:ln>
                        <a:solidFill>
                          <a:schemeClr val="tx1"/>
                        </a:solidFill>
                        <a:effectLst/>
                        <a:latin typeface="Tw Cen MT" pitchFamily="34" charset="0"/>
                      </a:endParaRPr>
                    </a:p>
                  </a:txBody>
                  <a:tcPr marL="91442" marR="91442"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w Cen MT" pitchFamily="34" charset="0"/>
                          <a:cs typeface="Times New Roman" pitchFamily="18" charset="0"/>
                        </a:rPr>
                        <a:t>Rambling; poor use of logic; personal opinion</a:t>
                      </a:r>
                      <a:endParaRPr kumimoji="0" lang="en-US" sz="2000" b="0" i="0" u="none" strike="noStrike" cap="none" normalizeH="0" baseline="0" dirty="0" smtClean="0">
                        <a:ln>
                          <a:noFill/>
                        </a:ln>
                        <a:solidFill>
                          <a:schemeClr val="tx1"/>
                        </a:solidFill>
                        <a:effectLst/>
                        <a:latin typeface="Tw Cen MT" pitchFamily="34" charset="0"/>
                      </a:endParaRPr>
                    </a:p>
                  </a:txBody>
                  <a:tcPr marL="91442" marR="91442"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w Cen MT" pitchFamily="34" charset="0"/>
                          <a:cs typeface="Times New Roman" pitchFamily="18" charset="0"/>
                        </a:rPr>
                        <a:t>Basic structure with some use of evidence</a:t>
                      </a:r>
                      <a:endParaRPr kumimoji="0" lang="en-US" sz="2000" b="0" i="0" u="none" strike="noStrike" cap="none" normalizeH="0" baseline="0" dirty="0" smtClean="0">
                        <a:ln>
                          <a:noFill/>
                        </a:ln>
                        <a:solidFill>
                          <a:schemeClr val="tx1"/>
                        </a:solidFill>
                        <a:effectLst/>
                        <a:latin typeface="Tw Cen MT" pitchFamily="34" charset="0"/>
                      </a:endParaRPr>
                    </a:p>
                  </a:txBody>
                  <a:tcPr marL="91442" marR="91442"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w Cen MT" pitchFamily="34" charset="0"/>
                          <a:cs typeface="Times New Roman" pitchFamily="18" charset="0"/>
                        </a:rPr>
                        <a:t>Strong structure &amp; logic, evidence used throughout</a:t>
                      </a:r>
                      <a:endParaRPr kumimoji="0" lang="en-US" sz="2000" b="0" i="0" u="none" strike="noStrike" cap="none" normalizeH="0" baseline="0" smtClean="0">
                        <a:ln>
                          <a:noFill/>
                        </a:ln>
                        <a:solidFill>
                          <a:schemeClr val="tx1"/>
                        </a:solidFill>
                        <a:effectLst/>
                        <a:latin typeface="Tw Cen MT" pitchFamily="34" charset="0"/>
                      </a:endParaRPr>
                    </a:p>
                  </a:txBody>
                  <a:tcPr marL="91442" marR="91442"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w Cen MT" pitchFamily="34" charset="0"/>
                          <a:cs typeface="Times New Roman" pitchFamily="18" charset="0"/>
                        </a:rPr>
                        <a:t>Strong structure &amp; evidence; sophisticated discussion</a:t>
                      </a:r>
                      <a:endParaRPr kumimoji="0" lang="en-US" sz="2000" b="0" i="0" u="none" strike="noStrike" cap="none" normalizeH="0" baseline="0" dirty="0" smtClean="0">
                        <a:ln>
                          <a:noFill/>
                        </a:ln>
                        <a:solidFill>
                          <a:schemeClr val="tx1"/>
                        </a:solidFill>
                        <a:effectLst/>
                        <a:latin typeface="Tw Cen MT" pitchFamily="34" charset="0"/>
                      </a:endParaRPr>
                    </a:p>
                  </a:txBody>
                  <a:tcPr marL="91442" marR="91442"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742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w Cen MT" pitchFamily="34" charset="0"/>
                          <a:cs typeface="Times New Roman" pitchFamily="18" charset="0"/>
                        </a:rPr>
                        <a:t>Criterion 2</a:t>
                      </a:r>
                      <a:r>
                        <a:rPr kumimoji="0" lang="en-US" sz="2000" b="0" i="0" u="none" strike="noStrike" cap="none" normalizeH="0" baseline="0" smtClean="0">
                          <a:ln>
                            <a:noFill/>
                          </a:ln>
                          <a:solidFill>
                            <a:schemeClr val="tx1"/>
                          </a:solidFill>
                          <a:effectLst/>
                          <a:latin typeface="Tw Cen MT"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Tw Cen MT" pitchFamily="34" charset="0"/>
                          <a:cs typeface="Times New Roman" pitchFamily="18" charset="0"/>
                        </a:rPr>
                        <a:t>Integration of literature</a:t>
                      </a:r>
                    </a:p>
                  </a:txBody>
                  <a:tcPr marL="91442" marR="91442"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w Cen MT" pitchFamily="34" charset="0"/>
                          <a:cs typeface="Times New Roman" pitchFamily="18" charset="0"/>
                        </a:rPr>
                        <a:t>No or minimal use of sources</a:t>
                      </a:r>
                    </a:p>
                  </a:txBody>
                  <a:tcPr marL="91442" marR="91442"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w Cen MT" pitchFamily="34" charset="0"/>
                          <a:cs typeface="Times New Roman" pitchFamily="18" charset="0"/>
                        </a:rPr>
                        <a:t>Sources used, but no integration of writer’s ideas</a:t>
                      </a:r>
                      <a:endParaRPr kumimoji="0" lang="en-US" sz="2000" b="0" i="0" u="none" strike="noStrike" cap="none" normalizeH="0" baseline="0" dirty="0" smtClean="0">
                        <a:ln>
                          <a:noFill/>
                        </a:ln>
                        <a:solidFill>
                          <a:schemeClr val="tx1"/>
                        </a:solidFill>
                        <a:effectLst/>
                        <a:latin typeface="Tw Cen MT" pitchFamily="34" charset="0"/>
                      </a:endParaRPr>
                    </a:p>
                  </a:txBody>
                  <a:tcPr marL="91442" marR="91442"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w Cen MT" pitchFamily="34" charset="0"/>
                          <a:cs typeface="Times New Roman" pitchFamily="18" charset="0"/>
                        </a:rPr>
                        <a:t>Sources well integrated into author’s ideas</a:t>
                      </a:r>
                      <a:endParaRPr kumimoji="0" lang="en-US" sz="2000" b="0" i="0" u="none" strike="noStrike" cap="none" normalizeH="0" baseline="0" dirty="0" smtClean="0">
                        <a:ln>
                          <a:noFill/>
                        </a:ln>
                        <a:solidFill>
                          <a:schemeClr val="tx1"/>
                        </a:solidFill>
                        <a:effectLst/>
                        <a:latin typeface="Tw Cen MT" pitchFamily="34" charset="0"/>
                      </a:endParaRPr>
                    </a:p>
                  </a:txBody>
                  <a:tcPr marL="91442" marR="91442"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w Cen MT" pitchFamily="34" charset="0"/>
                          <a:cs typeface="Times New Roman" pitchFamily="18" charset="0"/>
                        </a:rPr>
                        <a:t>Sources well integrated; critique made</a:t>
                      </a:r>
                      <a:endParaRPr kumimoji="0" lang="en-US" sz="2000" b="0" i="0" u="none" strike="noStrike" cap="none" normalizeH="0" baseline="0" dirty="0" smtClean="0">
                        <a:ln>
                          <a:noFill/>
                        </a:ln>
                        <a:solidFill>
                          <a:schemeClr val="tx1"/>
                        </a:solidFill>
                        <a:effectLst/>
                        <a:latin typeface="Tw Cen MT" pitchFamily="34" charset="0"/>
                      </a:endParaRPr>
                    </a:p>
                  </a:txBody>
                  <a:tcPr marL="91442" marR="91442"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742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w Cen MT" pitchFamily="34" charset="0"/>
                          <a:cs typeface="Times New Roman" pitchFamily="18" charset="0"/>
                        </a:rPr>
                        <a:t>Criterion 3</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Tw Cen MT" pitchFamily="34" charset="0"/>
                          <a:cs typeface="Times New Roman" pitchFamily="18" charset="0"/>
                        </a:rPr>
                        <a:t>Writing quality</a:t>
                      </a:r>
                    </a:p>
                  </a:txBody>
                  <a:tcPr marL="91442" marR="91442"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w Cen MT" pitchFamily="34" charset="0"/>
                        </a:rPr>
                        <a:t>Poor organization, grammar, syntax</a:t>
                      </a:r>
                    </a:p>
                  </a:txBody>
                  <a:tcPr marL="91442" marR="91442"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w Cen MT" pitchFamily="34" charset="0"/>
                        </a:rPr>
                        <a:t>Some effort to organize ideas; grammar/syntax problems</a:t>
                      </a:r>
                    </a:p>
                  </a:txBody>
                  <a:tcPr marL="91442" marR="91442"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w Cen MT" pitchFamily="34" charset="0"/>
                        </a:rPr>
                        <a:t>Good organization; very few grammar/ syntax problems</a:t>
                      </a:r>
                    </a:p>
                  </a:txBody>
                  <a:tcPr marL="91442" marR="91442"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w Cen MT" pitchFamily="34" charset="0"/>
                        </a:rPr>
                        <a:t>Well-developed flow; error-free; elegant style</a:t>
                      </a:r>
                    </a:p>
                  </a:txBody>
                  <a:tcPr marL="91442" marR="91442"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923" name="Rectangle 35"/>
          <p:cNvSpPr>
            <a:spLocks noChangeArrowheads="1"/>
          </p:cNvSpPr>
          <p:nvPr/>
        </p:nvSpPr>
        <p:spPr bwMode="auto">
          <a:xfrm>
            <a:off x="762000" y="6324600"/>
            <a:ext cx="335280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1600" dirty="0">
                <a:latin typeface="Tw Cen MT" panose="020B0602020104020603" pitchFamily="34" charset="0"/>
                <a:cs typeface="Times New Roman" panose="02020603050405020304" pitchFamily="18" charset="0"/>
              </a:rPr>
              <a:t>Adapted from  Beauchamp et al 1996</a:t>
            </a:r>
            <a:endParaRPr lang="en-US" sz="1600" dirty="0">
              <a:latin typeface="Tw Cen MT" panose="020B0602020104020603" pitchFamily="34" charset="0"/>
            </a:endParaRPr>
          </a:p>
        </p:txBody>
      </p:sp>
    </p:spTree>
    <p:extLst>
      <p:ext uri="{BB962C8B-B14F-4D97-AF65-F5344CB8AC3E}">
        <p14:creationId xmlns:p14="http://schemas.microsoft.com/office/powerpoint/2010/main" val="2217019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533400" y="533400"/>
            <a:ext cx="7772400" cy="4887912"/>
          </a:xfrm>
        </p:spPr>
        <p:txBody>
          <a:bodyPr/>
          <a:lstStyle/>
          <a:p>
            <a:pPr marL="457200" lvl="1" indent="0" eaLnBrk="1" hangingPunct="1">
              <a:buFontTx/>
              <a:buNone/>
              <a:defRPr/>
            </a:pPr>
            <a:r>
              <a:rPr lang="en-US" b="1" dirty="0" smtClean="0">
                <a:solidFill>
                  <a:srgbClr val="3C1A56"/>
                </a:solidFill>
                <a:latin typeface="Tw Cen MT" panose="020B0602020104020603" pitchFamily="34" charset="0"/>
              </a:rPr>
              <a:t>Benefits of Rubrics</a:t>
            </a:r>
          </a:p>
          <a:p>
            <a:pPr lvl="1" eaLnBrk="1" hangingPunct="1">
              <a:buFont typeface="Wingdings" panose="05000000000000000000" pitchFamily="2" charset="2"/>
              <a:buChar char="Ø"/>
              <a:defRPr/>
            </a:pPr>
            <a:r>
              <a:rPr lang="en-US" dirty="0">
                <a:latin typeface="Tw Cen MT" panose="020B0602020104020603" pitchFamily="34" charset="0"/>
              </a:rPr>
              <a:t> </a:t>
            </a:r>
            <a:r>
              <a:rPr lang="en-US" dirty="0" smtClean="0">
                <a:latin typeface="Tw Cen MT" panose="020B0602020104020603" pitchFamily="34" charset="0"/>
              </a:rPr>
              <a:t>Used for grading (</a:t>
            </a:r>
            <a:r>
              <a:rPr lang="en-US" b="1" dirty="0" smtClean="0">
                <a:latin typeface="Tw Cen MT" panose="020B0602020104020603" pitchFamily="34" charset="0"/>
              </a:rPr>
              <a:t>Summative</a:t>
            </a:r>
            <a:r>
              <a:rPr lang="en-US" dirty="0" smtClean="0">
                <a:latin typeface="Tw Cen MT" panose="020B0602020104020603" pitchFamily="34" charset="0"/>
              </a:rPr>
              <a:t>) or feedback (</a:t>
            </a:r>
            <a:r>
              <a:rPr lang="en-US" b="1" dirty="0" smtClean="0">
                <a:latin typeface="Tw Cen MT" panose="020B0602020104020603" pitchFamily="34" charset="0"/>
              </a:rPr>
              <a:t>Formative</a:t>
            </a:r>
            <a:r>
              <a:rPr lang="en-US" dirty="0" smtClean="0">
                <a:latin typeface="Tw Cen MT" panose="020B0602020104020603" pitchFamily="34" charset="0"/>
              </a:rPr>
              <a:t>)</a:t>
            </a:r>
          </a:p>
          <a:p>
            <a:pPr lvl="1" eaLnBrk="1" hangingPunct="1">
              <a:buFont typeface="Wingdings" panose="05000000000000000000" pitchFamily="2" charset="2"/>
              <a:buChar char="Ø"/>
              <a:defRPr/>
            </a:pPr>
            <a:r>
              <a:rPr lang="en-US" dirty="0" smtClean="0">
                <a:latin typeface="Tw Cen MT" panose="020B0602020104020603" pitchFamily="34" charset="0"/>
              </a:rPr>
              <a:t> Clear criteria (</a:t>
            </a:r>
            <a:r>
              <a:rPr lang="en-US" b="1" dirty="0" smtClean="0">
                <a:latin typeface="Tw Cen MT" panose="020B0602020104020603" pitchFamily="34" charset="0"/>
              </a:rPr>
              <a:t>Criteria Ref</a:t>
            </a:r>
            <a:r>
              <a:rPr lang="en-US" dirty="0" smtClean="0">
                <a:latin typeface="Tw Cen MT" panose="020B0602020104020603" pitchFamily="34" charset="0"/>
              </a:rPr>
              <a:t>.) </a:t>
            </a:r>
          </a:p>
          <a:p>
            <a:pPr lvl="1" eaLnBrk="1" hangingPunct="1">
              <a:buFont typeface="Wingdings" panose="05000000000000000000" pitchFamily="2" charset="2"/>
              <a:buChar char="Ø"/>
              <a:defRPr/>
            </a:pPr>
            <a:r>
              <a:rPr lang="en-US" dirty="0" smtClean="0">
                <a:latin typeface="Tw Cen MT" panose="020B0602020104020603" pitchFamily="34" charset="0"/>
              </a:rPr>
              <a:t> Ensure grading aligns with learning outcomes (</a:t>
            </a:r>
            <a:r>
              <a:rPr lang="en-US" b="1" dirty="0" smtClean="0">
                <a:latin typeface="Tw Cen MT" panose="020B0602020104020603" pitchFamily="34" charset="0"/>
              </a:rPr>
              <a:t>Validity</a:t>
            </a:r>
            <a:r>
              <a:rPr lang="en-US" dirty="0" smtClean="0">
                <a:latin typeface="Tw Cen MT" panose="020B0602020104020603" pitchFamily="34" charset="0"/>
              </a:rPr>
              <a:t>) </a:t>
            </a:r>
          </a:p>
          <a:p>
            <a:pPr lvl="1" eaLnBrk="1" hangingPunct="1">
              <a:buFont typeface="Wingdings" panose="05000000000000000000" pitchFamily="2" charset="2"/>
              <a:buChar char="Ø"/>
              <a:defRPr/>
            </a:pPr>
            <a:r>
              <a:rPr lang="en-US" dirty="0" smtClean="0">
                <a:latin typeface="Tw Cen MT" panose="020B0602020104020603" pitchFamily="34" charset="0"/>
              </a:rPr>
              <a:t> Shared with multiple teacher graders/situations (</a:t>
            </a:r>
            <a:r>
              <a:rPr lang="en-US" b="1" dirty="0" smtClean="0">
                <a:latin typeface="Tw Cen MT" panose="020B0602020104020603" pitchFamily="34" charset="0"/>
              </a:rPr>
              <a:t>Reliability</a:t>
            </a:r>
            <a:r>
              <a:rPr lang="en-US" dirty="0" smtClean="0">
                <a:latin typeface="Tw Cen MT" panose="020B0602020104020603" pitchFamily="34" charset="0"/>
              </a:rPr>
              <a:t>)</a:t>
            </a:r>
          </a:p>
          <a:p>
            <a:pPr lvl="1" eaLnBrk="1" hangingPunct="1">
              <a:buFont typeface="Wingdings" panose="05000000000000000000" pitchFamily="2" charset="2"/>
              <a:buChar char="Ø"/>
              <a:defRPr/>
            </a:pPr>
            <a:r>
              <a:rPr lang="en-US" dirty="0">
                <a:latin typeface="Tw Cen MT" panose="020B0602020104020603" pitchFamily="34" charset="0"/>
              </a:rPr>
              <a:t> </a:t>
            </a:r>
            <a:r>
              <a:rPr lang="en-US" dirty="0" smtClean="0">
                <a:latin typeface="Tw Cen MT" panose="020B0602020104020603" pitchFamily="34" charset="0"/>
              </a:rPr>
              <a:t>Can be used with students (</a:t>
            </a:r>
            <a:r>
              <a:rPr lang="en-US" b="1" dirty="0" smtClean="0">
                <a:latin typeface="Tw Cen MT" panose="020B0602020104020603" pitchFamily="34" charset="0"/>
              </a:rPr>
              <a:t>Self Ref.) </a:t>
            </a:r>
            <a:r>
              <a:rPr lang="en-US" dirty="0" smtClean="0">
                <a:latin typeface="Tw Cen MT" panose="020B0602020104020603" pitchFamily="34" charset="0"/>
              </a:rPr>
              <a:t>and peers (</a:t>
            </a:r>
            <a:r>
              <a:rPr lang="en-US" b="1" dirty="0" smtClean="0">
                <a:latin typeface="Tw Cen MT" panose="020B0602020104020603" pitchFamily="34" charset="0"/>
              </a:rPr>
              <a:t>Peer Ref.)</a:t>
            </a:r>
          </a:p>
        </p:txBody>
      </p:sp>
    </p:spTree>
    <p:extLst>
      <p:ext uri="{BB962C8B-B14F-4D97-AF65-F5344CB8AC3E}">
        <p14:creationId xmlns:p14="http://schemas.microsoft.com/office/powerpoint/2010/main" val="2685158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44513" y="979488"/>
            <a:ext cx="3352800" cy="685800"/>
          </a:xfrm>
          <a:extLst>
            <a:ext uri="{909E8E84-426E-40DD-AFC4-6F175D3DCCD1}">
              <a14:hiddenFill xmlns:a14="http://schemas.microsoft.com/office/drawing/2010/main">
                <a:solidFill>
                  <a:srgbClr val="CC99FF">
                    <a:alpha val="41176"/>
                  </a:srgbClr>
                </a:solidFill>
              </a14:hiddenFill>
            </a:ext>
          </a:extLst>
        </p:spPr>
        <p:txBody>
          <a:bodyPr lIns="92075" tIns="46038" rIns="92075" bIns="46038">
            <a:noAutofit/>
          </a:bodyPr>
          <a:lstStyle/>
          <a:p>
            <a:pPr algn="l">
              <a:defRPr/>
            </a:pPr>
            <a:r>
              <a:rPr lang="en-US" sz="4000" dirty="0" smtClean="0">
                <a:solidFill>
                  <a:srgbClr val="4C216D"/>
                </a:solidFill>
                <a:effectLst>
                  <a:outerShdw blurRad="38100" dist="38100" dir="2700000" algn="tl">
                    <a:srgbClr val="000000">
                      <a:alpha val="43137"/>
                    </a:srgbClr>
                  </a:outerShdw>
                </a:effectLst>
                <a:latin typeface="Tw Cen MT" pitchFamily="34" charset="0"/>
              </a:rPr>
              <a:t>Activity</a:t>
            </a:r>
            <a:endParaRPr lang="en-US" sz="4000" i="1" dirty="0" smtClean="0">
              <a:solidFill>
                <a:srgbClr val="4C216D"/>
              </a:solidFill>
              <a:effectLst>
                <a:outerShdw blurRad="38100" dist="38100" dir="2700000" algn="tl">
                  <a:srgbClr val="000000">
                    <a:alpha val="43137"/>
                  </a:srgbClr>
                </a:outerShdw>
              </a:effectLst>
              <a:latin typeface="Tw Cen MT" pitchFamily="34" charset="0"/>
            </a:endParaRPr>
          </a:p>
        </p:txBody>
      </p:sp>
      <p:sp>
        <p:nvSpPr>
          <p:cNvPr id="39941" name="TextBox 5"/>
          <p:cNvSpPr txBox="1">
            <a:spLocks noChangeArrowheads="1"/>
          </p:cNvSpPr>
          <p:nvPr/>
        </p:nvSpPr>
        <p:spPr bwMode="auto">
          <a:xfrm>
            <a:off x="381000" y="2286000"/>
            <a:ext cx="57150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50000"/>
              </a:lnSpc>
              <a:spcBef>
                <a:spcPct val="0"/>
              </a:spcBef>
            </a:pPr>
            <a:r>
              <a:rPr lang="en-US" i="1" dirty="0">
                <a:latin typeface="Tw Cen MT" panose="020B0602020104020603" pitchFamily="34" charset="0"/>
              </a:rPr>
              <a:t>In small group, identify and design a rubric for a specific Learning outcome</a:t>
            </a:r>
          </a:p>
          <a:p>
            <a:pPr eaLnBrk="1" hangingPunct="1">
              <a:lnSpc>
                <a:spcPct val="150000"/>
              </a:lnSpc>
              <a:spcBef>
                <a:spcPct val="0"/>
              </a:spcBef>
            </a:pPr>
            <a:r>
              <a:rPr lang="en-US" i="1" dirty="0">
                <a:latin typeface="Tw Cen MT" panose="020B0602020104020603" pitchFamily="34" charset="0"/>
              </a:rPr>
              <a:t>Large Group Discussion</a:t>
            </a:r>
          </a:p>
        </p:txBody>
      </p:sp>
      <p:graphicFrame>
        <p:nvGraphicFramePr>
          <p:cNvPr id="2" name="Diagram 1"/>
          <p:cNvGraphicFramePr/>
          <p:nvPr/>
        </p:nvGraphicFramePr>
        <p:xfrm>
          <a:off x="4762500" y="1219200"/>
          <a:ext cx="4038600" cy="302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3475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img2.imagesbn.com/p/9780674052925_p0_v1_s260x4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914400"/>
            <a:ext cx="3354388" cy="507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Box 7"/>
          <p:cNvSpPr txBox="1">
            <a:spLocks noChangeArrowheads="1"/>
          </p:cNvSpPr>
          <p:nvPr/>
        </p:nvSpPr>
        <p:spPr bwMode="auto">
          <a:xfrm>
            <a:off x="1298278" y="152400"/>
            <a:ext cx="658207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defRPr>
            </a:lvl9pPr>
          </a:lstStyle>
          <a:p>
            <a:r>
              <a:rPr lang="en-US" sz="3200" b="1" dirty="0">
                <a:solidFill>
                  <a:srgbClr val="441D61"/>
                </a:solidFill>
              </a:rPr>
              <a:t>Reflective Practice </a:t>
            </a:r>
            <a:r>
              <a:rPr lang="en-US" sz="3200" b="1" dirty="0" smtClean="0">
                <a:solidFill>
                  <a:srgbClr val="441D61"/>
                </a:solidFill>
              </a:rPr>
              <a:t>vs </a:t>
            </a:r>
            <a:r>
              <a:rPr lang="en-US" sz="3200" b="1" dirty="0">
                <a:solidFill>
                  <a:srgbClr val="441D61"/>
                </a:solidFill>
              </a:rPr>
              <a:t>Best Practice?</a:t>
            </a:r>
          </a:p>
        </p:txBody>
      </p:sp>
      <p:pic>
        <p:nvPicPr>
          <p:cNvPr id="8196" name="Picture 2" descr="https://encrypted-tbn2.gstatic.com/images?q=tbn:ANd9GcQZqzmcv1rrmCYHjLq1PC-BPnnKY9zOp2FQKZB9Q8RKxn2wbnG1z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956" y="914400"/>
            <a:ext cx="3573682" cy="5071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85954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smtClean="0"/>
              <a:t>3 ideas to take with you</a:t>
            </a:r>
          </a:p>
        </p:txBody>
      </p:sp>
      <p:graphicFrame>
        <p:nvGraphicFramePr>
          <p:cNvPr id="4" name="Content Placeholder 3"/>
          <p:cNvGraphicFramePr>
            <a:graphicFrameLocks noGrp="1"/>
          </p:cNvGraphicFramePr>
          <p:nvPr>
            <p:ph idx="1"/>
          </p:nvPr>
        </p:nvGraphicFramePr>
        <p:xfrm>
          <a:off x="457200" y="1600201"/>
          <a:ext cx="82296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20917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90600" y="1143000"/>
            <a:ext cx="3352800" cy="3733800"/>
          </a:xfrm>
          <a:extLst>
            <a:ext uri="{909E8E84-426E-40DD-AFC4-6F175D3DCCD1}">
              <a14:hiddenFill xmlns:a14="http://schemas.microsoft.com/office/drawing/2010/main">
                <a:solidFill>
                  <a:srgbClr val="CC99FF">
                    <a:alpha val="41176"/>
                  </a:srgbClr>
                </a:solidFill>
              </a14:hiddenFill>
            </a:ext>
          </a:extLst>
        </p:spPr>
        <p:txBody>
          <a:bodyPr lIns="92075" tIns="46038" rIns="92075" bIns="46038">
            <a:noAutofit/>
          </a:bodyPr>
          <a:lstStyle/>
          <a:p>
            <a:pPr algn="l">
              <a:defRPr/>
            </a:pPr>
            <a:r>
              <a:rPr lang="en-US" sz="4000" dirty="0" smtClean="0">
                <a:solidFill>
                  <a:srgbClr val="4C216D"/>
                </a:solidFill>
                <a:effectLst>
                  <a:outerShdw blurRad="38100" dist="38100" dir="2700000" algn="tl">
                    <a:srgbClr val="000000">
                      <a:alpha val="43137"/>
                    </a:srgbClr>
                  </a:outerShdw>
                </a:effectLst>
                <a:latin typeface="Tw Cen MT" pitchFamily="34" charset="0"/>
              </a:rPr>
              <a:t>Final Activity</a:t>
            </a:r>
            <a:br>
              <a:rPr lang="en-US" sz="4000" dirty="0" smtClean="0">
                <a:solidFill>
                  <a:srgbClr val="4C216D"/>
                </a:solidFill>
                <a:effectLst>
                  <a:outerShdw blurRad="38100" dist="38100" dir="2700000" algn="tl">
                    <a:srgbClr val="000000">
                      <a:alpha val="43137"/>
                    </a:srgbClr>
                  </a:outerShdw>
                </a:effectLst>
                <a:latin typeface="Tw Cen MT" pitchFamily="34" charset="0"/>
              </a:rPr>
            </a:br>
            <a:r>
              <a:rPr lang="en-US" sz="4000" dirty="0">
                <a:solidFill>
                  <a:srgbClr val="4C216D"/>
                </a:solidFill>
                <a:effectLst>
                  <a:outerShdw blurRad="38100" dist="38100" dir="2700000" algn="tl">
                    <a:srgbClr val="000000">
                      <a:alpha val="43137"/>
                    </a:srgbClr>
                  </a:outerShdw>
                </a:effectLst>
                <a:latin typeface="Tw Cen MT" pitchFamily="34" charset="0"/>
              </a:rPr>
              <a:t/>
            </a:r>
            <a:br>
              <a:rPr lang="en-US" sz="4000" dirty="0">
                <a:solidFill>
                  <a:srgbClr val="4C216D"/>
                </a:solidFill>
                <a:effectLst>
                  <a:outerShdw blurRad="38100" dist="38100" dir="2700000" algn="tl">
                    <a:srgbClr val="000000">
                      <a:alpha val="43137"/>
                    </a:srgbClr>
                  </a:outerShdw>
                </a:effectLst>
                <a:latin typeface="Tw Cen MT" pitchFamily="34" charset="0"/>
              </a:rPr>
            </a:br>
            <a:r>
              <a:rPr lang="en-US" sz="4000" dirty="0" smtClean="0">
                <a:solidFill>
                  <a:srgbClr val="4C216D"/>
                </a:solidFill>
                <a:effectLst>
                  <a:outerShdw blurRad="38100" dist="38100" dir="2700000" algn="tl">
                    <a:srgbClr val="000000">
                      <a:alpha val="43137"/>
                    </a:srgbClr>
                  </a:outerShdw>
                </a:effectLst>
                <a:latin typeface="Tw Cen MT" pitchFamily="34" charset="0"/>
              </a:rPr>
              <a:t/>
            </a:r>
            <a:br>
              <a:rPr lang="en-US" sz="4000" dirty="0" smtClean="0">
                <a:solidFill>
                  <a:srgbClr val="4C216D"/>
                </a:solidFill>
                <a:effectLst>
                  <a:outerShdw blurRad="38100" dist="38100" dir="2700000" algn="tl">
                    <a:srgbClr val="000000">
                      <a:alpha val="43137"/>
                    </a:srgbClr>
                  </a:outerShdw>
                </a:effectLst>
                <a:latin typeface="Tw Cen MT" pitchFamily="34" charset="0"/>
              </a:rPr>
            </a:br>
            <a:r>
              <a:rPr lang="en-US" sz="4000" dirty="0" smtClean="0">
                <a:solidFill>
                  <a:srgbClr val="4C216D"/>
                </a:solidFill>
                <a:effectLst>
                  <a:outerShdw blurRad="38100" dist="38100" dir="2700000" algn="tl">
                    <a:srgbClr val="000000">
                      <a:alpha val="43137"/>
                    </a:srgbClr>
                  </a:outerShdw>
                </a:effectLst>
                <a:latin typeface="Tw Cen MT" pitchFamily="34" charset="0"/>
              </a:rPr>
              <a:t>QUESTIONS?</a:t>
            </a:r>
            <a:endParaRPr lang="en-US" sz="4000" i="1" dirty="0" smtClean="0">
              <a:solidFill>
                <a:srgbClr val="4C216D"/>
              </a:solidFill>
              <a:effectLst>
                <a:outerShdw blurRad="38100" dist="38100" dir="2700000" algn="tl">
                  <a:srgbClr val="000000">
                    <a:alpha val="43137"/>
                  </a:srgbClr>
                </a:outerShdw>
              </a:effectLst>
              <a:latin typeface="Tw Cen MT" pitchFamily="34" charset="0"/>
            </a:endParaRPr>
          </a:p>
        </p:txBody>
      </p:sp>
      <p:graphicFrame>
        <p:nvGraphicFramePr>
          <p:cNvPr id="7" name="Diagram 6"/>
          <p:cNvGraphicFramePr/>
          <p:nvPr/>
        </p:nvGraphicFramePr>
        <p:xfrm>
          <a:off x="4762500" y="1219200"/>
          <a:ext cx="4038600" cy="302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57469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481013"/>
            <a:ext cx="8229600" cy="715962"/>
          </a:xfrm>
        </p:spPr>
        <p:txBody>
          <a:bodyPr>
            <a:normAutofit fontScale="90000"/>
          </a:bodyPr>
          <a:lstStyle/>
          <a:p>
            <a:pPr>
              <a:defRPr/>
            </a:pPr>
            <a:r>
              <a:rPr lang="en-US" dirty="0" smtClean="0">
                <a:solidFill>
                  <a:srgbClr val="3F1C5A"/>
                </a:solidFill>
                <a:effectLst>
                  <a:outerShdw blurRad="38100" dist="38100" dir="2700000" algn="tl">
                    <a:srgbClr val="000000">
                      <a:alpha val="43137"/>
                    </a:srgbClr>
                  </a:outerShdw>
                </a:effectLst>
                <a:latin typeface="Tw Cen MT" pitchFamily="34" charset="0"/>
              </a:rPr>
              <a:t>References</a:t>
            </a:r>
          </a:p>
        </p:txBody>
      </p:sp>
      <p:sp>
        <p:nvSpPr>
          <p:cNvPr id="50179" name="Content Placeholder 2"/>
          <p:cNvSpPr>
            <a:spLocks noGrp="1"/>
          </p:cNvSpPr>
          <p:nvPr>
            <p:ph idx="1"/>
          </p:nvPr>
        </p:nvSpPr>
        <p:spPr>
          <a:xfrm>
            <a:off x="287338" y="1371600"/>
            <a:ext cx="8610600" cy="3733800"/>
          </a:xfrm>
        </p:spPr>
        <p:txBody>
          <a:bodyPr/>
          <a:lstStyle/>
          <a:p>
            <a:r>
              <a:rPr lang="en-US" sz="2000" dirty="0" err="1" smtClean="0">
                <a:latin typeface="Tw Cen MT" panose="020B0602020104020603" pitchFamily="34" charset="0"/>
              </a:rPr>
              <a:t>Entwistle</a:t>
            </a:r>
            <a:r>
              <a:rPr lang="en-US" sz="2000" dirty="0" smtClean="0">
                <a:latin typeface="Tw Cen MT" panose="020B0602020104020603" pitchFamily="34" charset="0"/>
              </a:rPr>
              <a:t>, N. &amp; </a:t>
            </a:r>
            <a:r>
              <a:rPr lang="en-US" sz="2000" dirty="0" err="1" smtClean="0">
                <a:latin typeface="Tw Cen MT" panose="020B0602020104020603" pitchFamily="34" charset="0"/>
              </a:rPr>
              <a:t>Tait</a:t>
            </a:r>
            <a:r>
              <a:rPr lang="en-US" sz="2000" dirty="0" smtClean="0">
                <a:latin typeface="Tw Cen MT" panose="020B0602020104020603" pitchFamily="34" charset="0"/>
              </a:rPr>
              <a:t>, H. (1990) ‘Approaches to learning, evaluations of teaching and preferences for contrasting academic environments’, </a:t>
            </a:r>
            <a:r>
              <a:rPr lang="en-US" sz="2000" i="1" dirty="0" smtClean="0">
                <a:latin typeface="Tw Cen MT" panose="020B0602020104020603" pitchFamily="34" charset="0"/>
              </a:rPr>
              <a:t>Higher Education</a:t>
            </a:r>
            <a:r>
              <a:rPr lang="en-US" sz="2000" dirty="0" smtClean="0">
                <a:latin typeface="Tw Cen MT" panose="020B0602020104020603" pitchFamily="34" charset="0"/>
              </a:rPr>
              <a:t>, 19 (2): 169–94. </a:t>
            </a:r>
          </a:p>
          <a:p>
            <a:r>
              <a:rPr lang="en-US" sz="2000" dirty="0"/>
              <a:t>Peter </a:t>
            </a:r>
            <a:r>
              <a:rPr lang="en-US" sz="2000" dirty="0" err="1"/>
              <a:t>Ewell</a:t>
            </a:r>
            <a:r>
              <a:rPr lang="en-US" sz="2000" dirty="0"/>
              <a:t> (2008) Assessment &amp; Accountability in America Today: Background and Context in </a:t>
            </a:r>
            <a:r>
              <a:rPr lang="en-US" sz="2000" i="1" dirty="0"/>
              <a:t>New Directions for Institutional Research: Assessment Supplement</a:t>
            </a:r>
            <a:r>
              <a:rPr lang="en-US" sz="2000" dirty="0"/>
              <a:t>. Wiley </a:t>
            </a:r>
            <a:r>
              <a:rPr lang="en-US" sz="2000" dirty="0" err="1"/>
              <a:t>InterScience</a:t>
            </a:r>
            <a:r>
              <a:rPr lang="en-US" sz="2000" smtClean="0"/>
              <a:t>.</a:t>
            </a:r>
            <a:endParaRPr lang="en-US" sz="2000" smtClean="0">
              <a:latin typeface="Tw Cen MT" panose="020B0602020104020603" pitchFamily="34" charset="0"/>
            </a:endParaRPr>
          </a:p>
          <a:p>
            <a:r>
              <a:rPr lang="en-US" sz="2000" dirty="0" smtClean="0">
                <a:latin typeface="Tw Cen MT" panose="020B0602020104020603" pitchFamily="34" charset="0"/>
              </a:rPr>
              <a:t>Knight, J. (2011) University of Colorado. NAS/HHMI Summer Institute on Undergraduate Biology Education, Madison, WI.</a:t>
            </a:r>
            <a:endParaRPr lang="en-GB" altLang="zh-TW" sz="2000" dirty="0" smtClean="0">
              <a:latin typeface="Tw Cen MT" panose="020B0602020104020603" pitchFamily="34" charset="0"/>
              <a:ea typeface="PMingLiU" panose="02020500000000000000" pitchFamily="18" charset="-120"/>
            </a:endParaRPr>
          </a:p>
          <a:p>
            <a:r>
              <a:rPr lang="en-GB" altLang="zh-TW" sz="2000" dirty="0" smtClean="0">
                <a:latin typeface="Tw Cen MT" panose="020B0602020104020603" pitchFamily="34" charset="0"/>
                <a:ea typeface="PMingLiU" panose="02020500000000000000" pitchFamily="18" charset="-120"/>
              </a:rPr>
              <a:t>Light, G, &amp; Micari, M. (In press) </a:t>
            </a:r>
            <a:r>
              <a:rPr lang="en-US" sz="2000" i="1" dirty="0" smtClean="0">
                <a:latin typeface="Tw Cen MT" panose="020B0602020104020603" pitchFamily="34" charset="0"/>
              </a:rPr>
              <a:t>Making Scientists: Six Principles for Effective College Teaching</a:t>
            </a:r>
            <a:r>
              <a:rPr lang="en-US" sz="2000" dirty="0" smtClean="0">
                <a:latin typeface="Tw Cen MT" panose="020B0602020104020603" pitchFamily="34" charset="0"/>
              </a:rPr>
              <a:t>, Harvard University Press.</a:t>
            </a:r>
            <a:endParaRPr lang="en-GB" altLang="zh-TW" sz="2000" dirty="0" smtClean="0">
              <a:latin typeface="Tw Cen MT" panose="020B0602020104020603" pitchFamily="34" charset="0"/>
              <a:ea typeface="PMingLiU" panose="02020500000000000000" pitchFamily="18" charset="-120"/>
            </a:endParaRPr>
          </a:p>
          <a:p>
            <a:r>
              <a:rPr lang="en-US" sz="2000" dirty="0" smtClean="0">
                <a:latin typeface="Tw Cen MT" panose="020B0602020104020603" pitchFamily="34" charset="0"/>
                <a:cs typeface="Times New Roman" panose="02020603050405020304" pitchFamily="18" charset="0"/>
              </a:rPr>
              <a:t>Beauchamp, </a:t>
            </a:r>
            <a:r>
              <a:rPr lang="en-US" sz="2000" dirty="0" err="1" smtClean="0">
                <a:latin typeface="Tw Cen MT" panose="020B0602020104020603" pitchFamily="34" charset="0"/>
                <a:cs typeface="Times New Roman" panose="02020603050405020304" pitchFamily="18" charset="0"/>
              </a:rPr>
              <a:t>McConaghy</a:t>
            </a:r>
            <a:r>
              <a:rPr lang="en-US" sz="2000" dirty="0" smtClean="0">
                <a:latin typeface="Tw Cen MT" panose="020B0602020104020603" pitchFamily="34" charset="0"/>
                <a:cs typeface="Times New Roman" panose="02020603050405020304" pitchFamily="18" charset="0"/>
              </a:rPr>
              <a:t>, Parsons &amp; Sanford. (1996) </a:t>
            </a:r>
            <a:r>
              <a:rPr lang="en-US" sz="2000" i="1" dirty="0" smtClean="0">
                <a:latin typeface="Tw Cen MT" panose="020B0602020104020603" pitchFamily="34" charset="0"/>
                <a:cs typeface="Times New Roman" panose="02020603050405020304" pitchFamily="18" charset="0"/>
              </a:rPr>
              <a:t>Teaching From the Outside In.</a:t>
            </a:r>
            <a:r>
              <a:rPr lang="en-US" sz="2000" dirty="0" smtClean="0">
                <a:latin typeface="Tw Cen MT" panose="020B0602020104020603" pitchFamily="34" charset="0"/>
                <a:cs typeface="Times New Roman" panose="02020603050405020304" pitchFamily="18" charset="0"/>
              </a:rPr>
              <a:t> Duval: 1996, 37.</a:t>
            </a:r>
          </a:p>
        </p:txBody>
      </p:sp>
    </p:spTree>
    <p:extLst>
      <p:ext uri="{BB962C8B-B14F-4D97-AF65-F5344CB8AC3E}">
        <p14:creationId xmlns:p14="http://schemas.microsoft.com/office/powerpoint/2010/main" val="31396426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a:xfrm>
            <a:off x="304800" y="3190875"/>
            <a:ext cx="7772400" cy="1362075"/>
          </a:xfrm>
        </p:spPr>
        <p:txBody>
          <a:bodyPr/>
          <a:lstStyle/>
          <a:p>
            <a:pPr eaLnBrk="1" hangingPunct="1">
              <a:defRPr/>
            </a:pPr>
            <a:r>
              <a:rPr lang="en-US" sz="3600" dirty="0" err="1" smtClean="0">
                <a:solidFill>
                  <a:srgbClr val="3C1A56"/>
                </a:solidFill>
                <a:latin typeface="Tw Cen MT" panose="020B0602020104020603" pitchFamily="34" charset="0"/>
              </a:rPr>
              <a:t>AlIGNING</a:t>
            </a:r>
            <a:r>
              <a:rPr lang="en-US" sz="3600" dirty="0" smtClean="0">
                <a:solidFill>
                  <a:srgbClr val="3C1A56"/>
                </a:solidFill>
                <a:latin typeface="Tw Cen MT" panose="020B0602020104020603" pitchFamily="34" charset="0"/>
              </a:rPr>
              <a:t> </a:t>
            </a:r>
            <a:br>
              <a:rPr lang="en-US" sz="3600" dirty="0" smtClean="0">
                <a:solidFill>
                  <a:srgbClr val="3C1A56"/>
                </a:solidFill>
                <a:latin typeface="Tw Cen MT" panose="020B0602020104020603" pitchFamily="34" charset="0"/>
              </a:rPr>
            </a:br>
            <a:r>
              <a:rPr lang="en-US" sz="3600" dirty="0" smtClean="0">
                <a:solidFill>
                  <a:srgbClr val="3C1A56"/>
                </a:solidFill>
                <a:latin typeface="Tw Cen MT" panose="020B0602020104020603" pitchFamily="34" charset="0"/>
              </a:rPr>
              <a:t>Multiple-Choice Questions</a:t>
            </a:r>
          </a:p>
        </p:txBody>
      </p:sp>
      <p:pic>
        <p:nvPicPr>
          <p:cNvPr id="41987" name="Picture 8" descr="torn mcq p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787929">
            <a:off x="5513388" y="1290638"/>
            <a:ext cx="2541587" cy="254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71029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z="3600" smtClean="0"/>
              <a:t>Testing low-level knowledge</a:t>
            </a:r>
          </a:p>
        </p:txBody>
      </p:sp>
      <p:sp>
        <p:nvSpPr>
          <p:cNvPr id="51203" name="Rectangle 3"/>
          <p:cNvSpPr>
            <a:spLocks noGrp="1" noChangeArrowheads="1"/>
          </p:cNvSpPr>
          <p:nvPr>
            <p:ph idx="1"/>
          </p:nvPr>
        </p:nvSpPr>
        <p:spPr/>
        <p:txBody>
          <a:bodyPr/>
          <a:lstStyle/>
          <a:p>
            <a:pPr marL="609600" indent="-609600" eaLnBrk="1" hangingPunct="1">
              <a:lnSpc>
                <a:spcPct val="90000"/>
              </a:lnSpc>
              <a:buFontTx/>
              <a:buNone/>
            </a:pPr>
            <a:r>
              <a:rPr lang="en-US" sz="2400" smtClean="0"/>
              <a:t>Purely economic loss is recoverable in a product liability action.</a:t>
            </a:r>
          </a:p>
          <a:p>
            <a:pPr marL="609600" indent="-609600" eaLnBrk="1" hangingPunct="1">
              <a:lnSpc>
                <a:spcPct val="90000"/>
              </a:lnSpc>
              <a:buFontTx/>
              <a:buAutoNum type="alphaLcParenR"/>
            </a:pPr>
            <a:r>
              <a:rPr lang="en-US" sz="2400" smtClean="0"/>
              <a:t>True</a:t>
            </a:r>
          </a:p>
          <a:p>
            <a:pPr marL="609600" indent="-609600" eaLnBrk="1" hangingPunct="1">
              <a:lnSpc>
                <a:spcPct val="90000"/>
              </a:lnSpc>
              <a:buFontTx/>
              <a:buAutoNum type="alphaLcParenR"/>
            </a:pPr>
            <a:r>
              <a:rPr lang="en-US" sz="2400" smtClean="0"/>
              <a:t>False</a:t>
            </a:r>
          </a:p>
          <a:p>
            <a:pPr marL="609600" indent="-609600" eaLnBrk="1" hangingPunct="1">
              <a:lnSpc>
                <a:spcPct val="90000"/>
              </a:lnSpc>
              <a:buFontTx/>
              <a:buNone/>
            </a:pPr>
            <a:endParaRPr lang="en-US" sz="2400" smtClean="0"/>
          </a:p>
          <a:p>
            <a:pPr marL="609600" indent="-609600" eaLnBrk="1" hangingPunct="1">
              <a:lnSpc>
                <a:spcPct val="90000"/>
              </a:lnSpc>
              <a:buFontTx/>
              <a:buNone/>
            </a:pPr>
            <a:r>
              <a:rPr lang="en-US" sz="2400" smtClean="0"/>
              <a:t>Purely economic recovery will be barred in which of the following causes of action?</a:t>
            </a:r>
          </a:p>
          <a:p>
            <a:pPr marL="609600" indent="-609600" eaLnBrk="1" hangingPunct="1">
              <a:lnSpc>
                <a:spcPct val="90000"/>
              </a:lnSpc>
              <a:buFontTx/>
              <a:buAutoNum type="alphaLcParenR"/>
            </a:pPr>
            <a:r>
              <a:rPr lang="en-US" sz="2400" smtClean="0"/>
              <a:t>Negligence</a:t>
            </a:r>
          </a:p>
          <a:p>
            <a:pPr marL="609600" indent="-609600" eaLnBrk="1" hangingPunct="1">
              <a:lnSpc>
                <a:spcPct val="90000"/>
              </a:lnSpc>
              <a:buFontTx/>
              <a:buAutoNum type="alphaLcParenR"/>
            </a:pPr>
            <a:r>
              <a:rPr lang="en-US" sz="2400" smtClean="0"/>
              <a:t>Fraud </a:t>
            </a:r>
          </a:p>
          <a:p>
            <a:pPr marL="609600" indent="-609600" eaLnBrk="1" hangingPunct="1">
              <a:lnSpc>
                <a:spcPct val="90000"/>
              </a:lnSpc>
              <a:buFontTx/>
              <a:buAutoNum type="alphaLcParenR"/>
            </a:pPr>
            <a:r>
              <a:rPr lang="en-US" sz="2400" smtClean="0"/>
              <a:t>Defamation</a:t>
            </a:r>
          </a:p>
          <a:p>
            <a:pPr marL="609600" indent="-609600" eaLnBrk="1" hangingPunct="1">
              <a:lnSpc>
                <a:spcPct val="90000"/>
              </a:lnSpc>
              <a:buFontTx/>
              <a:buAutoNum type="alphaLcParenR"/>
            </a:pPr>
            <a:r>
              <a:rPr lang="en-US" sz="2400" smtClean="0"/>
              <a:t>Product liability</a:t>
            </a:r>
          </a:p>
        </p:txBody>
      </p:sp>
      <p:sp>
        <p:nvSpPr>
          <p:cNvPr id="671748" name="Text Box 4"/>
          <p:cNvSpPr txBox="1">
            <a:spLocks noChangeArrowheads="1"/>
          </p:cNvSpPr>
          <p:nvPr/>
        </p:nvSpPr>
        <p:spPr bwMode="auto">
          <a:xfrm>
            <a:off x="5562600" y="4724400"/>
            <a:ext cx="3048000" cy="1062038"/>
          </a:xfrm>
          <a:prstGeom prst="rect">
            <a:avLst/>
          </a:prstGeom>
          <a:solidFill>
            <a:schemeClr val="bg2">
              <a:lumMod val="20000"/>
              <a:lumOff val="80000"/>
            </a:schemeClr>
          </a:solidFill>
          <a:ln>
            <a:noFill/>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i="1" dirty="0" smtClean="0">
                <a:solidFill>
                  <a:schemeClr val="hlink"/>
                </a:solidFill>
              </a:rPr>
              <a:t>“What’s the rule?”</a:t>
            </a:r>
          </a:p>
          <a:p>
            <a:pPr eaLnBrk="1" hangingPunct="1">
              <a:spcBef>
                <a:spcPct val="50000"/>
              </a:spcBef>
              <a:defRPr/>
            </a:pPr>
            <a:r>
              <a:rPr lang="en-US" i="1" dirty="0" smtClean="0">
                <a:solidFill>
                  <a:schemeClr val="hlink"/>
                </a:solidFill>
              </a:rPr>
              <a:t>No context, not allowing for interpretation/analysis</a:t>
            </a:r>
          </a:p>
        </p:txBody>
      </p:sp>
      <p:sp>
        <p:nvSpPr>
          <p:cNvPr id="51205" name="Text Box 5"/>
          <p:cNvSpPr txBox="1">
            <a:spLocks noChangeArrowheads="1"/>
          </p:cNvSpPr>
          <p:nvPr/>
        </p:nvSpPr>
        <p:spPr bwMode="auto">
          <a:xfrm>
            <a:off x="381000" y="6172200"/>
            <a:ext cx="27432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1200"/>
              <a:t>from Case &amp; Donohue, 2008</a:t>
            </a:r>
          </a:p>
        </p:txBody>
      </p:sp>
    </p:spTree>
    <p:extLst>
      <p:ext uri="{BB962C8B-B14F-4D97-AF65-F5344CB8AC3E}">
        <p14:creationId xmlns:p14="http://schemas.microsoft.com/office/powerpoint/2010/main" val="30049452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z="3600" smtClean="0"/>
              <a:t>Revision: Higher-level understanding</a:t>
            </a:r>
          </a:p>
        </p:txBody>
      </p:sp>
      <p:sp>
        <p:nvSpPr>
          <p:cNvPr id="24579" name="Rectangle 3"/>
          <p:cNvSpPr>
            <a:spLocks noGrp="1" noChangeArrowheads="1"/>
          </p:cNvSpPr>
          <p:nvPr>
            <p:ph idx="1"/>
          </p:nvPr>
        </p:nvSpPr>
        <p:spPr/>
        <p:txBody>
          <a:bodyPr/>
          <a:lstStyle/>
          <a:p>
            <a:pPr marL="381000" indent="-381000" eaLnBrk="1" hangingPunct="1">
              <a:lnSpc>
                <a:spcPct val="80000"/>
              </a:lnSpc>
              <a:buFontTx/>
              <a:buNone/>
            </a:pPr>
            <a:r>
              <a:rPr lang="en-US" sz="2000" dirty="0" smtClean="0"/>
              <a:t>A restaurant hired an exterminator to eliminate cockroaches from the basement under the restaurant. Around midnight, the exterminator applied to the basement floor and walls an effective pesticide that he had purchased from the manufacturer. A toxic gas released by the pesticide penetrated into the restaurant kitchen and did not disperse by the next day. As a result, the restaurant was required to close that day.</a:t>
            </a:r>
          </a:p>
          <a:p>
            <a:pPr marL="381000" indent="-381000" eaLnBrk="1" hangingPunct="1">
              <a:lnSpc>
                <a:spcPct val="80000"/>
              </a:lnSpc>
              <a:buFontTx/>
              <a:buNone/>
            </a:pPr>
            <a:r>
              <a:rPr lang="en-US" sz="2000" dirty="0" smtClean="0"/>
              <a:t>The restaurant brought a tort action based on product liability against the pesticide manufacturer for lost profits. </a:t>
            </a:r>
          </a:p>
          <a:p>
            <a:pPr marL="381000" indent="-381000" eaLnBrk="1" hangingPunct="1">
              <a:lnSpc>
                <a:spcPct val="80000"/>
              </a:lnSpc>
              <a:buFontTx/>
              <a:buNone/>
            </a:pPr>
            <a:r>
              <a:rPr lang="en-US" sz="2000" dirty="0" smtClean="0"/>
              <a:t>Will the restaurant prevail?</a:t>
            </a:r>
          </a:p>
          <a:p>
            <a:pPr marL="381000" indent="-381000" eaLnBrk="1" hangingPunct="1">
              <a:lnSpc>
                <a:spcPct val="80000"/>
              </a:lnSpc>
            </a:pPr>
            <a:endParaRPr lang="en-US" sz="2000" dirty="0" smtClean="0"/>
          </a:p>
          <a:p>
            <a:pPr marL="381000" indent="-381000" eaLnBrk="1" hangingPunct="1">
              <a:lnSpc>
                <a:spcPct val="80000"/>
              </a:lnSpc>
              <a:buFontTx/>
              <a:buAutoNum type="alphaLcParenR"/>
            </a:pPr>
            <a:r>
              <a:rPr lang="en-US" sz="2000" dirty="0" smtClean="0"/>
              <a:t>No, because in this action purely economic loss in not recoverable. *</a:t>
            </a:r>
          </a:p>
          <a:p>
            <a:pPr marL="381000" indent="-381000" eaLnBrk="1" hangingPunct="1">
              <a:lnSpc>
                <a:spcPct val="80000"/>
              </a:lnSpc>
              <a:buFontTx/>
              <a:buAutoNum type="alphaLcParenR"/>
            </a:pPr>
            <a:r>
              <a:rPr lang="en-US" sz="2000" dirty="0" smtClean="0"/>
              <a:t>No, because the exterminator was the proximate cause of the restaurant's damages. </a:t>
            </a:r>
          </a:p>
          <a:p>
            <a:pPr marL="381000" indent="-381000" eaLnBrk="1" hangingPunct="1">
              <a:lnSpc>
                <a:spcPct val="80000"/>
              </a:lnSpc>
              <a:buFontTx/>
              <a:buAutoNum type="alphaLcParenR"/>
            </a:pPr>
            <a:r>
              <a:rPr lang="en-US" sz="2000" dirty="0" smtClean="0"/>
              <a:t>Yes, because the manufacture of pesticides is an abnormally dangerous activity. </a:t>
            </a:r>
          </a:p>
          <a:p>
            <a:pPr marL="381000" indent="-381000" eaLnBrk="1" hangingPunct="1">
              <a:lnSpc>
                <a:spcPct val="80000"/>
              </a:lnSpc>
              <a:buFontTx/>
              <a:buAutoNum type="alphaLcParenR"/>
            </a:pPr>
            <a:r>
              <a:rPr lang="en-US" sz="2000" dirty="0" smtClean="0"/>
              <a:t>Yes, because the pesticide was being used as intended.</a:t>
            </a:r>
          </a:p>
          <a:p>
            <a:pPr marL="381000" indent="-381000" eaLnBrk="1" hangingPunct="1">
              <a:lnSpc>
                <a:spcPct val="80000"/>
              </a:lnSpc>
            </a:pPr>
            <a:endParaRPr lang="en-US" sz="2000" dirty="0" smtClean="0"/>
          </a:p>
        </p:txBody>
      </p:sp>
      <p:sp>
        <p:nvSpPr>
          <p:cNvPr id="53252" name="Text Box 4"/>
          <p:cNvSpPr txBox="1">
            <a:spLocks noChangeArrowheads="1"/>
          </p:cNvSpPr>
          <p:nvPr/>
        </p:nvSpPr>
        <p:spPr bwMode="auto">
          <a:xfrm>
            <a:off x="609600" y="6368360"/>
            <a:ext cx="2590800"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1200" dirty="0"/>
              <a:t>from Case &amp; Donohue, 2008</a:t>
            </a:r>
          </a:p>
        </p:txBody>
      </p:sp>
    </p:spTree>
    <p:extLst>
      <p:ext uri="{BB962C8B-B14F-4D97-AF65-F5344CB8AC3E}">
        <p14:creationId xmlns:p14="http://schemas.microsoft.com/office/powerpoint/2010/main" val="14928741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7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7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57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57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5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52837"/>
            <a:ext cx="8229600" cy="1143000"/>
          </a:xfrm>
        </p:spPr>
        <p:txBody>
          <a:bodyPr/>
          <a:lstStyle/>
          <a:p>
            <a:r>
              <a:rPr lang="en-US" b="1" dirty="0" smtClean="0">
                <a:solidFill>
                  <a:srgbClr val="5A2781"/>
                </a:solidFill>
                <a:latin typeface="Tw Cen MT" panose="020B0602020104020603" pitchFamily="34" charset="0"/>
              </a:rPr>
              <a:t>Workshop Program</a:t>
            </a:r>
            <a:endParaRPr lang="en-US" dirty="0" smtClean="0">
              <a:solidFill>
                <a:srgbClr val="5A2781"/>
              </a:solidFill>
              <a:latin typeface="Tw Cen MT" panose="020B0602020104020603" pitchFamily="34" charset="0"/>
            </a:endParaRPr>
          </a:p>
        </p:txBody>
      </p:sp>
      <p:sp>
        <p:nvSpPr>
          <p:cNvPr id="5123" name="Content Placeholder 2"/>
          <p:cNvSpPr>
            <a:spLocks noGrp="1"/>
          </p:cNvSpPr>
          <p:nvPr>
            <p:ph idx="1"/>
          </p:nvPr>
        </p:nvSpPr>
        <p:spPr>
          <a:xfrm>
            <a:off x="1066800" y="1143000"/>
            <a:ext cx="7010400" cy="4844611"/>
          </a:xfrm>
        </p:spPr>
        <p:txBody>
          <a:bodyPr/>
          <a:lstStyle/>
          <a:p>
            <a:pPr marL="0" indent="0">
              <a:buFontTx/>
              <a:buNone/>
              <a:defRPr/>
            </a:pPr>
            <a:r>
              <a:rPr lang="en-US" b="1" dirty="0" smtClean="0">
                <a:solidFill>
                  <a:srgbClr val="3E1B59"/>
                </a:solidFill>
                <a:latin typeface="Tw Cen MT" pitchFamily="34" charset="0"/>
              </a:rPr>
              <a:t>Day 1</a:t>
            </a:r>
            <a:r>
              <a:rPr lang="en-US" dirty="0" smtClean="0">
                <a:solidFill>
                  <a:srgbClr val="3E1B59"/>
                </a:solidFill>
                <a:latin typeface="Tw Cen MT" pitchFamily="34" charset="0"/>
              </a:rPr>
              <a:t> </a:t>
            </a:r>
          </a:p>
          <a:p>
            <a:pPr>
              <a:defRPr/>
            </a:pPr>
            <a:r>
              <a:rPr lang="en-US" sz="2400" b="1" i="1" dirty="0" smtClean="0">
                <a:latin typeface="Tw Cen MT" pitchFamily="34" charset="0"/>
              </a:rPr>
              <a:t>Situating Assessment in Learning</a:t>
            </a:r>
          </a:p>
          <a:p>
            <a:pPr>
              <a:defRPr/>
            </a:pPr>
            <a:r>
              <a:rPr lang="en-US" sz="2400" b="1" i="1" dirty="0" smtClean="0">
                <a:latin typeface="Tw Cen MT" pitchFamily="34" charset="0"/>
              </a:rPr>
              <a:t>Assessing Students &amp; Evaluating Courses</a:t>
            </a:r>
          </a:p>
          <a:p>
            <a:pPr marL="0" indent="0">
              <a:buNone/>
              <a:defRPr/>
            </a:pPr>
            <a:endParaRPr lang="en-US" sz="2400" dirty="0">
              <a:latin typeface="Tw Cen MT" pitchFamily="34" charset="0"/>
            </a:endParaRPr>
          </a:p>
          <a:p>
            <a:pPr marL="0" indent="0">
              <a:buFontTx/>
              <a:buNone/>
              <a:defRPr/>
            </a:pPr>
            <a:r>
              <a:rPr lang="en-US" b="1" dirty="0" smtClean="0">
                <a:solidFill>
                  <a:srgbClr val="3E1B59"/>
                </a:solidFill>
                <a:latin typeface="Tw Cen MT" pitchFamily="34" charset="0"/>
              </a:rPr>
              <a:t>Day 2 </a:t>
            </a:r>
          </a:p>
          <a:p>
            <a:pPr>
              <a:defRPr/>
            </a:pPr>
            <a:r>
              <a:rPr lang="en-US" sz="2400" b="1" i="1" dirty="0" smtClean="0">
                <a:latin typeface="Tw Cen MT" pitchFamily="34" charset="0"/>
              </a:rPr>
              <a:t>Critical </a:t>
            </a:r>
            <a:r>
              <a:rPr lang="en-US" sz="2400" b="1" i="1" dirty="0" smtClean="0">
                <a:latin typeface="Tw Cen MT" pitchFamily="34" charset="0"/>
              </a:rPr>
              <a:t>Thinking </a:t>
            </a:r>
            <a:r>
              <a:rPr lang="en-US" sz="2400" b="1" i="1" dirty="0" smtClean="0">
                <a:latin typeface="Tw Cen MT" pitchFamily="34" charset="0"/>
              </a:rPr>
              <a:t>in Higher Education</a:t>
            </a:r>
            <a:endParaRPr lang="en-US" sz="2400" dirty="0" smtClean="0">
              <a:latin typeface="Tw Cen MT" pitchFamily="34" charset="0"/>
            </a:endParaRPr>
          </a:p>
          <a:p>
            <a:pPr marL="0" indent="0">
              <a:buFontTx/>
              <a:buNone/>
              <a:defRPr/>
            </a:pPr>
            <a:endParaRPr lang="en-US" sz="2400" b="1" dirty="0" smtClean="0">
              <a:latin typeface="Tw Cen MT" pitchFamily="34" charset="0"/>
            </a:endParaRPr>
          </a:p>
          <a:p>
            <a:pPr marL="0" indent="0">
              <a:buFontTx/>
              <a:buNone/>
              <a:defRPr/>
            </a:pPr>
            <a:r>
              <a:rPr lang="en-US" b="1" dirty="0" smtClean="0">
                <a:solidFill>
                  <a:srgbClr val="3E1B59"/>
                </a:solidFill>
                <a:latin typeface="Tw Cen MT" pitchFamily="34" charset="0"/>
              </a:rPr>
              <a:t>Day 3 </a:t>
            </a:r>
          </a:p>
          <a:p>
            <a:pPr>
              <a:defRPr/>
            </a:pPr>
            <a:r>
              <a:rPr lang="en-US" sz="2400" b="1" dirty="0" smtClean="0">
                <a:latin typeface="Tw Cen MT" pitchFamily="34" charset="0"/>
              </a:rPr>
              <a:t>Supervising Students</a:t>
            </a:r>
          </a:p>
          <a:p>
            <a:pPr>
              <a:defRPr/>
            </a:pPr>
            <a:r>
              <a:rPr lang="en-US" sz="2400" b="1" dirty="0" smtClean="0">
                <a:latin typeface="Tw Cen MT" pitchFamily="34" charset="0"/>
              </a:rPr>
              <a:t>Teaching with Technology</a:t>
            </a:r>
          </a:p>
        </p:txBody>
      </p:sp>
    </p:spTree>
    <p:extLst>
      <p:ext uri="{BB962C8B-B14F-4D97-AF65-F5344CB8AC3E}">
        <p14:creationId xmlns:p14="http://schemas.microsoft.com/office/powerpoint/2010/main" val="3305095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3581" y="228600"/>
            <a:ext cx="7259638" cy="990600"/>
          </a:xfrm>
        </p:spPr>
        <p:txBody>
          <a:bodyPr>
            <a:normAutofit fontScale="90000"/>
          </a:bodyPr>
          <a:lstStyle/>
          <a:p>
            <a:pPr>
              <a:defRPr/>
            </a:pPr>
            <a:r>
              <a:rPr lang="en-US" b="1" i="1" dirty="0">
                <a:solidFill>
                  <a:srgbClr val="3E1B59"/>
                </a:solidFill>
                <a:latin typeface="Tw Cen MT" pitchFamily="34" charset="0"/>
              </a:rPr>
              <a:t>Assessing </a:t>
            </a:r>
            <a:r>
              <a:rPr lang="en-US" b="1" i="1" dirty="0" smtClean="0">
                <a:solidFill>
                  <a:srgbClr val="3E1B59"/>
                </a:solidFill>
                <a:latin typeface="Tw Cen MT" pitchFamily="34" charset="0"/>
              </a:rPr>
              <a:t>Students</a:t>
            </a:r>
            <a:r>
              <a:rPr lang="en-US" b="1" i="1" dirty="0" smtClean="0">
                <a:latin typeface="Tw Cen MT" pitchFamily="34" charset="0"/>
              </a:rPr>
              <a:t/>
            </a:r>
            <a:br>
              <a:rPr lang="en-US" b="1" i="1" dirty="0" smtClean="0">
                <a:latin typeface="Tw Cen MT" pitchFamily="34" charset="0"/>
              </a:rPr>
            </a:br>
            <a:r>
              <a:rPr lang="en-US" sz="3100" dirty="0" smtClean="0">
                <a:solidFill>
                  <a:schemeClr val="tx1"/>
                </a:solidFill>
                <a:effectLst>
                  <a:outerShdw blurRad="38100" dist="38100" dir="2700000" algn="tl">
                    <a:srgbClr val="000000">
                      <a:alpha val="43137"/>
                    </a:srgbClr>
                  </a:outerShdw>
                </a:effectLst>
                <a:latin typeface="Tw Cen MT" pitchFamily="34" charset="0"/>
              </a:rPr>
              <a:t>Overview</a:t>
            </a:r>
            <a:endParaRPr lang="en-US" sz="2700" i="1" dirty="0" smtClean="0">
              <a:latin typeface="Tw Cen MT" pitchFamily="34" charset="0"/>
            </a:endParaRPr>
          </a:p>
        </p:txBody>
      </p:sp>
      <p:sp>
        <p:nvSpPr>
          <p:cNvPr id="5123" name="Content Placeholder 2"/>
          <p:cNvSpPr>
            <a:spLocks noGrp="1"/>
          </p:cNvSpPr>
          <p:nvPr>
            <p:ph idx="1"/>
          </p:nvPr>
        </p:nvSpPr>
        <p:spPr>
          <a:xfrm>
            <a:off x="1676400" y="1600200"/>
            <a:ext cx="5334000" cy="4343400"/>
          </a:xfrm>
        </p:spPr>
        <p:txBody>
          <a:bodyPr/>
          <a:lstStyle/>
          <a:p>
            <a:pPr>
              <a:defRPr/>
            </a:pPr>
            <a:r>
              <a:rPr lang="en-US" sz="2600" b="1" dirty="0" smtClean="0">
                <a:solidFill>
                  <a:srgbClr val="58277D"/>
                </a:solidFill>
                <a:latin typeface="Tw Cen MT" panose="020B0602020104020603" pitchFamily="34" charset="0"/>
              </a:rPr>
              <a:t>Situating Assessment in Teaching</a:t>
            </a:r>
          </a:p>
          <a:p>
            <a:pPr lvl="1">
              <a:defRPr/>
            </a:pPr>
            <a:r>
              <a:rPr lang="en-US" sz="2600" b="1" dirty="0" smtClean="0">
                <a:latin typeface="Tw Cen MT" panose="020B0602020104020603" pitchFamily="34" charset="0"/>
              </a:rPr>
              <a:t>What are we assessing? </a:t>
            </a:r>
          </a:p>
          <a:p>
            <a:pPr lvl="1">
              <a:defRPr/>
            </a:pPr>
            <a:endParaRPr lang="en-US" sz="2600" b="1" dirty="0" smtClean="0">
              <a:latin typeface="Tw Cen MT" panose="020B0602020104020603" pitchFamily="34" charset="0"/>
            </a:endParaRPr>
          </a:p>
          <a:p>
            <a:pPr>
              <a:defRPr/>
            </a:pPr>
            <a:r>
              <a:rPr lang="en-US" sz="2600" b="1" dirty="0" smtClean="0">
                <a:solidFill>
                  <a:srgbClr val="58277D"/>
                </a:solidFill>
                <a:latin typeface="Tw Cen MT" panose="020B0602020104020603" pitchFamily="34" charset="0"/>
              </a:rPr>
              <a:t>Assessing Students </a:t>
            </a:r>
          </a:p>
          <a:p>
            <a:pPr lvl="1">
              <a:defRPr/>
            </a:pPr>
            <a:r>
              <a:rPr lang="en-US" sz="2600" b="1" dirty="0" smtClean="0">
                <a:latin typeface="Tw Cen MT" panose="020B0602020104020603" pitchFamily="34" charset="0"/>
              </a:rPr>
              <a:t>Why do we assess </a:t>
            </a:r>
            <a:r>
              <a:rPr lang="en-US" sz="2600" dirty="0" smtClean="0">
                <a:latin typeface="Tw Cen MT" pitchFamily="34" charset="0"/>
              </a:rPr>
              <a:t>(discussion)	 </a:t>
            </a:r>
          </a:p>
          <a:p>
            <a:pPr lvl="1">
              <a:defRPr/>
            </a:pPr>
            <a:r>
              <a:rPr lang="en-US" sz="2600" b="1" dirty="0">
                <a:latin typeface="Tw Cen MT" panose="020B0602020104020603" pitchFamily="34" charset="0"/>
              </a:rPr>
              <a:t>Dimensions of Assessment</a:t>
            </a:r>
            <a:r>
              <a:rPr lang="en-US" sz="2600" dirty="0">
                <a:latin typeface="Tw Cen MT" panose="020B0602020104020603" pitchFamily="34" charset="0"/>
              </a:rPr>
              <a:t> (Interactive Presentation/Activity</a:t>
            </a:r>
            <a:r>
              <a:rPr lang="en-US" sz="2600" dirty="0" smtClean="0">
                <a:latin typeface="Tw Cen MT" panose="020B0602020104020603" pitchFamily="34" charset="0"/>
              </a:rPr>
              <a:t>)</a:t>
            </a:r>
            <a:endParaRPr lang="en-US" sz="2600" dirty="0">
              <a:latin typeface="Tw Cen MT" panose="020B0602020104020603" pitchFamily="34" charset="0"/>
            </a:endParaRPr>
          </a:p>
          <a:p>
            <a:pPr lvl="1">
              <a:defRPr/>
            </a:pPr>
            <a:r>
              <a:rPr lang="en-US" sz="2600" b="1" dirty="0">
                <a:latin typeface="Tw Cen MT" panose="020B0602020104020603" pitchFamily="34" charset="0"/>
              </a:rPr>
              <a:t>Aligning Assessment </a:t>
            </a:r>
            <a:r>
              <a:rPr lang="en-US" sz="2600" dirty="0" smtClean="0">
                <a:latin typeface="Tw Cen MT" pitchFamily="34" charset="0"/>
              </a:rPr>
              <a:t>(Activity)	</a:t>
            </a:r>
          </a:p>
        </p:txBody>
      </p:sp>
    </p:spTree>
    <p:extLst>
      <p:ext uri="{BB962C8B-B14F-4D97-AF65-F5344CB8AC3E}">
        <p14:creationId xmlns:p14="http://schemas.microsoft.com/office/powerpoint/2010/main" val="2104195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4" name="Text Box 10"/>
          <p:cNvSpPr txBox="1">
            <a:spLocks noChangeArrowheads="1"/>
          </p:cNvSpPr>
          <p:nvPr/>
        </p:nvSpPr>
        <p:spPr bwMode="auto">
          <a:xfrm>
            <a:off x="504897" y="1593833"/>
            <a:ext cx="8031590" cy="4293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a:solidFill>
                  <a:schemeClr val="tx1"/>
                </a:solidFill>
                <a:latin typeface="Arial" charset="0"/>
                <a:cs typeface="Arial" charset="0"/>
              </a:defRPr>
            </a:lvl1pPr>
            <a:lvl2pPr marL="914400" indent="-457200">
              <a:defRPr>
                <a:solidFill>
                  <a:schemeClr val="tx1"/>
                </a:solidFill>
                <a:latin typeface="Arial" charset="0"/>
                <a:cs typeface="Arial" charset="0"/>
              </a:defRPr>
            </a:lvl2pPr>
            <a:lvl3pPr marL="1371600" indent="-457200">
              <a:defRPr>
                <a:solidFill>
                  <a:schemeClr val="tx1"/>
                </a:solidFill>
                <a:latin typeface="Arial" charset="0"/>
                <a:cs typeface="Arial" charset="0"/>
              </a:defRPr>
            </a:lvl3pPr>
            <a:lvl4pPr marL="1828800" indent="-457200">
              <a:defRPr>
                <a:solidFill>
                  <a:schemeClr val="tx1"/>
                </a:solidFill>
                <a:latin typeface="Arial" charset="0"/>
                <a:cs typeface="Arial" charset="0"/>
              </a:defRPr>
            </a:lvl4pPr>
            <a:lvl5pPr marL="2286000" indent="-457200">
              <a:defRPr>
                <a:solidFill>
                  <a:schemeClr val="tx1"/>
                </a:solidFill>
                <a:latin typeface="Arial" charset="0"/>
                <a:cs typeface="Arial" charset="0"/>
              </a:defRPr>
            </a:lvl5pPr>
            <a:lvl6pPr marL="2743200" indent="-457200" fontAlgn="base">
              <a:spcBef>
                <a:spcPct val="0"/>
              </a:spcBef>
              <a:spcAft>
                <a:spcPct val="0"/>
              </a:spcAft>
              <a:defRPr>
                <a:solidFill>
                  <a:schemeClr val="tx1"/>
                </a:solidFill>
                <a:latin typeface="Arial" charset="0"/>
                <a:cs typeface="Arial" charset="0"/>
              </a:defRPr>
            </a:lvl6pPr>
            <a:lvl7pPr marL="3200400" indent="-457200" fontAlgn="base">
              <a:spcBef>
                <a:spcPct val="0"/>
              </a:spcBef>
              <a:spcAft>
                <a:spcPct val="0"/>
              </a:spcAft>
              <a:defRPr>
                <a:solidFill>
                  <a:schemeClr val="tx1"/>
                </a:solidFill>
                <a:latin typeface="Arial" charset="0"/>
                <a:cs typeface="Arial" charset="0"/>
              </a:defRPr>
            </a:lvl7pPr>
            <a:lvl8pPr marL="3657600" indent="-457200" fontAlgn="base">
              <a:spcBef>
                <a:spcPct val="0"/>
              </a:spcBef>
              <a:spcAft>
                <a:spcPct val="0"/>
              </a:spcAft>
              <a:defRPr>
                <a:solidFill>
                  <a:schemeClr val="tx1"/>
                </a:solidFill>
                <a:latin typeface="Arial" charset="0"/>
                <a:cs typeface="Arial" charset="0"/>
              </a:defRPr>
            </a:lvl8pPr>
            <a:lvl9pPr marL="4114800" indent="-457200" fontAlgn="base">
              <a:spcBef>
                <a:spcPct val="0"/>
              </a:spcBef>
              <a:spcAft>
                <a:spcPct val="0"/>
              </a:spcAft>
              <a:defRPr>
                <a:solidFill>
                  <a:schemeClr val="tx1"/>
                </a:solidFill>
                <a:latin typeface="Arial" charset="0"/>
                <a:cs typeface="Arial" charset="0"/>
              </a:defRPr>
            </a:lvl9pPr>
          </a:lstStyle>
          <a:p>
            <a:pPr>
              <a:spcBef>
                <a:spcPct val="50000"/>
              </a:spcBef>
            </a:pPr>
            <a:r>
              <a:rPr lang="en-US" sz="2600" b="1" dirty="0">
                <a:latin typeface="Tw Cen MT" pitchFamily="34" charset="0"/>
              </a:rPr>
              <a:t>1.  What </a:t>
            </a:r>
            <a:r>
              <a:rPr lang="en-US" sz="2600" b="1" dirty="0">
                <a:solidFill>
                  <a:srgbClr val="800080"/>
                </a:solidFill>
                <a:latin typeface="Tw Cen MT" pitchFamily="34" charset="0"/>
              </a:rPr>
              <a:t>learning outcomes</a:t>
            </a:r>
            <a:r>
              <a:rPr lang="en-US" sz="2600" b="1" dirty="0">
                <a:latin typeface="Tw Cen MT" pitchFamily="34" charset="0"/>
              </a:rPr>
              <a:t> do you want your students to achieve, (intellectual, practical, interpersonal, and personal) as a result of taking your course?</a:t>
            </a:r>
          </a:p>
          <a:p>
            <a:pPr>
              <a:spcBef>
                <a:spcPct val="50000"/>
              </a:spcBef>
            </a:pPr>
            <a:r>
              <a:rPr lang="en-US" sz="2600" b="1" dirty="0">
                <a:latin typeface="Tw Cen MT" pitchFamily="34" charset="0"/>
              </a:rPr>
              <a:t>2.  How will your course help your students achieve these </a:t>
            </a:r>
            <a:r>
              <a:rPr lang="en-US" sz="2600" b="1" dirty="0">
                <a:solidFill>
                  <a:srgbClr val="800080"/>
                </a:solidFill>
                <a:latin typeface="Tw Cen MT" pitchFamily="34" charset="0"/>
              </a:rPr>
              <a:t>learning outcomes</a:t>
            </a:r>
            <a:r>
              <a:rPr lang="en-US" sz="2600" b="1" dirty="0">
                <a:latin typeface="Tw Cen MT" pitchFamily="34" charset="0"/>
              </a:rPr>
              <a:t>?</a:t>
            </a:r>
          </a:p>
          <a:p>
            <a:pPr>
              <a:spcBef>
                <a:spcPct val="50000"/>
              </a:spcBef>
            </a:pPr>
            <a:r>
              <a:rPr lang="en-US" sz="2600" b="1" dirty="0">
                <a:latin typeface="Tw Cen MT" pitchFamily="34" charset="0"/>
              </a:rPr>
              <a:t>3.  How will you know if the students on your course have achieved these </a:t>
            </a:r>
            <a:r>
              <a:rPr lang="en-US" sz="2600" b="1" dirty="0">
                <a:solidFill>
                  <a:srgbClr val="800080"/>
                </a:solidFill>
                <a:latin typeface="Tw Cen MT" pitchFamily="34" charset="0"/>
              </a:rPr>
              <a:t>learning outcomes</a:t>
            </a:r>
            <a:r>
              <a:rPr lang="en-US" sz="2600" b="1" dirty="0">
                <a:latin typeface="Tw Cen MT" pitchFamily="34" charset="0"/>
              </a:rPr>
              <a:t>?</a:t>
            </a:r>
          </a:p>
          <a:p>
            <a:pPr>
              <a:spcBef>
                <a:spcPct val="50000"/>
              </a:spcBef>
            </a:pPr>
            <a:r>
              <a:rPr lang="en-US" sz="2600" b="1" dirty="0">
                <a:latin typeface="Tw Cen MT" pitchFamily="34" charset="0"/>
              </a:rPr>
              <a:t>4.  How will you know if and how your teaching has contributed to your students’ </a:t>
            </a:r>
            <a:r>
              <a:rPr lang="en-US" sz="2600" b="1" dirty="0">
                <a:solidFill>
                  <a:srgbClr val="800080"/>
                </a:solidFill>
                <a:latin typeface="Tw Cen MT" pitchFamily="34" charset="0"/>
              </a:rPr>
              <a:t>learning outcomes</a:t>
            </a:r>
            <a:r>
              <a:rPr lang="en-US" sz="2600" b="1" dirty="0">
                <a:latin typeface="Tw Cen MT" pitchFamily="34" charset="0"/>
              </a:rPr>
              <a:t>?</a:t>
            </a:r>
          </a:p>
        </p:txBody>
      </p:sp>
      <p:sp>
        <p:nvSpPr>
          <p:cNvPr id="77835" name="Rectangle 11"/>
          <p:cNvSpPr>
            <a:spLocks noChangeArrowheads="1"/>
          </p:cNvSpPr>
          <p:nvPr/>
        </p:nvSpPr>
        <p:spPr bwMode="auto">
          <a:xfrm>
            <a:off x="1295400" y="152400"/>
            <a:ext cx="65532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b="1" dirty="0" smtClean="0">
                <a:solidFill>
                  <a:srgbClr val="4C004C"/>
                </a:solidFill>
                <a:effectLst>
                  <a:outerShdw blurRad="38100" dist="38100" dir="2700000" algn="tl">
                    <a:srgbClr val="C0C0C0"/>
                  </a:outerShdw>
                </a:effectLst>
                <a:cs typeface="Times New Roman" pitchFamily="18" charset="0"/>
              </a:rPr>
              <a:t>Situating Assessment:</a:t>
            </a:r>
          </a:p>
          <a:p>
            <a:pPr algn="ctr"/>
            <a:r>
              <a:rPr lang="en-US" sz="3200" b="1" dirty="0" smtClean="0">
                <a:solidFill>
                  <a:srgbClr val="4C004C"/>
                </a:solidFill>
                <a:effectLst>
                  <a:outerShdw blurRad="38100" dist="38100" dir="2700000" algn="tl">
                    <a:srgbClr val="C0C0C0"/>
                  </a:outerShdw>
                </a:effectLst>
                <a:cs typeface="Times New Roman" pitchFamily="18" charset="0"/>
              </a:rPr>
              <a:t>Teaching for Learning Quality Cycle</a:t>
            </a:r>
            <a:endParaRPr lang="en-US" sz="3200" dirty="0">
              <a:solidFill>
                <a:srgbClr val="4C004C"/>
              </a:solidFill>
              <a:effectLst>
                <a:outerShdw blurRad="38100" dist="38100" dir="2700000" algn="tl">
                  <a:srgbClr val="C0C0C0"/>
                </a:outerShdw>
              </a:effectLst>
            </a:endParaRPr>
          </a:p>
        </p:txBody>
      </p:sp>
      <p:sp>
        <p:nvSpPr>
          <p:cNvPr id="2" name="Rectangle 1"/>
          <p:cNvSpPr/>
          <p:nvPr/>
        </p:nvSpPr>
        <p:spPr>
          <a:xfrm>
            <a:off x="533081" y="6324600"/>
            <a:ext cx="2688493" cy="307777"/>
          </a:xfrm>
          <a:prstGeom prst="rect">
            <a:avLst/>
          </a:prstGeom>
        </p:spPr>
        <p:txBody>
          <a:bodyPr wrap="none">
            <a:spAutoFit/>
          </a:bodyPr>
          <a:lstStyle/>
          <a:p>
            <a:r>
              <a:rPr lang="en-US" sz="1400" dirty="0">
                <a:cs typeface="Times New Roman" pitchFamily="18" charset="0"/>
              </a:rPr>
              <a:t>Light G., Cox R. &amp; Calkins S. </a:t>
            </a:r>
            <a:r>
              <a:rPr lang="en-US" sz="1400" dirty="0" smtClean="0">
                <a:cs typeface="Times New Roman" pitchFamily="18" charset="0"/>
              </a:rPr>
              <a:t>(2009</a:t>
            </a:r>
            <a:endParaRPr lang="en-US" sz="1400" dirty="0"/>
          </a:p>
        </p:txBody>
      </p:sp>
      <p:cxnSp>
        <p:nvCxnSpPr>
          <p:cNvPr id="9" name="Straight Arrow Connector 8"/>
          <p:cNvCxnSpPr/>
          <p:nvPr/>
        </p:nvCxnSpPr>
        <p:spPr>
          <a:xfrm flipH="1">
            <a:off x="8305800" y="1954102"/>
            <a:ext cx="609600"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8305800" y="3283082"/>
            <a:ext cx="609600"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936064" y="1911482"/>
            <a:ext cx="0" cy="35814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8305800" y="4502282"/>
            <a:ext cx="609600"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924800" y="5486400"/>
            <a:ext cx="9906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837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78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4" name="Text Box 10"/>
          <p:cNvSpPr txBox="1">
            <a:spLocks noChangeArrowheads="1"/>
          </p:cNvSpPr>
          <p:nvPr/>
        </p:nvSpPr>
        <p:spPr bwMode="auto">
          <a:xfrm>
            <a:off x="504897" y="1593833"/>
            <a:ext cx="8031590" cy="4293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a:solidFill>
                  <a:schemeClr val="tx1"/>
                </a:solidFill>
                <a:latin typeface="Arial" charset="0"/>
                <a:cs typeface="Arial" charset="0"/>
              </a:defRPr>
            </a:lvl1pPr>
            <a:lvl2pPr marL="914400" indent="-457200">
              <a:defRPr>
                <a:solidFill>
                  <a:schemeClr val="tx1"/>
                </a:solidFill>
                <a:latin typeface="Arial" charset="0"/>
                <a:cs typeface="Arial" charset="0"/>
              </a:defRPr>
            </a:lvl2pPr>
            <a:lvl3pPr marL="1371600" indent="-457200">
              <a:defRPr>
                <a:solidFill>
                  <a:schemeClr val="tx1"/>
                </a:solidFill>
                <a:latin typeface="Arial" charset="0"/>
                <a:cs typeface="Arial" charset="0"/>
              </a:defRPr>
            </a:lvl3pPr>
            <a:lvl4pPr marL="1828800" indent="-457200">
              <a:defRPr>
                <a:solidFill>
                  <a:schemeClr val="tx1"/>
                </a:solidFill>
                <a:latin typeface="Arial" charset="0"/>
                <a:cs typeface="Arial" charset="0"/>
              </a:defRPr>
            </a:lvl4pPr>
            <a:lvl5pPr marL="2286000" indent="-457200">
              <a:defRPr>
                <a:solidFill>
                  <a:schemeClr val="tx1"/>
                </a:solidFill>
                <a:latin typeface="Arial" charset="0"/>
                <a:cs typeface="Arial" charset="0"/>
              </a:defRPr>
            </a:lvl5pPr>
            <a:lvl6pPr marL="2743200" indent="-457200" fontAlgn="base">
              <a:spcBef>
                <a:spcPct val="0"/>
              </a:spcBef>
              <a:spcAft>
                <a:spcPct val="0"/>
              </a:spcAft>
              <a:defRPr>
                <a:solidFill>
                  <a:schemeClr val="tx1"/>
                </a:solidFill>
                <a:latin typeface="Arial" charset="0"/>
                <a:cs typeface="Arial" charset="0"/>
              </a:defRPr>
            </a:lvl6pPr>
            <a:lvl7pPr marL="3200400" indent="-457200" fontAlgn="base">
              <a:spcBef>
                <a:spcPct val="0"/>
              </a:spcBef>
              <a:spcAft>
                <a:spcPct val="0"/>
              </a:spcAft>
              <a:defRPr>
                <a:solidFill>
                  <a:schemeClr val="tx1"/>
                </a:solidFill>
                <a:latin typeface="Arial" charset="0"/>
                <a:cs typeface="Arial" charset="0"/>
              </a:defRPr>
            </a:lvl7pPr>
            <a:lvl8pPr marL="3657600" indent="-457200" fontAlgn="base">
              <a:spcBef>
                <a:spcPct val="0"/>
              </a:spcBef>
              <a:spcAft>
                <a:spcPct val="0"/>
              </a:spcAft>
              <a:defRPr>
                <a:solidFill>
                  <a:schemeClr val="tx1"/>
                </a:solidFill>
                <a:latin typeface="Arial" charset="0"/>
                <a:cs typeface="Arial" charset="0"/>
              </a:defRPr>
            </a:lvl8pPr>
            <a:lvl9pPr marL="4114800" indent="-457200" fontAlgn="base">
              <a:spcBef>
                <a:spcPct val="0"/>
              </a:spcBef>
              <a:spcAft>
                <a:spcPct val="0"/>
              </a:spcAft>
              <a:defRPr>
                <a:solidFill>
                  <a:schemeClr val="tx1"/>
                </a:solidFill>
                <a:latin typeface="Arial" charset="0"/>
                <a:cs typeface="Arial" charset="0"/>
              </a:defRPr>
            </a:lvl9pPr>
          </a:lstStyle>
          <a:p>
            <a:pPr>
              <a:spcBef>
                <a:spcPct val="50000"/>
              </a:spcBef>
            </a:pPr>
            <a:r>
              <a:rPr lang="en-US" sz="2600" b="1" dirty="0">
                <a:solidFill>
                  <a:schemeClr val="bg1">
                    <a:lumMod val="75000"/>
                  </a:schemeClr>
                </a:solidFill>
                <a:latin typeface="Tw Cen MT" pitchFamily="34" charset="0"/>
              </a:rPr>
              <a:t>1.  What learning outcomes do you want your students to achieve, (intellectual, practical, interpersonal, and personal) as a result of taking your course?</a:t>
            </a:r>
          </a:p>
          <a:p>
            <a:pPr>
              <a:spcBef>
                <a:spcPct val="50000"/>
              </a:spcBef>
            </a:pPr>
            <a:r>
              <a:rPr lang="en-US" sz="2600" b="1" dirty="0">
                <a:solidFill>
                  <a:schemeClr val="bg1">
                    <a:lumMod val="75000"/>
                  </a:schemeClr>
                </a:solidFill>
                <a:latin typeface="Tw Cen MT" pitchFamily="34" charset="0"/>
              </a:rPr>
              <a:t>2.  How will your course help your students achieve these learning outcomes?</a:t>
            </a:r>
          </a:p>
          <a:p>
            <a:pPr>
              <a:spcBef>
                <a:spcPct val="50000"/>
              </a:spcBef>
            </a:pPr>
            <a:r>
              <a:rPr lang="en-US" sz="2600" b="1" dirty="0">
                <a:solidFill>
                  <a:schemeClr val="bg1">
                    <a:lumMod val="75000"/>
                  </a:schemeClr>
                </a:solidFill>
                <a:latin typeface="Tw Cen MT" pitchFamily="34" charset="0"/>
              </a:rPr>
              <a:t>3.  How will you know if the students on your course have achieved these learning outcomes?</a:t>
            </a:r>
          </a:p>
          <a:p>
            <a:pPr>
              <a:spcBef>
                <a:spcPct val="50000"/>
              </a:spcBef>
            </a:pPr>
            <a:r>
              <a:rPr lang="en-US" sz="2600" b="1" dirty="0">
                <a:latin typeface="Tw Cen MT" pitchFamily="34" charset="0"/>
              </a:rPr>
              <a:t>4.  How will you know if and how your teaching has contributed to your students’ </a:t>
            </a:r>
            <a:r>
              <a:rPr lang="en-US" sz="2600" b="1" dirty="0">
                <a:solidFill>
                  <a:srgbClr val="800080"/>
                </a:solidFill>
                <a:latin typeface="Tw Cen MT" pitchFamily="34" charset="0"/>
              </a:rPr>
              <a:t>learning outcomes</a:t>
            </a:r>
            <a:r>
              <a:rPr lang="en-US" sz="2600" b="1" dirty="0">
                <a:latin typeface="Tw Cen MT" pitchFamily="34" charset="0"/>
              </a:rPr>
              <a:t>?</a:t>
            </a:r>
          </a:p>
        </p:txBody>
      </p:sp>
      <p:sp>
        <p:nvSpPr>
          <p:cNvPr id="77835" name="Rectangle 11"/>
          <p:cNvSpPr>
            <a:spLocks noChangeArrowheads="1"/>
          </p:cNvSpPr>
          <p:nvPr/>
        </p:nvSpPr>
        <p:spPr bwMode="auto">
          <a:xfrm>
            <a:off x="1295400" y="152400"/>
            <a:ext cx="65532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b="1" dirty="0" smtClean="0">
                <a:solidFill>
                  <a:srgbClr val="4C004C"/>
                </a:solidFill>
                <a:effectLst>
                  <a:outerShdw blurRad="38100" dist="38100" dir="2700000" algn="tl">
                    <a:srgbClr val="C0C0C0"/>
                  </a:outerShdw>
                </a:effectLst>
                <a:cs typeface="Times New Roman" pitchFamily="18" charset="0"/>
              </a:rPr>
              <a:t>Situating Assessment:</a:t>
            </a:r>
          </a:p>
          <a:p>
            <a:pPr algn="ctr"/>
            <a:r>
              <a:rPr lang="en-US" sz="3200" b="1" dirty="0" smtClean="0">
                <a:solidFill>
                  <a:srgbClr val="4C004C"/>
                </a:solidFill>
                <a:effectLst>
                  <a:outerShdw blurRad="38100" dist="38100" dir="2700000" algn="tl">
                    <a:srgbClr val="C0C0C0"/>
                  </a:outerShdw>
                </a:effectLst>
                <a:cs typeface="Times New Roman" pitchFamily="18" charset="0"/>
              </a:rPr>
              <a:t>Teaching for Learning Quality Cycle</a:t>
            </a:r>
            <a:endParaRPr lang="en-US" sz="3200" dirty="0">
              <a:solidFill>
                <a:srgbClr val="4C004C"/>
              </a:solidFill>
              <a:effectLst>
                <a:outerShdw blurRad="38100" dist="38100" dir="2700000" algn="tl">
                  <a:srgbClr val="C0C0C0"/>
                </a:outerShdw>
              </a:effectLst>
            </a:endParaRPr>
          </a:p>
        </p:txBody>
      </p:sp>
      <p:sp>
        <p:nvSpPr>
          <p:cNvPr id="2" name="Rectangle 1"/>
          <p:cNvSpPr/>
          <p:nvPr/>
        </p:nvSpPr>
        <p:spPr>
          <a:xfrm>
            <a:off x="533081" y="6324600"/>
            <a:ext cx="2688493" cy="307777"/>
          </a:xfrm>
          <a:prstGeom prst="rect">
            <a:avLst/>
          </a:prstGeom>
        </p:spPr>
        <p:txBody>
          <a:bodyPr wrap="none">
            <a:spAutoFit/>
          </a:bodyPr>
          <a:lstStyle/>
          <a:p>
            <a:r>
              <a:rPr lang="en-US" sz="1400" dirty="0">
                <a:cs typeface="Times New Roman" pitchFamily="18" charset="0"/>
              </a:rPr>
              <a:t>Light G., Cox R. &amp; Calkins S. </a:t>
            </a:r>
            <a:r>
              <a:rPr lang="en-US" sz="1400" dirty="0" smtClean="0">
                <a:cs typeface="Times New Roman" pitchFamily="18" charset="0"/>
              </a:rPr>
              <a:t>(2009</a:t>
            </a:r>
            <a:endParaRPr lang="en-US" sz="1400" dirty="0"/>
          </a:p>
        </p:txBody>
      </p:sp>
      <p:cxnSp>
        <p:nvCxnSpPr>
          <p:cNvPr id="9" name="Straight Arrow Connector 8"/>
          <p:cNvCxnSpPr/>
          <p:nvPr/>
        </p:nvCxnSpPr>
        <p:spPr>
          <a:xfrm flipH="1">
            <a:off x="8305800" y="1954102"/>
            <a:ext cx="609600"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8305800" y="3283082"/>
            <a:ext cx="609600"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936064" y="1911482"/>
            <a:ext cx="0" cy="35814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8305800" y="4502282"/>
            <a:ext cx="609600"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924800" y="5486400"/>
            <a:ext cx="9906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168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78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81000" y="228600"/>
            <a:ext cx="8229600" cy="792162"/>
          </a:xfrm>
        </p:spPr>
        <p:txBody>
          <a:bodyPr/>
          <a:lstStyle/>
          <a:p>
            <a:r>
              <a:rPr lang="en-US" sz="3200" b="1" dirty="0" smtClean="0">
                <a:solidFill>
                  <a:srgbClr val="4F2270"/>
                </a:solidFill>
                <a:latin typeface="Tw Cen MT" panose="020B0602020104020603" pitchFamily="34" charset="0"/>
              </a:rPr>
              <a:t>Aligning Assessment with a Learning Outcome (Biology Example)</a:t>
            </a:r>
          </a:p>
        </p:txBody>
      </p:sp>
      <p:graphicFrame>
        <p:nvGraphicFramePr>
          <p:cNvPr id="3" name="Table 2"/>
          <p:cNvGraphicFramePr>
            <a:graphicFrameLocks noGrp="1"/>
          </p:cNvGraphicFramePr>
          <p:nvPr>
            <p:extLst>
              <p:ext uri="{D42A27DB-BD31-4B8C-83A1-F6EECF244321}">
                <p14:modId xmlns:p14="http://schemas.microsoft.com/office/powerpoint/2010/main" val="2263459720"/>
              </p:ext>
            </p:extLst>
          </p:nvPr>
        </p:nvGraphicFramePr>
        <p:xfrm>
          <a:off x="185739" y="1218338"/>
          <a:ext cx="8686799" cy="4467361"/>
        </p:xfrm>
        <a:graphic>
          <a:graphicData uri="http://schemas.openxmlformats.org/drawingml/2006/table">
            <a:tbl>
              <a:tblPr firstRow="1" bandRow="1">
                <a:tableStyleId>{5C22544A-7EE6-4342-B048-85BDC9FD1C3A}</a:tableStyleId>
              </a:tblPr>
              <a:tblGrid>
                <a:gridCol w="1867256"/>
                <a:gridCol w="2171343"/>
                <a:gridCol w="2476500"/>
                <a:gridCol w="2171700"/>
              </a:tblGrid>
              <a:tr h="152420">
                <a:tc>
                  <a:txBody>
                    <a:bodyPr/>
                    <a:lstStyle/>
                    <a:p>
                      <a:pPr algn="ctr"/>
                      <a:r>
                        <a:rPr lang="en-US" sz="2200" dirty="0" smtClean="0">
                          <a:solidFill>
                            <a:schemeClr val="bg1"/>
                          </a:solidFill>
                          <a:latin typeface="Tw Cen MT" pitchFamily="34" charset="0"/>
                        </a:rPr>
                        <a:t>Course Goal</a:t>
                      </a:r>
                      <a:endParaRPr lang="en-US" sz="2200" dirty="0">
                        <a:solidFill>
                          <a:schemeClr val="bg1"/>
                        </a:solidFill>
                        <a:latin typeface="Tw Cen MT" pitchFamily="34" charset="0"/>
                      </a:endParaRPr>
                    </a:p>
                  </a:txBody>
                  <a:tcPr marT="45730" marB="4573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r>
                        <a:rPr lang="en-US" sz="2200" smtClean="0">
                          <a:solidFill>
                            <a:schemeClr val="bg1"/>
                          </a:solidFill>
                          <a:latin typeface="Tw Cen MT" pitchFamily="34" charset="0"/>
                        </a:rPr>
                        <a:t>Learning Outcome</a:t>
                      </a:r>
                      <a:endParaRPr lang="en-US" sz="2200" dirty="0">
                        <a:solidFill>
                          <a:schemeClr val="bg1"/>
                        </a:solidFill>
                        <a:latin typeface="Tw Cen MT" pitchFamily="34" charset="0"/>
                      </a:endParaRPr>
                    </a:p>
                  </a:txBody>
                  <a:tcPr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bg1"/>
                          </a:solidFill>
                          <a:latin typeface="Tw Cen MT" pitchFamily="34" charset="0"/>
                        </a:rPr>
                        <a:t>Teaching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bg1"/>
                          </a:solidFill>
                          <a:latin typeface="Tw Cen MT" pitchFamily="34" charset="0"/>
                        </a:rPr>
                        <a:t>Method</a:t>
                      </a:r>
                      <a:endParaRPr lang="en-US" sz="2200" dirty="0" smtClean="0">
                        <a:solidFill>
                          <a:schemeClr val="bg1"/>
                        </a:solidFill>
                        <a:latin typeface="Tw Cen MT" pitchFamily="34" charset="0"/>
                      </a:endParaRPr>
                    </a:p>
                  </a:txBody>
                  <a:tcPr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r>
                        <a:rPr lang="en-US" sz="2200" baseline="0" dirty="0" smtClean="0">
                          <a:solidFill>
                            <a:schemeClr val="bg1"/>
                          </a:solidFill>
                          <a:latin typeface="Tw Cen MT" pitchFamily="34" charset="0"/>
                        </a:rPr>
                        <a:t> </a:t>
                      </a:r>
                      <a:r>
                        <a:rPr lang="en-US" sz="2200" dirty="0" smtClean="0">
                          <a:solidFill>
                            <a:schemeClr val="bg1"/>
                          </a:solidFill>
                          <a:latin typeface="Tw Cen MT" pitchFamily="34" charset="0"/>
                        </a:rPr>
                        <a:t>Assessment</a:t>
                      </a:r>
                      <a:endParaRPr lang="en-US" sz="2200" dirty="0">
                        <a:solidFill>
                          <a:schemeClr val="bg1"/>
                        </a:solidFill>
                        <a:latin typeface="Tw Cen MT" pitchFamily="34" charset="0"/>
                      </a:endParaRPr>
                    </a:p>
                  </a:txBody>
                  <a:tcPr marT="45730" marB="4573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tr>
              <a:tr h="1237823">
                <a:tc>
                  <a:txBody>
                    <a:bodyPr/>
                    <a:lstStyle/>
                    <a:p>
                      <a:r>
                        <a:rPr lang="en-US" sz="2000" i="1" u="none" dirty="0" smtClean="0">
                          <a:latin typeface="Tw Cen MT" pitchFamily="34" charset="0"/>
                        </a:rPr>
                        <a:t>What will students</a:t>
                      </a:r>
                      <a:r>
                        <a:rPr lang="en-US" sz="2000" i="1" u="none" baseline="0" dirty="0" smtClean="0">
                          <a:latin typeface="Tw Cen MT" pitchFamily="34" charset="0"/>
                        </a:rPr>
                        <a:t> learn?</a:t>
                      </a:r>
                      <a:endParaRPr lang="en-US" sz="2000" i="1" u="none" dirty="0">
                        <a:latin typeface="Tw Cen MT" pitchFamily="34" charset="0"/>
                      </a:endParaRPr>
                    </a:p>
                  </a:txBody>
                  <a:tcPr marT="45730" marB="457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0C8EE"/>
                    </a:solidFill>
                  </a:tcPr>
                </a:tc>
                <a:tc>
                  <a:txBody>
                    <a:bodyPr/>
                    <a:lstStyle/>
                    <a:p>
                      <a:r>
                        <a:rPr lang="en-US" sz="2000" i="1" u="none" dirty="0" smtClean="0">
                          <a:latin typeface="Tw Cen MT" pitchFamily="34" charset="0"/>
                        </a:rPr>
                        <a:t>If they have learned it, what</a:t>
                      </a:r>
                      <a:r>
                        <a:rPr lang="en-US" sz="2000" i="1" u="none" baseline="0" dirty="0" smtClean="0">
                          <a:latin typeface="Tw Cen MT" pitchFamily="34" charset="0"/>
                        </a:rPr>
                        <a:t> will students know and be able to do?</a:t>
                      </a:r>
                      <a:endParaRPr lang="en-US" sz="2000" i="1" u="none" dirty="0">
                        <a:latin typeface="Tw Cen MT" pitchFamily="34" charset="0"/>
                      </a:endParaRPr>
                    </a:p>
                  </a:txBody>
                  <a:tcPr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0C8EE"/>
                    </a:solidFill>
                  </a:tcPr>
                </a:tc>
                <a:tc>
                  <a:txBody>
                    <a:bodyPr/>
                    <a:lstStyle/>
                    <a:p>
                      <a:r>
                        <a:rPr lang="en-US" sz="2000" i="1" u="none" dirty="0" smtClean="0">
                          <a:latin typeface="Tw Cen MT" pitchFamily="34" charset="0"/>
                        </a:rPr>
                        <a:t>What will students do to learn it?</a:t>
                      </a:r>
                      <a:endParaRPr lang="en-US" sz="2000" i="1" u="none" dirty="0">
                        <a:latin typeface="Tw Cen MT" pitchFamily="34" charset="0"/>
                      </a:endParaRPr>
                    </a:p>
                  </a:txBody>
                  <a:tcPr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0C8EE"/>
                    </a:solidFill>
                  </a:tcPr>
                </a:tc>
                <a:tc>
                  <a:txBody>
                    <a:bodyPr/>
                    <a:lstStyle/>
                    <a:p>
                      <a:r>
                        <a:rPr lang="en-US" sz="2000" i="1" u="none" dirty="0" smtClean="0">
                          <a:latin typeface="Tw Cen MT" pitchFamily="34" charset="0"/>
                        </a:rPr>
                        <a:t>How</a:t>
                      </a:r>
                      <a:r>
                        <a:rPr lang="en-US" sz="2000" i="1" u="none" baseline="0" dirty="0" smtClean="0">
                          <a:latin typeface="Tw Cen MT" pitchFamily="34" charset="0"/>
                        </a:rPr>
                        <a:t> will students demonstrate they know it or are able to do it?</a:t>
                      </a:r>
                      <a:endParaRPr lang="en-US" sz="2000" i="1" u="none" dirty="0">
                        <a:latin typeface="Tw Cen MT" pitchFamily="34" charset="0"/>
                      </a:endParaRPr>
                    </a:p>
                  </a:txBody>
                  <a:tcPr marT="45730" marB="457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0C8EE"/>
                    </a:solidFill>
                  </a:tcPr>
                </a:tc>
              </a:tr>
              <a:tr h="2394681">
                <a:tc>
                  <a:txBody>
                    <a:bodyPr/>
                    <a:lstStyle/>
                    <a:p>
                      <a:r>
                        <a:rPr lang="en-US" sz="1800" dirty="0" smtClean="0">
                          <a:latin typeface="Tw Cen MT" pitchFamily="34" charset="0"/>
                        </a:rPr>
                        <a:t>Students will understand the transfer of information</a:t>
                      </a:r>
                      <a:r>
                        <a:rPr lang="en-US" sz="1800" baseline="0" dirty="0" smtClean="0">
                          <a:latin typeface="Tw Cen MT" pitchFamily="34" charset="0"/>
                        </a:rPr>
                        <a:t> from DNA to proteins.</a:t>
                      </a:r>
                      <a:endParaRPr lang="en-US" sz="1800" dirty="0">
                        <a:latin typeface="Tw Cen MT" pitchFamily="34" charset="0"/>
                      </a:endParaRPr>
                    </a:p>
                  </a:txBody>
                  <a:tcPr marT="45730" marB="457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dirty="0" smtClean="0">
                          <a:latin typeface="Tw Cen MT" pitchFamily="34" charset="0"/>
                        </a:rPr>
                        <a:t>Students will</a:t>
                      </a:r>
                      <a:r>
                        <a:rPr lang="en-US" sz="1800" baseline="0" dirty="0" smtClean="0">
                          <a:latin typeface="Tw Cen MT" pitchFamily="34" charset="0"/>
                        </a:rPr>
                        <a:t> be able to predict changes in amino acid sequences caused by mutations.</a:t>
                      </a:r>
                      <a:endParaRPr lang="en-US" sz="1800" dirty="0">
                        <a:latin typeface="Tw Cen MT" pitchFamily="34" charset="0"/>
                      </a:endParaRPr>
                    </a:p>
                  </a:txBody>
                  <a:tcPr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dirty="0" smtClean="0">
                          <a:latin typeface="Tw Cen MT" pitchFamily="34" charset="0"/>
                        </a:rPr>
                        <a:t>In groups students</a:t>
                      </a:r>
                      <a:r>
                        <a:rPr lang="en-US" sz="1800" baseline="0" dirty="0" smtClean="0">
                          <a:latin typeface="Tw Cen MT" pitchFamily="34" charset="0"/>
                        </a:rPr>
                        <a:t> are given sequence of DNA corresponding to amino acid sequence. Students identify reading frame and predict amino acid changes due to mutations in that sequence.</a:t>
                      </a:r>
                      <a:endParaRPr lang="en-US" sz="1800" dirty="0">
                        <a:latin typeface="Tw Cen MT" pitchFamily="34" charset="0"/>
                      </a:endParaRPr>
                    </a:p>
                  </a:txBody>
                  <a:tcPr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dirty="0" smtClean="0">
                          <a:latin typeface="Tw Cen MT" pitchFamily="34" charset="0"/>
                        </a:rPr>
                        <a:t>On exam students</a:t>
                      </a:r>
                      <a:r>
                        <a:rPr lang="en-US" sz="1800" baseline="0" dirty="0" smtClean="0">
                          <a:latin typeface="Tw Cen MT" pitchFamily="34" charset="0"/>
                        </a:rPr>
                        <a:t> will predict the new amino acid sequence that results from a mutation in a given gene sequence.</a:t>
                      </a:r>
                      <a:endParaRPr lang="en-US" sz="1800" dirty="0">
                        <a:latin typeface="Tw Cen MT" pitchFamily="34" charset="0"/>
                      </a:endParaRPr>
                    </a:p>
                  </a:txBody>
                  <a:tcPr marT="45730" marB="457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31763" name="Text Box 5"/>
          <p:cNvSpPr txBox="1">
            <a:spLocks noChangeArrowheads="1"/>
          </p:cNvSpPr>
          <p:nvPr/>
        </p:nvSpPr>
        <p:spPr bwMode="auto">
          <a:xfrm>
            <a:off x="7391400" y="5638800"/>
            <a:ext cx="152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1600" dirty="0">
                <a:latin typeface="Tw Cen MT" panose="020B0602020104020603" pitchFamily="34" charset="0"/>
                <a:ea typeface="ＭＳ Ｐゴシック" panose="020B0600070205080204" pitchFamily="34" charset="-128"/>
              </a:rPr>
              <a:t>Knight, (2011)</a:t>
            </a:r>
          </a:p>
        </p:txBody>
      </p:sp>
    </p:spTree>
    <p:extLst>
      <p:ext uri="{BB962C8B-B14F-4D97-AF65-F5344CB8AC3E}">
        <p14:creationId xmlns:p14="http://schemas.microsoft.com/office/powerpoint/2010/main" val="3970400828"/>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txBox="1">
            <a:spLocks noChangeArrowheads="1"/>
          </p:cNvSpPr>
          <p:nvPr/>
        </p:nvSpPr>
        <p:spPr bwMode="auto">
          <a:xfrm>
            <a:off x="4343400" y="4328863"/>
            <a:ext cx="4114799"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2400" i="1" dirty="0" smtClean="0">
                <a:latin typeface="+mn-lt"/>
              </a:rPr>
              <a:t>"</a:t>
            </a:r>
            <a:r>
              <a:rPr lang="en-US" sz="2400" i="1" dirty="0">
                <a:latin typeface="+mn-lt"/>
              </a:rPr>
              <a:t>If we always do what we've always done, </a:t>
            </a:r>
            <a:r>
              <a:rPr lang="en-US" sz="2400" i="1" dirty="0" smtClean="0">
                <a:latin typeface="+mn-lt"/>
              </a:rPr>
              <a:t>we </a:t>
            </a:r>
            <a:r>
              <a:rPr lang="en-US" sz="2400" i="1" dirty="0">
                <a:latin typeface="+mn-lt"/>
              </a:rPr>
              <a:t>will get what we've </a:t>
            </a:r>
            <a:r>
              <a:rPr lang="en-US" sz="2400" i="1" dirty="0" smtClean="0">
                <a:latin typeface="+mn-lt"/>
              </a:rPr>
              <a:t>always </a:t>
            </a:r>
            <a:r>
              <a:rPr lang="en-US" sz="2400" i="1" dirty="0">
                <a:latin typeface="+mn-lt"/>
              </a:rPr>
              <a:t>got</a:t>
            </a:r>
            <a:r>
              <a:rPr lang="en-US" sz="2400" i="1" dirty="0" smtClean="0">
                <a:latin typeface="+mn-lt"/>
              </a:rPr>
              <a:t>."</a:t>
            </a:r>
            <a:endParaRPr lang="en-US" sz="2400" i="1" dirty="0">
              <a:latin typeface="+mn-lt"/>
            </a:endParaRPr>
          </a:p>
          <a:p>
            <a:pPr algn="r">
              <a:buNone/>
            </a:pPr>
            <a:r>
              <a:rPr lang="en-US" sz="1600" dirty="0">
                <a:latin typeface="+mn-lt"/>
              </a:rPr>
              <a:t>Adam </a:t>
            </a:r>
            <a:r>
              <a:rPr lang="en-US" sz="1600" dirty="0" err="1">
                <a:latin typeface="+mn-lt"/>
              </a:rPr>
              <a:t>Urbanski</a:t>
            </a:r>
            <a:r>
              <a:rPr lang="en-US" sz="1600" dirty="0">
                <a:latin typeface="+mn-lt"/>
              </a:rPr>
              <a:t> </a:t>
            </a:r>
          </a:p>
        </p:txBody>
      </p:sp>
      <p:pic>
        <p:nvPicPr>
          <p:cNvPr id="7174" name="Picture 8" descr="photo of blackboa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4084067"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
          <p:cNvSpPr>
            <a:spLocks noChangeArrowheads="1"/>
          </p:cNvSpPr>
          <p:nvPr/>
        </p:nvSpPr>
        <p:spPr bwMode="auto">
          <a:xfrm>
            <a:off x="3842983" y="1211157"/>
            <a:ext cx="3938682"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4400" dirty="0" smtClean="0">
                <a:solidFill>
                  <a:srgbClr val="3F1C5A"/>
                </a:solidFill>
                <a:latin typeface="Tw Cen MT" panose="020B0602020104020603" pitchFamily="34" charset="0"/>
              </a:rPr>
              <a:t>What type of learning do you want to assess?</a:t>
            </a:r>
            <a:endParaRPr lang="en-US" sz="4400" dirty="0">
              <a:solidFill>
                <a:srgbClr val="3F1C5A"/>
              </a:solidFill>
              <a:latin typeface="Tw Cen MT" panose="020B0602020104020603" pitchFamily="34" charset="0"/>
            </a:endParaRPr>
          </a:p>
        </p:txBody>
      </p:sp>
      <p:pic>
        <p:nvPicPr>
          <p:cNvPr id="7" name="Picture 7" descr="question_mark_3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553501"/>
            <a:ext cx="1792014" cy="3471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2270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2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TotalTime>
  <Words>2241</Words>
  <Application>Microsoft Office PowerPoint</Application>
  <PresentationFormat>On-screen Show (4:3)</PresentationFormat>
  <Paragraphs>423</Paragraphs>
  <Slides>35</Slides>
  <Notes>22</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35</vt:i4>
      </vt:variant>
    </vt:vector>
  </HeadingPairs>
  <TitlesOfParts>
    <vt:vector size="45" baseType="lpstr">
      <vt:lpstr>ＭＳ Ｐゴシック</vt:lpstr>
      <vt:lpstr>PMingLiU</vt:lpstr>
      <vt:lpstr>Arial</vt:lpstr>
      <vt:lpstr>Calibri</vt:lpstr>
      <vt:lpstr>Times New Roman</vt:lpstr>
      <vt:lpstr>Tw Cen MT</vt:lpstr>
      <vt:lpstr>Wingdings</vt:lpstr>
      <vt:lpstr>2_Default Design</vt:lpstr>
      <vt:lpstr>1_Default Design</vt:lpstr>
      <vt:lpstr>Custom Design</vt:lpstr>
      <vt:lpstr>PowerPoint Presentation</vt:lpstr>
      <vt:lpstr>Program Learning Outcomes</vt:lpstr>
      <vt:lpstr>PowerPoint Presentation</vt:lpstr>
      <vt:lpstr>Workshop Program</vt:lpstr>
      <vt:lpstr>Assessing Students Overview</vt:lpstr>
      <vt:lpstr>PowerPoint Presentation</vt:lpstr>
      <vt:lpstr>PowerPoint Presentation</vt:lpstr>
      <vt:lpstr>Aligning Assessment with a Learning Outcome (Biology Example)</vt:lpstr>
      <vt:lpstr>PowerPoint Presentation</vt:lpstr>
      <vt:lpstr>Student Approaches to Learning</vt:lpstr>
      <vt:lpstr>Assessing Learning: (Verbs)</vt:lpstr>
      <vt:lpstr>PowerPoint Presentation</vt:lpstr>
      <vt:lpstr>Purposes of Student Assessment Summative</vt:lpstr>
      <vt:lpstr>Purposes of Student Assessment Formative</vt:lpstr>
      <vt:lpstr>Purposes of Student Assessment Evaluative</vt:lpstr>
      <vt:lpstr>Dimensions of Assessment</vt:lpstr>
      <vt:lpstr>PowerPoint Presentation</vt:lpstr>
      <vt:lpstr>PowerPoint Presentation</vt:lpstr>
      <vt:lpstr>PowerPoint Presentation</vt:lpstr>
      <vt:lpstr>PowerPoint Presentation</vt:lpstr>
      <vt:lpstr>PowerPoint Presentation</vt:lpstr>
      <vt:lpstr>PowerPoint Presentation</vt:lpstr>
      <vt:lpstr>Activity: Assessment Methods  Choose 1or 2 assessment methods you currently use and “map” it on to these dimensions.   Do individually, then share with group</vt:lpstr>
      <vt:lpstr>Assessment Methods (Some Examples)</vt:lpstr>
      <vt:lpstr>Aligning Assessment  &amp; Using Rubrics </vt:lpstr>
      <vt:lpstr>A Typical Rubric Format</vt:lpstr>
      <vt:lpstr>Assessing Writing: Example Rubric</vt:lpstr>
      <vt:lpstr>PowerPoint Presentation</vt:lpstr>
      <vt:lpstr>Activity</vt:lpstr>
      <vt:lpstr>3 ideas to take with you</vt:lpstr>
      <vt:lpstr>Final Activity   QUESTIONS?</vt:lpstr>
      <vt:lpstr>References</vt:lpstr>
      <vt:lpstr>AlIGNING  Multiple-Choice Questions</vt:lpstr>
      <vt:lpstr>Testing low-level knowledge</vt:lpstr>
      <vt:lpstr>Revision: Higher-level understanding</vt:lpstr>
    </vt:vector>
  </TitlesOfParts>
  <Company>Northwestern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Marina Micari</dc:creator>
  <cp:lastModifiedBy>Greg Light</cp:lastModifiedBy>
  <cp:revision>52</cp:revision>
  <dcterms:created xsi:type="dcterms:W3CDTF">2013-03-08T02:23:32Z</dcterms:created>
  <dcterms:modified xsi:type="dcterms:W3CDTF">2014-03-16T15:37:45Z</dcterms:modified>
</cp:coreProperties>
</file>