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14"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15" r:id="rId50"/>
    <p:sldId id="325" r:id="rId51"/>
    <p:sldId id="326" r:id="rId52"/>
    <p:sldId id="327" r:id="rId53"/>
    <p:sldId id="328" r:id="rId54"/>
    <p:sldId id="304" r:id="rId55"/>
    <p:sldId id="305" r:id="rId56"/>
    <p:sldId id="306" r:id="rId57"/>
    <p:sldId id="307" r:id="rId58"/>
    <p:sldId id="308" r:id="rId59"/>
    <p:sldId id="329" r:id="rId60"/>
    <p:sldId id="309" r:id="rId61"/>
    <p:sldId id="310" r:id="rId62"/>
    <p:sldId id="311" r:id="rId63"/>
    <p:sldId id="312" r:id="rId64"/>
    <p:sldId id="313" r:id="rId65"/>
    <p:sldId id="316" r:id="rId66"/>
    <p:sldId id="317" r:id="rId67"/>
    <p:sldId id="318" r:id="rId68"/>
    <p:sldId id="319" r:id="rId69"/>
    <p:sldId id="320" r:id="rId70"/>
    <p:sldId id="321" r:id="rId71"/>
    <p:sldId id="322" r:id="rId72"/>
    <p:sldId id="323" r:id="rId73"/>
    <p:sldId id="324"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25" autoAdjust="0"/>
    <p:restoredTop sz="94660"/>
  </p:normalViewPr>
  <p:slideViewPr>
    <p:cSldViewPr snapToGrid="0">
      <p:cViewPr varScale="1">
        <p:scale>
          <a:sx n="100" d="100"/>
          <a:sy n="100" d="100"/>
        </p:scale>
        <p:origin x="9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6269B8-5213-4E32-B457-787E76435F00}"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0C88-38AB-4080-8FE4-85DAE42980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545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269B8-5213-4E32-B457-787E76435F00}"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1988658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269B8-5213-4E32-B457-787E76435F00}"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2451915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6269B8-5213-4E32-B457-787E76435F00}"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4251080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6269B8-5213-4E32-B457-787E76435F00}" type="datetimeFigureOut">
              <a:rPr lang="en-US" smtClean="0"/>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0C0C88-38AB-4080-8FE4-85DAE4298090}"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155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46269B8-5213-4E32-B457-787E76435F00}"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3956561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6269B8-5213-4E32-B457-787E76435F00}" type="datetimeFigureOut">
              <a:rPr lang="en-US" smtClean="0"/>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3236799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46269B8-5213-4E32-B457-787E76435F00}" type="datetimeFigureOut">
              <a:rPr lang="en-US" smtClean="0"/>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2572043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46269B8-5213-4E32-B457-787E76435F00}" type="datetimeFigureOut">
              <a:rPr lang="en-US" smtClean="0"/>
              <a:t>8/19/2020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336560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46269B8-5213-4E32-B457-787E76435F00}" type="datetimeFigureOut">
              <a:rPr lang="en-US" smtClean="0"/>
              <a:t>8/19/2020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20C0C88-38AB-4080-8FE4-85DAE4298090}" type="slidenum">
              <a:rPr lang="en-US" smtClean="0"/>
              <a:t>‹#›</a:t>
            </a:fld>
            <a:endParaRPr lang="en-US"/>
          </a:p>
        </p:txBody>
      </p:sp>
    </p:spTree>
    <p:extLst>
      <p:ext uri="{BB962C8B-B14F-4D97-AF65-F5344CB8AC3E}">
        <p14:creationId xmlns:p14="http://schemas.microsoft.com/office/powerpoint/2010/main" val="3359985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6269B8-5213-4E32-B457-787E76435F00}" type="datetimeFigureOut">
              <a:rPr lang="en-US" smtClean="0"/>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0C0C88-38AB-4080-8FE4-85DAE4298090}" type="slidenum">
              <a:rPr lang="en-US" smtClean="0"/>
              <a:t>‹#›</a:t>
            </a:fld>
            <a:endParaRPr lang="en-US"/>
          </a:p>
        </p:txBody>
      </p:sp>
    </p:spTree>
    <p:extLst>
      <p:ext uri="{BB962C8B-B14F-4D97-AF65-F5344CB8AC3E}">
        <p14:creationId xmlns:p14="http://schemas.microsoft.com/office/powerpoint/2010/main" val="95480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46269B8-5213-4E32-B457-787E76435F00}" type="datetimeFigureOut">
              <a:rPr lang="en-US" smtClean="0"/>
              <a:t>8/19/2020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20C0C88-38AB-4080-8FE4-85DAE4298090}"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3272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D257C-89F2-4310-B823-D71842E438BD}"/>
              </a:ext>
            </a:extLst>
          </p:cNvPr>
          <p:cNvSpPr>
            <a:spLocks noGrp="1"/>
          </p:cNvSpPr>
          <p:nvPr>
            <p:ph type="ctrTitle"/>
          </p:nvPr>
        </p:nvSpPr>
        <p:spPr>
          <a:xfrm>
            <a:off x="504825" y="758952"/>
            <a:ext cx="11220449" cy="3566160"/>
          </a:xfrm>
        </p:spPr>
        <p:txBody>
          <a:bodyPr>
            <a:normAutofit fontScale="90000"/>
          </a:bodyPr>
          <a:lstStyle/>
          <a:p>
            <a:pPr algn="ctr" rtl="1"/>
            <a:br>
              <a:rPr lang="ar-SA" sz="7200" b="1" dirty="0">
                <a:latin typeface="Arabic Typesetting" panose="03020402040406030203" pitchFamily="66" charset="-78"/>
                <a:cs typeface="Arabic Typesetting" panose="03020402040406030203" pitchFamily="66" charset="-78"/>
              </a:rPr>
            </a:br>
            <a:r>
              <a:rPr lang="ar-SA" sz="5800" b="1" dirty="0">
                <a:latin typeface="Arabic Typesetting" panose="03020402040406030203" pitchFamily="66" charset="-78"/>
                <a:cs typeface="Arabic Typesetting" panose="03020402040406030203" pitchFamily="66" charset="-78"/>
              </a:rPr>
              <a:t>مركز التميز في التعليم والتعلم</a:t>
            </a:r>
            <a:br>
              <a:rPr lang="ar-SA" sz="7200" b="1" dirty="0">
                <a:latin typeface="Arabic Typesetting" panose="03020402040406030203" pitchFamily="66" charset="-78"/>
                <a:cs typeface="Arabic Typesetting" panose="03020402040406030203" pitchFamily="66" charset="-78"/>
              </a:rPr>
            </a:br>
            <a:br>
              <a:rPr lang="ar-SA" sz="7200" b="1" dirty="0">
                <a:latin typeface="Arabic Typesetting" panose="03020402040406030203" pitchFamily="66" charset="-78"/>
                <a:cs typeface="Arabic Typesetting" panose="03020402040406030203" pitchFamily="66" charset="-78"/>
              </a:rPr>
            </a:br>
            <a:r>
              <a:rPr lang="ar-SA" sz="7200" b="1" dirty="0">
                <a:latin typeface="Arabic Typesetting" panose="03020402040406030203" pitchFamily="66" charset="-78"/>
                <a:cs typeface="Arabic Typesetting" panose="03020402040406030203" pitchFamily="66" charset="-78"/>
              </a:rPr>
              <a:t>تقييم تجربة التعليم عن بعد من وجهة نظر المدرس</a:t>
            </a:r>
            <a:r>
              <a:rPr lang="en-US" sz="7200" b="1" dirty="0">
                <a:latin typeface="Arabic Typesetting" panose="03020402040406030203" pitchFamily="66" charset="-78"/>
                <a:cs typeface="Arabic Typesetting" panose="03020402040406030203" pitchFamily="66" charset="-78"/>
              </a:rPr>
              <a:t> </a:t>
            </a:r>
            <a:r>
              <a:rPr lang="ar-SA" sz="7200" b="1" dirty="0">
                <a:latin typeface="Arabic Typesetting" panose="03020402040406030203" pitchFamily="66" charset="-78"/>
                <a:cs typeface="Arabic Typesetting" panose="03020402040406030203" pitchFamily="66" charset="-78"/>
              </a:rPr>
              <a:t>والطالب</a:t>
            </a:r>
            <a:endParaRPr lang="en-US" sz="7200" b="1" dirty="0">
              <a:latin typeface="Arabic Typesetting" panose="03020402040406030203" pitchFamily="66" charset="-78"/>
              <a:cs typeface="Arabic Typesetting" panose="03020402040406030203" pitchFamily="66" charset="-78"/>
            </a:endParaRPr>
          </a:p>
        </p:txBody>
      </p:sp>
      <p:sp>
        <p:nvSpPr>
          <p:cNvPr id="3" name="Subtitle 2">
            <a:extLst>
              <a:ext uri="{FF2B5EF4-FFF2-40B4-BE49-F238E27FC236}">
                <a16:creationId xmlns:a16="http://schemas.microsoft.com/office/drawing/2014/main" id="{31C6FA56-DFE2-4C09-B137-B966227A137A}"/>
              </a:ext>
            </a:extLst>
          </p:cNvPr>
          <p:cNvSpPr>
            <a:spLocks noGrp="1"/>
          </p:cNvSpPr>
          <p:nvPr>
            <p:ph type="subTitle" idx="1"/>
          </p:nvPr>
        </p:nvSpPr>
        <p:spPr>
          <a:xfrm>
            <a:off x="1085849" y="5065221"/>
            <a:ext cx="10058400" cy="745029"/>
          </a:xfrm>
        </p:spPr>
        <p:txBody>
          <a:bodyPr/>
          <a:lstStyle/>
          <a:p>
            <a:pPr algn="ctr"/>
            <a:r>
              <a:rPr lang="ar-SA" b="1" dirty="0"/>
              <a:t>2020</a:t>
            </a:r>
            <a:endParaRPr lang="en-US" b="1" dirty="0"/>
          </a:p>
        </p:txBody>
      </p:sp>
      <p:pic>
        <p:nvPicPr>
          <p:cNvPr id="4" name="Picture 3">
            <a:extLst>
              <a:ext uri="{FF2B5EF4-FFF2-40B4-BE49-F238E27FC236}">
                <a16:creationId xmlns:a16="http://schemas.microsoft.com/office/drawing/2014/main" id="{B0917683-F2A8-4B73-B9D4-337D7B0BBB7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876301" y="303847"/>
            <a:ext cx="1762124" cy="1648778"/>
          </a:xfrm>
          <a:prstGeom prst="rect">
            <a:avLst/>
          </a:prstGeom>
        </p:spPr>
      </p:pic>
      <p:pic>
        <p:nvPicPr>
          <p:cNvPr id="5" name="Picture 4">
            <a:extLst>
              <a:ext uri="{FF2B5EF4-FFF2-40B4-BE49-F238E27FC236}">
                <a16:creationId xmlns:a16="http://schemas.microsoft.com/office/drawing/2014/main" id="{E3EE46F1-0DCE-45F7-8690-5FC117A22FA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229725" y="223361"/>
            <a:ext cx="2600327" cy="1477328"/>
          </a:xfrm>
          <a:prstGeom prst="rect">
            <a:avLst/>
          </a:prstGeom>
        </p:spPr>
      </p:pic>
    </p:spTree>
    <p:extLst>
      <p:ext uri="{BB962C8B-B14F-4D97-AF65-F5344CB8AC3E}">
        <p14:creationId xmlns:p14="http://schemas.microsoft.com/office/powerpoint/2010/main" val="139362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1AD1-2FF3-409C-9052-8D112DE5DC48}"/>
              </a:ext>
            </a:extLst>
          </p:cNvPr>
          <p:cNvSpPr>
            <a:spLocks noGrp="1"/>
          </p:cNvSpPr>
          <p:nvPr>
            <p:ph type="title"/>
          </p:nvPr>
        </p:nvSpPr>
        <p:spPr>
          <a:xfrm>
            <a:off x="343786" y="186974"/>
            <a:ext cx="11504428" cy="1450757"/>
          </a:xfrm>
        </p:spPr>
        <p:txBody>
          <a:bodyPr/>
          <a:lstStyle/>
          <a:p>
            <a:pPr algn="r" rtl="1"/>
            <a:r>
              <a:rPr lang="ar-SA" dirty="0"/>
              <a:t>الجهاز الذي استُخدم في التعليم عن بعد</a:t>
            </a:r>
            <a:endParaRPr lang="en-US" dirty="0"/>
          </a:p>
        </p:txBody>
      </p:sp>
      <p:pic>
        <p:nvPicPr>
          <p:cNvPr id="9218" name="Picture 2" descr="Forms response chart. Question title: 9. الجهاز الذي استخدمته في التعليم عن بعد (يمكن اختيار اكثر من اجابة):. Number of responses: 59 responses.">
            <a:extLst>
              <a:ext uri="{FF2B5EF4-FFF2-40B4-BE49-F238E27FC236}">
                <a16:creationId xmlns:a16="http://schemas.microsoft.com/office/drawing/2014/main" id="{0727F013-1C2E-4176-AD43-B81B71FEFDF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5709" t="21415" r="3800" b="5058"/>
          <a:stretch/>
        </p:blipFill>
        <p:spPr bwMode="auto">
          <a:xfrm>
            <a:off x="109098" y="2912835"/>
            <a:ext cx="6403450" cy="2473619"/>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orms response chart. Question title: 8. الجهاز الذي استخدمته في التعليم عن بعد (يمكن اختيار اكثر من اجابة):. Number of responses: 261 responses.">
            <a:extLst>
              <a:ext uri="{FF2B5EF4-FFF2-40B4-BE49-F238E27FC236}">
                <a16:creationId xmlns:a16="http://schemas.microsoft.com/office/drawing/2014/main" id="{721579FF-4FA2-4752-A8EC-766E72D891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79" r="7041" b="12559"/>
          <a:stretch/>
        </p:blipFill>
        <p:spPr bwMode="auto">
          <a:xfrm>
            <a:off x="6488511" y="2562446"/>
            <a:ext cx="5594391" cy="3772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21B2D0-1538-4DB7-9851-1C867EE449E7}"/>
              </a:ext>
            </a:extLst>
          </p:cNvPr>
          <p:cNvSpPr txBox="1"/>
          <p:nvPr/>
        </p:nvSpPr>
        <p:spPr>
          <a:xfrm>
            <a:off x="408134" y="2543503"/>
            <a:ext cx="5805377" cy="369332"/>
          </a:xfrm>
          <a:prstGeom prst="rect">
            <a:avLst/>
          </a:prstGeom>
          <a:noFill/>
        </p:spPr>
        <p:txBody>
          <a:bodyPr wrap="square" rtlCol="0">
            <a:spAutoFit/>
          </a:bodyPr>
          <a:lstStyle/>
          <a:p>
            <a:r>
              <a:rPr lang="ar-SA" b="1" dirty="0"/>
              <a:t>8. الجهاز الذي استخدمته في التعليم عن بعد (يمكن اختيار اكثر من اجابة)</a:t>
            </a:r>
            <a:endParaRPr lang="en-US" b="1" dirty="0"/>
          </a:p>
        </p:txBody>
      </p:sp>
      <p:sp>
        <p:nvSpPr>
          <p:cNvPr id="6" name="TextBox 5">
            <a:extLst>
              <a:ext uri="{FF2B5EF4-FFF2-40B4-BE49-F238E27FC236}">
                <a16:creationId xmlns:a16="http://schemas.microsoft.com/office/drawing/2014/main" id="{D52B7607-0C04-4021-B8A8-9409AA635CA8}"/>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7" name="TextBox 6">
            <a:extLst>
              <a:ext uri="{FF2B5EF4-FFF2-40B4-BE49-F238E27FC236}">
                <a16:creationId xmlns:a16="http://schemas.microsoft.com/office/drawing/2014/main" id="{F379B3F2-769A-4AB4-B61A-3D3B6999C1DC}"/>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49897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B06FF-96FA-4356-8D51-3A7524EDA50D}"/>
              </a:ext>
            </a:extLst>
          </p:cNvPr>
          <p:cNvSpPr>
            <a:spLocks noGrp="1"/>
          </p:cNvSpPr>
          <p:nvPr>
            <p:ph type="title"/>
          </p:nvPr>
        </p:nvSpPr>
        <p:spPr>
          <a:xfrm>
            <a:off x="265814" y="152008"/>
            <a:ext cx="11440632" cy="1450757"/>
          </a:xfrm>
        </p:spPr>
        <p:txBody>
          <a:bodyPr>
            <a:normAutofit/>
          </a:bodyPr>
          <a:lstStyle/>
          <a:p>
            <a:pPr algn="r" rtl="1"/>
            <a:r>
              <a:rPr lang="ar-SA" sz="4400" dirty="0"/>
              <a:t>الحاجة إلى التدريب التقني في استخدام تطبيقات التعليم عن بعد</a:t>
            </a:r>
            <a:endParaRPr lang="en-US" sz="4400" dirty="0"/>
          </a:p>
        </p:txBody>
      </p:sp>
      <p:pic>
        <p:nvPicPr>
          <p:cNvPr id="10244" name="Picture 4" descr="Forms response chart. Question title: 10. هل شعرت أنك بحاجة إلى تدريب تقني في استخدام تطبيقات التعليم عن بعد:. Number of responses: 59 responses.">
            <a:extLst>
              <a:ext uri="{FF2B5EF4-FFF2-40B4-BE49-F238E27FC236}">
                <a16:creationId xmlns:a16="http://schemas.microsoft.com/office/drawing/2014/main" id="{6887D725-FBD6-4799-9A57-CA99D5F7622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15" r="28666" b="5810"/>
          <a:stretch/>
        </p:blipFill>
        <p:spPr bwMode="auto">
          <a:xfrm>
            <a:off x="122262" y="2412261"/>
            <a:ext cx="5792092" cy="334530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orms response chart. Question title: 9. هل شعرت أنك بحاجة إلى تدريب تقني في استخدام تطبيقات التعليم عن بعد:. Number of responses: 261 responses.">
            <a:extLst>
              <a:ext uri="{FF2B5EF4-FFF2-40B4-BE49-F238E27FC236}">
                <a16:creationId xmlns:a16="http://schemas.microsoft.com/office/drawing/2014/main" id="{1D2FC663-AC35-4048-86EB-1BBDE898A9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9" t="14767" r="28053" b="6556"/>
          <a:stretch/>
        </p:blipFill>
        <p:spPr bwMode="auto">
          <a:xfrm>
            <a:off x="5986130" y="2901503"/>
            <a:ext cx="5792092" cy="27479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AE705A-8700-4737-96C3-07AB984BB6A7}"/>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1A2837E8-8E01-4949-8178-7118AF4D1E3F}"/>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158102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3993-0A81-4CA8-8F95-D723AEB06511}"/>
              </a:ext>
            </a:extLst>
          </p:cNvPr>
          <p:cNvSpPr>
            <a:spLocks noGrp="1"/>
          </p:cNvSpPr>
          <p:nvPr>
            <p:ph type="title"/>
          </p:nvPr>
        </p:nvSpPr>
        <p:spPr>
          <a:xfrm>
            <a:off x="191386" y="98577"/>
            <a:ext cx="11642651" cy="1450757"/>
          </a:xfrm>
        </p:spPr>
        <p:txBody>
          <a:bodyPr/>
          <a:lstStyle/>
          <a:p>
            <a:pPr algn="r" rtl="1"/>
            <a:r>
              <a:rPr lang="ar-SA" dirty="0"/>
              <a:t>البرامج التي تحتاج إلى التدريب عليها</a:t>
            </a:r>
            <a:endParaRPr lang="en-US" dirty="0"/>
          </a:p>
        </p:txBody>
      </p:sp>
      <p:pic>
        <p:nvPicPr>
          <p:cNvPr id="11266" name="Picture 2" descr="Forms response chart. Question title: 10.1 إذا كانت اجابتك على السؤال السابق بنعم ، فما هي التطبيقات أو البرامج التي تعتقد أنك بحاجة لتدريب عليها (يمكن اختيار اكثر من اجابة):. Number of responses: 28 responses.">
            <a:extLst>
              <a:ext uri="{FF2B5EF4-FFF2-40B4-BE49-F238E27FC236}">
                <a16:creationId xmlns:a16="http://schemas.microsoft.com/office/drawing/2014/main" id="{E9A239B6-250D-4C8E-B7EF-B52ECAE674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2"/>
          <a:stretch/>
        </p:blipFill>
        <p:spPr bwMode="auto">
          <a:xfrm>
            <a:off x="114300" y="2327464"/>
            <a:ext cx="6841045" cy="334315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orms response chart. Question title: 9.1 إذا كانت اجابتك على السؤال السابق بنعم ، فما هي التطبيقات أو البرامج التي تعتقد أنك بحاجة لتدريب عليها (يمكن اختيار اكثر من اجابة):. Number of responses: 94 responses.">
            <a:extLst>
              <a:ext uri="{FF2B5EF4-FFF2-40B4-BE49-F238E27FC236}">
                <a16:creationId xmlns:a16="http://schemas.microsoft.com/office/drawing/2014/main" id="{687A75BC-E17A-4F71-9517-5562D61E665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132" r="6980"/>
          <a:stretch/>
        </p:blipFill>
        <p:spPr bwMode="auto">
          <a:xfrm>
            <a:off x="6294762" y="2757294"/>
            <a:ext cx="5897238" cy="2913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54ECB39-17AE-41D6-AA6A-8A6E01B4168A}"/>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C3A57326-A5D3-44C2-9860-27FEC1DAA37D}"/>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9072426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0FA8-FC03-4A15-9B15-D2BB4AA240D2}"/>
              </a:ext>
            </a:extLst>
          </p:cNvPr>
          <p:cNvSpPr>
            <a:spLocks noGrp="1"/>
          </p:cNvSpPr>
          <p:nvPr>
            <p:ph type="title"/>
          </p:nvPr>
        </p:nvSpPr>
        <p:spPr>
          <a:xfrm>
            <a:off x="350874" y="286603"/>
            <a:ext cx="10804806" cy="1450757"/>
          </a:xfrm>
        </p:spPr>
        <p:txBody>
          <a:bodyPr/>
          <a:lstStyle/>
          <a:p>
            <a:pPr algn="r" rtl="1"/>
            <a:r>
              <a:rPr lang="ar-SA" dirty="0"/>
              <a:t>نوع اللقاءات</a:t>
            </a:r>
            <a:endParaRPr lang="en-US" dirty="0"/>
          </a:p>
        </p:txBody>
      </p:sp>
      <p:pic>
        <p:nvPicPr>
          <p:cNvPr id="12290" name="Picture 2" descr="Forms response chart. Question title: 11. هل استخدمت اللقاءات المتزامنة (المباشره) عن بعد:   . Number of responses: 58 responses.">
            <a:extLst>
              <a:ext uri="{FF2B5EF4-FFF2-40B4-BE49-F238E27FC236}">
                <a16:creationId xmlns:a16="http://schemas.microsoft.com/office/drawing/2014/main" id="{C030A4DB-6330-4FE7-B812-471A453207F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6453" b="3915"/>
          <a:stretch/>
        </p:blipFill>
        <p:spPr bwMode="auto">
          <a:xfrm>
            <a:off x="167770" y="2342531"/>
            <a:ext cx="5928230" cy="325878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orms response chart. Question title: 10. هل استخدم استاذك اللقاءات المتزامنة (المباشره) عن بعد:   . Number of responses: 260 responses.">
            <a:extLst>
              <a:ext uri="{FF2B5EF4-FFF2-40B4-BE49-F238E27FC236}">
                <a16:creationId xmlns:a16="http://schemas.microsoft.com/office/drawing/2014/main" id="{4C90AA4B-7781-4C11-8CDA-4A74149E8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69" r="16122"/>
          <a:stretch/>
        </p:blipFill>
        <p:spPr bwMode="auto">
          <a:xfrm>
            <a:off x="6096000" y="2413770"/>
            <a:ext cx="6015449" cy="31163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DEDFC0-4E9F-4528-8E2F-0A7DA4C31647}"/>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8BBE3A54-6945-4FAF-BA0E-3F0C3C0B9111}"/>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698477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D8FBF-73D5-440B-93C5-09E12F61F025}"/>
              </a:ext>
            </a:extLst>
          </p:cNvPr>
          <p:cNvSpPr>
            <a:spLocks noGrp="1"/>
          </p:cNvSpPr>
          <p:nvPr>
            <p:ph type="title"/>
          </p:nvPr>
        </p:nvSpPr>
        <p:spPr>
          <a:xfrm>
            <a:off x="329609" y="286603"/>
            <a:ext cx="10826071" cy="1450757"/>
          </a:xfrm>
        </p:spPr>
        <p:txBody>
          <a:bodyPr/>
          <a:lstStyle/>
          <a:p>
            <a:pPr algn="r" rtl="1"/>
            <a:r>
              <a:rPr lang="ar-SA" dirty="0"/>
              <a:t>أوقات اللقاءات المتزامنة</a:t>
            </a:r>
            <a:endParaRPr lang="en-US" dirty="0"/>
          </a:p>
        </p:txBody>
      </p:sp>
      <p:pic>
        <p:nvPicPr>
          <p:cNvPr id="13316" name="Picture 4" descr="Forms response chart. Question title: 11.1 إذا كانت إجابتك على السؤال بنعم ، فما هي أوقات اللقاءات المتزامنه (المباشره):. Number of responses: 55 responses.">
            <a:extLst>
              <a:ext uri="{FF2B5EF4-FFF2-40B4-BE49-F238E27FC236}">
                <a16:creationId xmlns:a16="http://schemas.microsoft.com/office/drawing/2014/main" id="{C9D74FFE-4A16-404C-8A8E-C4D1F178EB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65" r="16941"/>
          <a:stretch/>
        </p:blipFill>
        <p:spPr bwMode="auto">
          <a:xfrm>
            <a:off x="329609" y="2510352"/>
            <a:ext cx="5777276" cy="315246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orms response chart. Question title: 10. 1 إذا كانت إجابتك على السؤال بنعم ، فما هي أوقات اللقاءات المتزامنة (المباشرة):. Number of responses: 236 responses.">
            <a:extLst>
              <a:ext uri="{FF2B5EF4-FFF2-40B4-BE49-F238E27FC236}">
                <a16:creationId xmlns:a16="http://schemas.microsoft.com/office/drawing/2014/main" id="{ABC1CA34-F3C6-4683-BA61-82935454E4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55" r="11939"/>
          <a:stretch/>
        </p:blipFill>
        <p:spPr bwMode="auto">
          <a:xfrm>
            <a:off x="6016610" y="3068887"/>
            <a:ext cx="6175390" cy="26900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73E61E-68BE-4625-AE81-6628FE77F3D1}"/>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3B24462E-8A52-4CF8-A4D2-70DF57C55343}"/>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547584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0CEE-07A5-42EA-BB90-1C4C8928AC9E}"/>
              </a:ext>
            </a:extLst>
          </p:cNvPr>
          <p:cNvSpPr>
            <a:spLocks noGrp="1"/>
          </p:cNvSpPr>
          <p:nvPr>
            <p:ph type="title"/>
          </p:nvPr>
        </p:nvSpPr>
        <p:spPr>
          <a:xfrm>
            <a:off x="435935" y="494890"/>
            <a:ext cx="10655950" cy="1078141"/>
          </a:xfrm>
        </p:spPr>
        <p:txBody>
          <a:bodyPr/>
          <a:lstStyle/>
          <a:p>
            <a:pPr algn="r" rtl="1"/>
            <a:r>
              <a:rPr lang="ar-SA" dirty="0"/>
              <a:t>طرق العرض</a:t>
            </a:r>
            <a:endParaRPr lang="en-US" dirty="0"/>
          </a:p>
        </p:txBody>
      </p:sp>
      <p:pic>
        <p:nvPicPr>
          <p:cNvPr id="14338" name="Picture 2" descr="Forms response chart. Question title: 12. طرق العرض عن بعد من خلال البرنامج الذي استخدمته (يمكن اختيار اكثر من اجابة):. Number of responses: 59 responses.">
            <a:extLst>
              <a:ext uri="{FF2B5EF4-FFF2-40B4-BE49-F238E27FC236}">
                <a16:creationId xmlns:a16="http://schemas.microsoft.com/office/drawing/2014/main" id="{1EEF6E7C-19B5-4775-9D3D-C18CBCC6C3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732" r="9309"/>
          <a:stretch/>
        </p:blipFill>
        <p:spPr bwMode="auto">
          <a:xfrm>
            <a:off x="148856" y="2349795"/>
            <a:ext cx="6309672" cy="341029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Forms response chart. Question title: 11. طرق العرض عن بعد من خلال البرنامج الذي استخدمه استاذك (يمكن اختيار اكثر من اجابة):. Number of responses: 259 responses.">
            <a:extLst>
              <a:ext uri="{FF2B5EF4-FFF2-40B4-BE49-F238E27FC236}">
                <a16:creationId xmlns:a16="http://schemas.microsoft.com/office/drawing/2014/main" id="{BE3C15CF-85AF-4173-86C6-886275E25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333" b="9358"/>
          <a:stretch/>
        </p:blipFill>
        <p:spPr bwMode="auto">
          <a:xfrm>
            <a:off x="6458528" y="2349795"/>
            <a:ext cx="5644874" cy="2935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8563149-D0D2-4D1E-B554-FD420A6952A8}"/>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E2FAB424-6C6D-4579-BAA9-2ADEF086AFAB}"/>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122216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6F38-9CD4-4EA4-B93C-9133BD426A07}"/>
              </a:ext>
            </a:extLst>
          </p:cNvPr>
          <p:cNvSpPr>
            <a:spLocks noGrp="1"/>
          </p:cNvSpPr>
          <p:nvPr>
            <p:ph type="title"/>
          </p:nvPr>
        </p:nvSpPr>
        <p:spPr>
          <a:xfrm>
            <a:off x="425302" y="286603"/>
            <a:ext cx="10730378" cy="1450757"/>
          </a:xfrm>
        </p:spPr>
        <p:txBody>
          <a:bodyPr/>
          <a:lstStyle/>
          <a:p>
            <a:pPr algn="r" rtl="1"/>
            <a:r>
              <a:rPr lang="ar-SA" dirty="0"/>
              <a:t>طرق التفاعل عن بعد</a:t>
            </a:r>
            <a:endParaRPr lang="en-US" dirty="0"/>
          </a:p>
        </p:txBody>
      </p:sp>
      <p:pic>
        <p:nvPicPr>
          <p:cNvPr id="15362" name="Picture 2" descr="Forms response chart. Question title: 13. طرق التفاعل عن بعد من خلال البرنامج الذي استخدمته:. Number of responses: 58 responses.">
            <a:extLst>
              <a:ext uri="{FF2B5EF4-FFF2-40B4-BE49-F238E27FC236}">
                <a16:creationId xmlns:a16="http://schemas.microsoft.com/office/drawing/2014/main" id="{D7120BFB-8022-46C3-93DE-D9E4C01D797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7809" b="10459"/>
          <a:stretch/>
        </p:blipFill>
        <p:spPr bwMode="auto">
          <a:xfrm>
            <a:off x="116395" y="2205194"/>
            <a:ext cx="5979605" cy="268578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orms response chart. Question title: 12. طرق التفاعل عن بعد من خلال البرنامج الذي استخدمه استاذك:. Number of responses: 250 responses.">
            <a:extLst>
              <a:ext uri="{FF2B5EF4-FFF2-40B4-BE49-F238E27FC236}">
                <a16:creationId xmlns:a16="http://schemas.microsoft.com/office/drawing/2014/main" id="{6E0639AF-CFB2-4E83-81CC-BAFA51CB4A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66477"/>
            <a:ext cx="6096000" cy="2854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4DF4DF-66E0-4943-B2A9-620CF14FC4AA}"/>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3FC68F2C-8C30-4829-8CCD-BFDB3A9944FC}"/>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978273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60ED-6908-4ED4-A693-A238576725D6}"/>
              </a:ext>
            </a:extLst>
          </p:cNvPr>
          <p:cNvSpPr>
            <a:spLocks noGrp="1"/>
          </p:cNvSpPr>
          <p:nvPr>
            <p:ph type="title"/>
          </p:nvPr>
        </p:nvSpPr>
        <p:spPr>
          <a:xfrm>
            <a:off x="435935" y="48434"/>
            <a:ext cx="10709113" cy="1450757"/>
          </a:xfrm>
        </p:spPr>
        <p:txBody>
          <a:bodyPr/>
          <a:lstStyle/>
          <a:p>
            <a:pPr algn="r" rtl="1"/>
            <a:r>
              <a:rPr lang="ar-SA" dirty="0"/>
              <a:t>المصادرالمستخدمه في التعليم عن بعد</a:t>
            </a:r>
            <a:endParaRPr lang="en-US" dirty="0"/>
          </a:p>
        </p:txBody>
      </p:sp>
      <p:pic>
        <p:nvPicPr>
          <p:cNvPr id="16386" name="Picture 2" descr="Forms response chart. Question title: 14. المصادر المستخدمة : . Number of responses: 57 responses.">
            <a:extLst>
              <a:ext uri="{FF2B5EF4-FFF2-40B4-BE49-F238E27FC236}">
                <a16:creationId xmlns:a16="http://schemas.microsoft.com/office/drawing/2014/main" id="{CA2BB67E-A8E7-42E5-A097-420140205B3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827" r="10649"/>
          <a:stretch/>
        </p:blipFill>
        <p:spPr bwMode="auto">
          <a:xfrm>
            <a:off x="26729" y="2069279"/>
            <a:ext cx="7070524" cy="343838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Forms response chart. Question title: 13. المصادر المستخدمة : . Number of responses: 257 responses.">
            <a:extLst>
              <a:ext uri="{FF2B5EF4-FFF2-40B4-BE49-F238E27FC236}">
                <a16:creationId xmlns:a16="http://schemas.microsoft.com/office/drawing/2014/main" id="{65ABDDFF-E34E-429B-9F46-C57B3B1265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54" t="21755" r="16120"/>
          <a:stretch/>
        </p:blipFill>
        <p:spPr bwMode="auto">
          <a:xfrm>
            <a:off x="7251404" y="2785730"/>
            <a:ext cx="4836873" cy="25730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636A1A-76B1-49EF-AA16-1B5BFED42D42}"/>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ABE3F580-1A97-49AF-AF44-006D656645C3}"/>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570002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C0C5-1093-4ED4-930F-6DDAB38EA89F}"/>
              </a:ext>
            </a:extLst>
          </p:cNvPr>
          <p:cNvSpPr>
            <a:spLocks noGrp="1"/>
          </p:cNvSpPr>
          <p:nvPr>
            <p:ph type="title"/>
          </p:nvPr>
        </p:nvSpPr>
        <p:spPr/>
        <p:txBody>
          <a:bodyPr/>
          <a:lstStyle/>
          <a:p>
            <a:pPr algn="r" rtl="1"/>
            <a:r>
              <a:rPr lang="ar-SA" dirty="0"/>
              <a:t>تجاوب الطلاب في اللقاءات المتزامنة</a:t>
            </a:r>
            <a:endParaRPr lang="en-US" dirty="0"/>
          </a:p>
        </p:txBody>
      </p:sp>
      <p:pic>
        <p:nvPicPr>
          <p:cNvPr id="17416" name="Picture 8" descr="Forms response chart. Question title: 15. 1 نسبة  حضور الطلاب في اللقاءات المتزامنة (المباشره):. Number of responses: 57 responses.">
            <a:extLst>
              <a:ext uri="{FF2B5EF4-FFF2-40B4-BE49-F238E27FC236}">
                <a16:creationId xmlns:a16="http://schemas.microsoft.com/office/drawing/2014/main" id="{1AE46A91-AC58-4E08-86A9-AECE1E081E4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82" r="21882"/>
          <a:stretch/>
        </p:blipFill>
        <p:spPr bwMode="auto">
          <a:xfrm>
            <a:off x="166577" y="2416182"/>
            <a:ext cx="6081073" cy="3423683"/>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s response chart. Question title: 14. 1 نسبة حضور زملاءك في اللقاءات المتزامنة (المباشره):. Number of responses: 261 responses.">
            <a:extLst>
              <a:ext uri="{FF2B5EF4-FFF2-40B4-BE49-F238E27FC236}">
                <a16:creationId xmlns:a16="http://schemas.microsoft.com/office/drawing/2014/main" id="{AD8D1D6B-6100-44F5-AA57-35B71EE02B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3" r="22121" b="6763"/>
          <a:stretch/>
        </p:blipFill>
        <p:spPr bwMode="auto">
          <a:xfrm>
            <a:off x="6305107" y="2537415"/>
            <a:ext cx="5886893" cy="3302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A5B5EA-4590-4D84-8877-27D2E9D46D33}"/>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9023875C-BD3A-422A-9DC5-CB3E4BD0DA35}"/>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611890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401B-1B4C-4A9A-AFBB-66FA40B6FAE9}"/>
              </a:ext>
            </a:extLst>
          </p:cNvPr>
          <p:cNvSpPr>
            <a:spLocks noGrp="1"/>
          </p:cNvSpPr>
          <p:nvPr>
            <p:ph type="title"/>
          </p:nvPr>
        </p:nvSpPr>
        <p:spPr/>
        <p:txBody>
          <a:bodyPr/>
          <a:lstStyle/>
          <a:p>
            <a:pPr algn="r" rtl="1"/>
            <a:r>
              <a:rPr lang="ar-SA" dirty="0"/>
              <a:t>تفاعل الطلاب في اللقاءات المتزامنة</a:t>
            </a:r>
            <a:endParaRPr lang="en-US" dirty="0"/>
          </a:p>
        </p:txBody>
      </p:sp>
      <p:pic>
        <p:nvPicPr>
          <p:cNvPr id="19458" name="Picture 2" descr="Forms response chart. Question title: 16. 1 نسبة الطلاب الذين يتفاعلون خلال اللقاء المتزامن (المباشر). Number of responses: 56 responses.">
            <a:extLst>
              <a:ext uri="{FF2B5EF4-FFF2-40B4-BE49-F238E27FC236}">
                <a16:creationId xmlns:a16="http://schemas.microsoft.com/office/drawing/2014/main" id="{41E51BD1-36B3-42DC-9A6D-B49E919A6F5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2485"/>
          <a:stretch/>
        </p:blipFill>
        <p:spPr bwMode="auto">
          <a:xfrm>
            <a:off x="171451" y="2647284"/>
            <a:ext cx="6095999" cy="353001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orms response chart. Question title: 15. 1 نسبة الطلاب الذين يتفاعلون خلال اللقاء المتزامن (المباشر). Number of responses: 261 responses.">
            <a:extLst>
              <a:ext uri="{FF2B5EF4-FFF2-40B4-BE49-F238E27FC236}">
                <a16:creationId xmlns:a16="http://schemas.microsoft.com/office/drawing/2014/main" id="{CC52880F-187A-46F4-85C7-8B89A1FB1B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268" b="8760"/>
          <a:stretch/>
        </p:blipFill>
        <p:spPr bwMode="auto">
          <a:xfrm>
            <a:off x="6055452" y="2523459"/>
            <a:ext cx="6136548" cy="30711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6543F-D182-4F3C-8B7E-EEC4337F0968}"/>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4B6B6BDD-07BD-4D92-9439-AC8D2A061146}"/>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013030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6A92-4922-4026-B260-29B174609767}"/>
              </a:ext>
            </a:extLst>
          </p:cNvPr>
          <p:cNvSpPr>
            <a:spLocks noGrp="1"/>
          </p:cNvSpPr>
          <p:nvPr>
            <p:ph type="title"/>
          </p:nvPr>
        </p:nvSpPr>
        <p:spPr>
          <a:xfrm>
            <a:off x="552893" y="286603"/>
            <a:ext cx="10602787" cy="1450757"/>
          </a:xfrm>
        </p:spPr>
        <p:txBody>
          <a:bodyPr>
            <a:normAutofit/>
          </a:bodyPr>
          <a:lstStyle/>
          <a:p>
            <a:pPr algn="r" rtl="1"/>
            <a:r>
              <a:rPr lang="ar-SA" sz="4400" dirty="0"/>
              <a:t>المشاركين/ الكلية</a:t>
            </a:r>
            <a:endParaRPr lang="en-US" sz="4400" dirty="0"/>
          </a:p>
        </p:txBody>
      </p:sp>
      <p:pic>
        <p:nvPicPr>
          <p:cNvPr id="1026" name="Picture 2" descr="Forms response chart. Question title: 1. اسم الكلية. Number of responses: 58 responses.">
            <a:extLst>
              <a:ext uri="{FF2B5EF4-FFF2-40B4-BE49-F238E27FC236}">
                <a16:creationId xmlns:a16="http://schemas.microsoft.com/office/drawing/2014/main" id="{B3253187-C9D8-47B0-A2BF-950848979BA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0412"/>
          <a:stretch/>
        </p:blipFill>
        <p:spPr bwMode="auto">
          <a:xfrm>
            <a:off x="-12633" y="2211571"/>
            <a:ext cx="6998224" cy="32868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orms response chart. Question title: 1. اسم الكلية. Number of responses: 262 responses.">
            <a:extLst>
              <a:ext uri="{FF2B5EF4-FFF2-40B4-BE49-F238E27FC236}">
                <a16:creationId xmlns:a16="http://schemas.microsoft.com/office/drawing/2014/main" id="{48846C73-CF22-4AD1-A004-0DD67D05DF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37" r="9526"/>
          <a:stretch/>
        </p:blipFill>
        <p:spPr bwMode="auto">
          <a:xfrm>
            <a:off x="7102549" y="2041452"/>
            <a:ext cx="4922874" cy="32336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87DD923-1033-4C32-A413-D197050A36FC}"/>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88373FFF-59C8-4899-9A0A-F5840DF73B7A}"/>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4399938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B10E-17BE-4454-8DA8-58DB632ABCFC}"/>
              </a:ext>
            </a:extLst>
          </p:cNvPr>
          <p:cNvSpPr>
            <a:spLocks noGrp="1"/>
          </p:cNvSpPr>
          <p:nvPr>
            <p:ph type="title"/>
          </p:nvPr>
        </p:nvSpPr>
        <p:spPr>
          <a:xfrm>
            <a:off x="318977" y="286603"/>
            <a:ext cx="10836703" cy="1450757"/>
          </a:xfrm>
        </p:spPr>
        <p:txBody>
          <a:bodyPr/>
          <a:lstStyle/>
          <a:p>
            <a:pPr algn="r" rtl="1"/>
            <a:r>
              <a:rPr lang="ar-SA" dirty="0"/>
              <a:t>تجاوب الطلاب في اللقاءات غير المتزامنة</a:t>
            </a:r>
            <a:endParaRPr lang="en-US" dirty="0"/>
          </a:p>
        </p:txBody>
      </p:sp>
      <p:pic>
        <p:nvPicPr>
          <p:cNvPr id="18434" name="Picture 2" descr="Forms response chart. Question title: 15. 2  في حال استخدمت لقاءات غير متزامنة (لقاءات غير مباشرة مثل تسجيل فيديو ، تسجيل صوتي أو رفع مادة تعليمية) فما هي نسبة مشاركة طلابك : . Number of responses: 41 responses.">
            <a:extLst>
              <a:ext uri="{FF2B5EF4-FFF2-40B4-BE49-F238E27FC236}">
                <a16:creationId xmlns:a16="http://schemas.microsoft.com/office/drawing/2014/main" id="{1EFCFAFA-8436-40D9-99F9-674AB8D3E8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19633"/>
            <a:ext cx="6047225" cy="274273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orms response chart. Question title: 14. 2  في حال كانت اللقاءات غير متزامنة (لقاءات غير مباشرة مثل تسجيل فيديو ، تسجيل صوتي أو رفع مادة تعليمية) فما هي نسبة مشاركة زملاءك باعتقادك:. Number of responses: 258 responses.">
            <a:extLst>
              <a:ext uri="{FF2B5EF4-FFF2-40B4-BE49-F238E27FC236}">
                <a16:creationId xmlns:a16="http://schemas.microsoft.com/office/drawing/2014/main" id="{7C5F38B8-815A-4773-AF05-E2C07AB528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9" r="2239"/>
          <a:stretch/>
        </p:blipFill>
        <p:spPr bwMode="auto">
          <a:xfrm>
            <a:off x="5896053" y="2707607"/>
            <a:ext cx="6295947" cy="2966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30DA74-7539-4CCD-87BD-C1605FF74125}"/>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D1BEEB95-0FB0-4523-A7ED-CD43CA264448}"/>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041913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5DEF-D2F1-4B85-9FF0-F8704715E7DA}"/>
              </a:ext>
            </a:extLst>
          </p:cNvPr>
          <p:cNvSpPr>
            <a:spLocks noGrp="1"/>
          </p:cNvSpPr>
          <p:nvPr>
            <p:ph type="title"/>
          </p:nvPr>
        </p:nvSpPr>
        <p:spPr>
          <a:xfrm>
            <a:off x="1097280" y="286603"/>
            <a:ext cx="10205130" cy="1450757"/>
          </a:xfrm>
        </p:spPr>
        <p:txBody>
          <a:bodyPr/>
          <a:lstStyle/>
          <a:p>
            <a:pPr algn="r" rtl="1"/>
            <a:r>
              <a:rPr lang="ar-SA" dirty="0"/>
              <a:t>تفاعل الطلاب اللقاءات الغير متزامنة</a:t>
            </a:r>
            <a:endParaRPr lang="en-US" dirty="0"/>
          </a:p>
        </p:txBody>
      </p:sp>
      <p:pic>
        <p:nvPicPr>
          <p:cNvPr id="20482" name="Picture 2" descr="Forms response chart. Question title: 16. 2 نسبة الطلاب الذين يتفاعلون خلال اللقاء غير المتزامن (لقاءات غير مباشرة مثل تسجيل فيديو ، تسجيل صوتي أو رفع مادة تعليمية):. Number of responses: 46 responses.">
            <a:extLst>
              <a:ext uri="{FF2B5EF4-FFF2-40B4-BE49-F238E27FC236}">
                <a16:creationId xmlns:a16="http://schemas.microsoft.com/office/drawing/2014/main" id="{D8420D3D-26E1-4F6A-88ED-43B319F093A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94" r="3330"/>
          <a:stretch/>
        </p:blipFill>
        <p:spPr bwMode="auto">
          <a:xfrm>
            <a:off x="35754" y="2485098"/>
            <a:ext cx="7219195" cy="3434317"/>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Forms response chart. Question title: 15. 2 نسبة الطلاب الذين يتفاعلون خلال اللقاء غير المتزامن (لقاءات غير مباشرة مثل تسجيل فيديو ، تسجيل صوتي أو رفع مادة تعليمية):. Number of responses: 260 responses.">
            <a:extLst>
              <a:ext uri="{FF2B5EF4-FFF2-40B4-BE49-F238E27FC236}">
                <a16:creationId xmlns:a16="http://schemas.microsoft.com/office/drawing/2014/main" id="{1012D2EB-CABD-41AA-9FF0-96F9B7518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30" t="20564" r="21654" b="7628"/>
          <a:stretch/>
        </p:blipFill>
        <p:spPr bwMode="auto">
          <a:xfrm>
            <a:off x="7132320" y="2900711"/>
            <a:ext cx="5059680" cy="26031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BA41AE5-42B4-4057-8710-872B5078E435}"/>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7DE5E7C2-3CA8-482D-B74E-339F121E0BE5}"/>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501306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12A1-C726-4198-A460-DEF1BDA6EAEA}"/>
              </a:ext>
            </a:extLst>
          </p:cNvPr>
          <p:cNvSpPr>
            <a:spLocks noGrp="1"/>
          </p:cNvSpPr>
          <p:nvPr>
            <p:ph type="title"/>
          </p:nvPr>
        </p:nvSpPr>
        <p:spPr>
          <a:xfrm>
            <a:off x="1171707" y="530137"/>
            <a:ext cx="10058400" cy="865490"/>
          </a:xfrm>
        </p:spPr>
        <p:txBody>
          <a:bodyPr/>
          <a:lstStyle/>
          <a:p>
            <a:pPr algn="r" rtl="1"/>
            <a:r>
              <a:rPr lang="ar-SA" dirty="0"/>
              <a:t>التحديات الفنية التي واجهتها في التعليم عن بعد</a:t>
            </a:r>
            <a:endParaRPr lang="en-US" dirty="0"/>
          </a:p>
        </p:txBody>
      </p:sp>
      <p:pic>
        <p:nvPicPr>
          <p:cNvPr id="19458" name="Picture 2" descr="Forms response chart. Question title: 16. أولا: فنية (يمكن اختيار اكثر من اجابة):. Number of responses: 258 responses.">
            <a:extLst>
              <a:ext uri="{FF2B5EF4-FFF2-40B4-BE49-F238E27FC236}">
                <a16:creationId xmlns:a16="http://schemas.microsoft.com/office/drawing/2014/main" id="{F405F56B-2D33-4428-B13F-6915174FAA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658" r="6605"/>
          <a:stretch/>
        </p:blipFill>
        <p:spPr bwMode="auto">
          <a:xfrm>
            <a:off x="6429375" y="2837725"/>
            <a:ext cx="5762626" cy="3373057"/>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Forms response chart. Question title: 17. أولا: فنية (يمكن اختيار اكثر من اجابة):. Number of responses: 56 responses.">
            <a:extLst>
              <a:ext uri="{FF2B5EF4-FFF2-40B4-BE49-F238E27FC236}">
                <a16:creationId xmlns:a16="http://schemas.microsoft.com/office/drawing/2014/main" id="{F75E8C48-27CB-4912-A328-E477E5D0F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438272"/>
            <a:ext cx="6358270" cy="37483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70E99D2-2F46-436A-8E76-F49A3DE7BB42}"/>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25DA705F-8579-4E8B-A6A4-5B0B3073D3B8}"/>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
        <p:nvSpPr>
          <p:cNvPr id="3" name="TextBox 2">
            <a:extLst>
              <a:ext uri="{FF2B5EF4-FFF2-40B4-BE49-F238E27FC236}">
                <a16:creationId xmlns:a16="http://schemas.microsoft.com/office/drawing/2014/main" id="{ABC6DDA3-BEA5-4CF9-A040-0C91218FB134}"/>
              </a:ext>
            </a:extLst>
          </p:cNvPr>
          <p:cNvSpPr txBox="1"/>
          <p:nvPr/>
        </p:nvSpPr>
        <p:spPr>
          <a:xfrm>
            <a:off x="6019801" y="3215429"/>
            <a:ext cx="2038349" cy="246221"/>
          </a:xfrm>
          <a:prstGeom prst="rect">
            <a:avLst/>
          </a:prstGeom>
          <a:noFill/>
        </p:spPr>
        <p:txBody>
          <a:bodyPr wrap="square" rtlCol="0">
            <a:spAutoFit/>
          </a:bodyPr>
          <a:lstStyle/>
          <a:p>
            <a:r>
              <a:rPr lang="ar-SA" sz="1000" dirty="0"/>
              <a:t>تقطيع بسبب مشكلة في البرنامج المستخدم 2. </a:t>
            </a:r>
            <a:endParaRPr lang="en-US" sz="1000" dirty="0"/>
          </a:p>
        </p:txBody>
      </p:sp>
    </p:spTree>
    <p:extLst>
      <p:ext uri="{BB962C8B-B14F-4D97-AF65-F5344CB8AC3E}">
        <p14:creationId xmlns:p14="http://schemas.microsoft.com/office/powerpoint/2010/main" val="1671925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548C-F111-4095-99A8-EBC8EA57E8AA}"/>
              </a:ext>
            </a:extLst>
          </p:cNvPr>
          <p:cNvSpPr>
            <a:spLocks noGrp="1"/>
          </p:cNvSpPr>
          <p:nvPr>
            <p:ph type="title"/>
          </p:nvPr>
        </p:nvSpPr>
        <p:spPr/>
        <p:txBody>
          <a:bodyPr/>
          <a:lstStyle/>
          <a:p>
            <a:pPr algn="r" rtl="1"/>
            <a:r>
              <a:rPr lang="ar-SA" dirty="0"/>
              <a:t>التحديات الادارية التي واجهتها في التعليم عن بعد</a:t>
            </a:r>
            <a:endParaRPr lang="en-US" dirty="0"/>
          </a:p>
        </p:txBody>
      </p:sp>
      <p:pic>
        <p:nvPicPr>
          <p:cNvPr id="22530" name="Picture 2" descr="Forms response chart. Question title: 18. ثانيا: إدارية (يمكن اختيار اكثر من اجابة):. Number of responses: 28 responses.">
            <a:extLst>
              <a:ext uri="{FF2B5EF4-FFF2-40B4-BE49-F238E27FC236}">
                <a16:creationId xmlns:a16="http://schemas.microsoft.com/office/drawing/2014/main" id="{8421D25C-533C-4142-A73E-88E7ACC6D2F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607" y="2222797"/>
            <a:ext cx="6221333" cy="421049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Forms response chart. Question title: 17. ثانيا: إدارية (يمكن اختيار اكثر من اجابة):. Number of responses: 212 responses.">
            <a:extLst>
              <a:ext uri="{FF2B5EF4-FFF2-40B4-BE49-F238E27FC236}">
                <a16:creationId xmlns:a16="http://schemas.microsoft.com/office/drawing/2014/main" id="{EED17237-389D-44F5-B1E4-750C27A859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467" r="4511" b="12091"/>
          <a:stretch/>
        </p:blipFill>
        <p:spPr bwMode="auto">
          <a:xfrm>
            <a:off x="5765947" y="2391653"/>
            <a:ext cx="6453963" cy="4041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0F74AE-E990-4BA6-A164-08199C52F81E}"/>
              </a:ext>
            </a:extLst>
          </p:cNvPr>
          <p:cNvSpPr txBox="1"/>
          <p:nvPr/>
        </p:nvSpPr>
        <p:spPr>
          <a:xfrm>
            <a:off x="132818" y="1853465"/>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C5CBC4A9-D7B9-483A-8914-8E7C274EF3C0}"/>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322562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83C4F-3D5E-4F83-8DA7-524E8A8A61EE}"/>
              </a:ext>
            </a:extLst>
          </p:cNvPr>
          <p:cNvSpPr>
            <a:spLocks noGrp="1"/>
          </p:cNvSpPr>
          <p:nvPr>
            <p:ph type="title"/>
          </p:nvPr>
        </p:nvSpPr>
        <p:spPr>
          <a:xfrm>
            <a:off x="1097280" y="286604"/>
            <a:ext cx="10058400" cy="989304"/>
          </a:xfrm>
        </p:spPr>
        <p:txBody>
          <a:bodyPr/>
          <a:lstStyle/>
          <a:p>
            <a:pPr algn="r" rtl="1"/>
            <a:r>
              <a:rPr lang="ar-SA" dirty="0"/>
              <a:t>التحديات الاجتماعية التي واجهتها في التعليم عن بعد</a:t>
            </a:r>
            <a:endParaRPr lang="en-US" dirty="0"/>
          </a:p>
        </p:txBody>
      </p:sp>
      <p:pic>
        <p:nvPicPr>
          <p:cNvPr id="23554" name="Picture 2" descr="Forms response chart. Question title: 19. ثالثا : اجتماعية (يمكن اختيار اكثر من اجابة):. Number of responses: 49 responses.">
            <a:extLst>
              <a:ext uri="{FF2B5EF4-FFF2-40B4-BE49-F238E27FC236}">
                <a16:creationId xmlns:a16="http://schemas.microsoft.com/office/drawing/2014/main" id="{086292E1-3F9B-445F-9D34-0C91EC89730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962"/>
          <a:stretch/>
        </p:blipFill>
        <p:spPr bwMode="auto">
          <a:xfrm>
            <a:off x="40938" y="2112526"/>
            <a:ext cx="5445462" cy="3639688"/>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Forms response chart. Question title: 18. ثالثا : اجتماعية (يمكن اختيار اكثر من اجابة):. Number of responses: 231 responses.">
            <a:extLst>
              <a:ext uri="{FF2B5EF4-FFF2-40B4-BE49-F238E27FC236}">
                <a16:creationId xmlns:a16="http://schemas.microsoft.com/office/drawing/2014/main" id="{F5214FFE-9658-40B8-9F2E-02D2ACFB0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112526"/>
            <a:ext cx="6664662" cy="37141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91CA47-1AC7-4ED4-BEE2-CD812EE6ED66}"/>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83A491BD-831C-4168-81AC-926506316802}"/>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100609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358C-5613-43E9-BD08-DA9B699A2763}"/>
              </a:ext>
            </a:extLst>
          </p:cNvPr>
          <p:cNvSpPr>
            <a:spLocks noGrp="1"/>
          </p:cNvSpPr>
          <p:nvPr>
            <p:ph type="title"/>
          </p:nvPr>
        </p:nvSpPr>
        <p:spPr>
          <a:xfrm>
            <a:off x="1097280" y="286604"/>
            <a:ext cx="10058400" cy="1223220"/>
          </a:xfrm>
        </p:spPr>
        <p:txBody>
          <a:bodyPr/>
          <a:lstStyle/>
          <a:p>
            <a:pPr algn="r" rtl="1"/>
            <a:r>
              <a:rPr lang="ar-SA" dirty="0"/>
              <a:t>مقارنة بالتدريس الصفي</a:t>
            </a:r>
            <a:endParaRPr lang="en-US" dirty="0"/>
          </a:p>
        </p:txBody>
      </p:sp>
      <p:pic>
        <p:nvPicPr>
          <p:cNvPr id="24578" name="Picture 2" descr="Forms response chart. Question title: 20. ما النمط الذي تفضل استخدامه في التدريس؟. Number of responses: 59 responses.">
            <a:extLst>
              <a:ext uri="{FF2B5EF4-FFF2-40B4-BE49-F238E27FC236}">
                <a16:creationId xmlns:a16="http://schemas.microsoft.com/office/drawing/2014/main" id="{07B67818-BFE8-484F-ACCA-6CA68BA0F8E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3315"/>
          <a:stretch/>
        </p:blipFill>
        <p:spPr bwMode="auto">
          <a:xfrm>
            <a:off x="30480" y="2553626"/>
            <a:ext cx="6096000" cy="3276320"/>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Forms response chart. Question title: 19. ما النمط الذي تفضل استخدامه في التعلم؟. Number of responses: 262 responses.">
            <a:extLst>
              <a:ext uri="{FF2B5EF4-FFF2-40B4-BE49-F238E27FC236}">
                <a16:creationId xmlns:a16="http://schemas.microsoft.com/office/drawing/2014/main" id="{5AC48B07-96E8-46C3-85CB-EFC3A97469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75" r="14739"/>
          <a:stretch/>
        </p:blipFill>
        <p:spPr bwMode="auto">
          <a:xfrm>
            <a:off x="5971138" y="2338557"/>
            <a:ext cx="6220862" cy="3196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C890F22-E1E0-4381-8E85-5B08746A3CAC}"/>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2F082487-87B5-4A20-8957-519DBBF222FF}"/>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909545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F8CB-B8C7-44E2-BE93-A03F6D752A46}"/>
              </a:ext>
            </a:extLst>
          </p:cNvPr>
          <p:cNvSpPr>
            <a:spLocks noGrp="1"/>
          </p:cNvSpPr>
          <p:nvPr>
            <p:ph type="title"/>
          </p:nvPr>
        </p:nvSpPr>
        <p:spPr>
          <a:xfrm>
            <a:off x="1066800" y="542260"/>
            <a:ext cx="10058400" cy="1014346"/>
          </a:xfrm>
        </p:spPr>
        <p:txBody>
          <a:bodyPr/>
          <a:lstStyle/>
          <a:p>
            <a:pPr algn="r" rtl="1"/>
            <a:r>
              <a:rPr lang="ar-SA" dirty="0"/>
              <a:t>مقارنة بالتدريس الصفي</a:t>
            </a:r>
            <a:endParaRPr lang="en-US" dirty="0"/>
          </a:p>
        </p:txBody>
      </p:sp>
      <p:pic>
        <p:nvPicPr>
          <p:cNvPr id="25604" name="Picture 4" descr="Forms response chart. Question title: 21. النمط التدريسي الأكثر قدرة على تحقيق أهداف المساق؟. Number of responses: 59 responses.">
            <a:extLst>
              <a:ext uri="{FF2B5EF4-FFF2-40B4-BE49-F238E27FC236}">
                <a16:creationId xmlns:a16="http://schemas.microsoft.com/office/drawing/2014/main" id="{839FBB44-46BF-4989-9E88-8FEDEBBD18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6986"/>
          <a:stretch/>
        </p:blipFill>
        <p:spPr bwMode="auto">
          <a:xfrm>
            <a:off x="81517" y="2367096"/>
            <a:ext cx="6996224" cy="354609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Forms response chart. Question title: 20. النمط التدريسي الأكثر قدرة على تحقيق أهداف المساق؟. Number of responses: 262 responses.">
            <a:extLst>
              <a:ext uri="{FF2B5EF4-FFF2-40B4-BE49-F238E27FC236}">
                <a16:creationId xmlns:a16="http://schemas.microsoft.com/office/drawing/2014/main" id="{4E39ECFD-B040-4942-88EF-5B12AFCE6D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25" t="25209" r="17661" b="9897"/>
          <a:stretch/>
        </p:blipFill>
        <p:spPr bwMode="auto">
          <a:xfrm>
            <a:off x="6960781" y="3024628"/>
            <a:ext cx="5231219" cy="22310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E7621DA-49D2-479D-A123-8DAB75E546BF}"/>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891233A6-7579-4A9F-AFEE-71CDF52BC2AB}"/>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677123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D68D7-558B-43B2-935A-3F243D6AFDB9}"/>
              </a:ext>
            </a:extLst>
          </p:cNvPr>
          <p:cNvSpPr>
            <a:spLocks noGrp="1"/>
          </p:cNvSpPr>
          <p:nvPr>
            <p:ph type="title"/>
          </p:nvPr>
        </p:nvSpPr>
        <p:spPr/>
        <p:txBody>
          <a:bodyPr/>
          <a:lstStyle/>
          <a:p>
            <a:pPr algn="r" rtl="1"/>
            <a:r>
              <a:rPr lang="ar-SA" dirty="0"/>
              <a:t>وسائل التقييم عن بعد</a:t>
            </a:r>
            <a:endParaRPr lang="en-US" dirty="0"/>
          </a:p>
        </p:txBody>
      </p:sp>
      <p:pic>
        <p:nvPicPr>
          <p:cNvPr id="26626" name="Picture 2" descr="Forms response chart. Question title: 22. هل استخدمت أداوت التقييم خلال تجربتك للتعليم عن بعد ؟. Number of responses: 59 responses.">
            <a:extLst>
              <a:ext uri="{FF2B5EF4-FFF2-40B4-BE49-F238E27FC236}">
                <a16:creationId xmlns:a16="http://schemas.microsoft.com/office/drawing/2014/main" id="{F1840E96-8C3F-4251-90EC-EEE4766A03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9238" b="6736"/>
          <a:stretch/>
        </p:blipFill>
        <p:spPr bwMode="auto">
          <a:xfrm>
            <a:off x="23983" y="2432787"/>
            <a:ext cx="6058596" cy="3359888"/>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Forms response chart. Question title: 21. هل استخدم استاذك أداوت التقييم خلال تجربتك للتعليم عن بعد ؟. Number of responses: 262 responses.">
            <a:extLst>
              <a:ext uri="{FF2B5EF4-FFF2-40B4-BE49-F238E27FC236}">
                <a16:creationId xmlns:a16="http://schemas.microsoft.com/office/drawing/2014/main" id="{A85F7AAA-4B4E-45A6-A1D6-736BDF34EF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653" b="8041"/>
          <a:stretch/>
        </p:blipFill>
        <p:spPr bwMode="auto">
          <a:xfrm>
            <a:off x="6058596" y="2308522"/>
            <a:ext cx="6109421" cy="33598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BA0F42-959A-4110-9B6D-F91B104C1FE6}"/>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B0DC93A8-0672-456F-BDFE-C9E6DC1C32B4}"/>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070147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03CFE-9E73-4B2C-B968-E24BC188A4D7}"/>
              </a:ext>
            </a:extLst>
          </p:cNvPr>
          <p:cNvSpPr>
            <a:spLocks noGrp="1"/>
          </p:cNvSpPr>
          <p:nvPr>
            <p:ph type="title"/>
          </p:nvPr>
        </p:nvSpPr>
        <p:spPr>
          <a:xfrm>
            <a:off x="1097280" y="286603"/>
            <a:ext cx="10058400" cy="1127527"/>
          </a:xfrm>
        </p:spPr>
        <p:txBody>
          <a:bodyPr/>
          <a:lstStyle/>
          <a:p>
            <a:pPr algn="r" rtl="1"/>
            <a:r>
              <a:rPr lang="ar-SA" dirty="0"/>
              <a:t>وسائل التقييم عن بعد</a:t>
            </a:r>
            <a:endParaRPr lang="en-US" dirty="0"/>
          </a:p>
        </p:txBody>
      </p:sp>
      <p:pic>
        <p:nvPicPr>
          <p:cNvPr id="27650" name="Picture 2" descr="Forms response chart. Question title: 22. 1 إذا كانت إجابتك على السؤال السابق بنعم، فما هي الأدوات التي استخدمتها؟(يمكن اختيار اكثر من اجابة):. Number of responses: 59 responses.">
            <a:extLst>
              <a:ext uri="{FF2B5EF4-FFF2-40B4-BE49-F238E27FC236}">
                <a16:creationId xmlns:a16="http://schemas.microsoft.com/office/drawing/2014/main" id="{76AA5D61-5B8F-4D3A-B853-AD33507BF6F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895" b="8248"/>
          <a:stretch/>
        </p:blipFill>
        <p:spPr bwMode="auto">
          <a:xfrm>
            <a:off x="190390" y="1990314"/>
            <a:ext cx="6117486" cy="4343809"/>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Forms response chart. Question title: 21. 1 إذا كانت إجابتك على السؤال السابق بنعم، فما هي الأدوات التي استخدمها أستاذك؟(يمكن اختيار اكثر من اجابة):. Number of responses: 234 responses.">
            <a:extLst>
              <a:ext uri="{FF2B5EF4-FFF2-40B4-BE49-F238E27FC236}">
                <a16:creationId xmlns:a16="http://schemas.microsoft.com/office/drawing/2014/main" id="{7934F0C6-03CF-4423-B159-294763D9F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23" b="9941"/>
          <a:stretch/>
        </p:blipFill>
        <p:spPr bwMode="auto">
          <a:xfrm>
            <a:off x="6432698" y="1990315"/>
            <a:ext cx="5599814" cy="43438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926991-B677-46AA-B40D-888C284785D7}"/>
              </a:ext>
            </a:extLst>
          </p:cNvPr>
          <p:cNvSpPr txBox="1"/>
          <p:nvPr/>
        </p:nvSpPr>
        <p:spPr>
          <a:xfrm>
            <a:off x="190390" y="1680489"/>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24022CD6-5A01-4E5E-A786-E8E9E1CD1703}"/>
              </a:ext>
            </a:extLst>
          </p:cNvPr>
          <p:cNvSpPr txBox="1"/>
          <p:nvPr/>
        </p:nvSpPr>
        <p:spPr>
          <a:xfrm>
            <a:off x="6676361" y="1744083"/>
            <a:ext cx="1928923" cy="369332"/>
          </a:xfrm>
          <a:prstGeom prst="rect">
            <a:avLst/>
          </a:prstGeom>
          <a:noFill/>
        </p:spPr>
        <p:txBody>
          <a:bodyPr wrap="square" rtlCol="0">
            <a:spAutoFit/>
          </a:bodyPr>
          <a:lstStyle/>
          <a:p>
            <a:r>
              <a:rPr lang="ar-SA" b="1" dirty="0"/>
              <a:t>الطالب</a:t>
            </a:r>
            <a:endParaRPr lang="en-US" b="1" dirty="0"/>
          </a:p>
        </p:txBody>
      </p:sp>
      <p:sp>
        <p:nvSpPr>
          <p:cNvPr id="3" name="TextBox 2">
            <a:extLst>
              <a:ext uri="{FF2B5EF4-FFF2-40B4-BE49-F238E27FC236}">
                <a16:creationId xmlns:a16="http://schemas.microsoft.com/office/drawing/2014/main" id="{D890E987-AC20-4C1E-B400-4632E0DF513A}"/>
              </a:ext>
            </a:extLst>
          </p:cNvPr>
          <p:cNvSpPr txBox="1"/>
          <p:nvPr/>
        </p:nvSpPr>
        <p:spPr>
          <a:xfrm>
            <a:off x="5930753" y="2847975"/>
            <a:ext cx="2070247" cy="246221"/>
          </a:xfrm>
          <a:prstGeom prst="rect">
            <a:avLst/>
          </a:prstGeom>
          <a:noFill/>
        </p:spPr>
        <p:txBody>
          <a:bodyPr wrap="square" rtlCol="0">
            <a:spAutoFit/>
          </a:bodyPr>
          <a:lstStyle/>
          <a:p>
            <a:r>
              <a:rPr lang="ar-SA" sz="1000" dirty="0"/>
              <a:t>امتحان كتاب مفتوح </a:t>
            </a:r>
            <a:r>
              <a:rPr lang="en-US" sz="1000" dirty="0"/>
              <a:t> open book exam</a:t>
            </a:r>
            <a:r>
              <a:rPr lang="ar-SA" sz="1000" dirty="0"/>
              <a:t>2. </a:t>
            </a:r>
            <a:endParaRPr lang="en-US" sz="1000" dirty="0"/>
          </a:p>
        </p:txBody>
      </p:sp>
      <p:sp>
        <p:nvSpPr>
          <p:cNvPr id="8" name="TextBox 7">
            <a:extLst>
              <a:ext uri="{FF2B5EF4-FFF2-40B4-BE49-F238E27FC236}">
                <a16:creationId xmlns:a16="http://schemas.microsoft.com/office/drawing/2014/main" id="{B5C9A568-953E-44C8-AA25-B558B787744D}"/>
              </a:ext>
            </a:extLst>
          </p:cNvPr>
          <p:cNvSpPr txBox="1"/>
          <p:nvPr/>
        </p:nvSpPr>
        <p:spPr>
          <a:xfrm>
            <a:off x="-171006" y="2724864"/>
            <a:ext cx="2070247" cy="246221"/>
          </a:xfrm>
          <a:prstGeom prst="rect">
            <a:avLst/>
          </a:prstGeom>
          <a:noFill/>
        </p:spPr>
        <p:txBody>
          <a:bodyPr wrap="square" rtlCol="0">
            <a:spAutoFit/>
          </a:bodyPr>
          <a:lstStyle/>
          <a:p>
            <a:r>
              <a:rPr lang="ar-SA" sz="1000" dirty="0"/>
              <a:t>امتحان كتاب مفتوح </a:t>
            </a:r>
            <a:r>
              <a:rPr lang="en-US" sz="1000" dirty="0"/>
              <a:t> open book exam</a:t>
            </a:r>
            <a:r>
              <a:rPr lang="ar-SA" sz="1000" dirty="0"/>
              <a:t>2. </a:t>
            </a:r>
            <a:endParaRPr lang="en-US" sz="1000" dirty="0"/>
          </a:p>
        </p:txBody>
      </p:sp>
    </p:spTree>
    <p:extLst>
      <p:ext uri="{BB962C8B-B14F-4D97-AF65-F5344CB8AC3E}">
        <p14:creationId xmlns:p14="http://schemas.microsoft.com/office/powerpoint/2010/main" val="32002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03B19-4B71-4BC4-BAFE-9FF9AF158780}"/>
              </a:ext>
            </a:extLst>
          </p:cNvPr>
          <p:cNvSpPr>
            <a:spLocks noGrp="1"/>
          </p:cNvSpPr>
          <p:nvPr>
            <p:ph type="title"/>
          </p:nvPr>
        </p:nvSpPr>
        <p:spPr>
          <a:xfrm>
            <a:off x="-74428" y="318976"/>
            <a:ext cx="12110582" cy="1099407"/>
          </a:xfrm>
        </p:spPr>
        <p:txBody>
          <a:bodyPr/>
          <a:lstStyle/>
          <a:p>
            <a:pPr algn="r" rtl="1"/>
            <a:r>
              <a:rPr lang="ar-SA" b="0" i="0" dirty="0">
                <a:solidFill>
                  <a:srgbClr val="000000"/>
                </a:solidFill>
                <a:effectLst/>
                <a:latin typeface="Google Sans"/>
              </a:rPr>
              <a:t>الشعور بالارتباط مع الطالب</a:t>
            </a:r>
            <a:endParaRPr lang="en-US" dirty="0"/>
          </a:p>
        </p:txBody>
      </p:sp>
      <p:pic>
        <p:nvPicPr>
          <p:cNvPr id="28674" name="Picture 2" descr="Forms response chart. Question title: 23 . 1  عدم الشعور بالارتباط مع طلابي. Number of responses: 57 responses.">
            <a:extLst>
              <a:ext uri="{FF2B5EF4-FFF2-40B4-BE49-F238E27FC236}">
                <a16:creationId xmlns:a16="http://schemas.microsoft.com/office/drawing/2014/main" id="{A6C8434B-A69A-4D5B-A781-18A6F6D407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0709" y="2447795"/>
            <a:ext cx="5940154" cy="311099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Forms response chart. Question title: 22 . 1  عدم الشعور بالارتباط مع المدرس. Number of responses: 262 responses.">
            <a:extLst>
              <a:ext uri="{FF2B5EF4-FFF2-40B4-BE49-F238E27FC236}">
                <a16:creationId xmlns:a16="http://schemas.microsoft.com/office/drawing/2014/main" id="{5EFDD1D0-7EAF-43C7-86D0-32D2FFB23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0863" y="2447795"/>
            <a:ext cx="6172808" cy="3110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E1B126-C5E8-46CD-A417-C5B7BA0AA87A}"/>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47DBBC82-2E2F-459B-A013-8DB324866223}"/>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647946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79B3-9C24-486C-8ED2-509DE5BE801F}"/>
              </a:ext>
            </a:extLst>
          </p:cNvPr>
          <p:cNvSpPr>
            <a:spLocks noGrp="1"/>
          </p:cNvSpPr>
          <p:nvPr>
            <p:ph type="title"/>
          </p:nvPr>
        </p:nvSpPr>
        <p:spPr>
          <a:xfrm>
            <a:off x="361507" y="286603"/>
            <a:ext cx="11451265" cy="1450757"/>
          </a:xfrm>
        </p:spPr>
        <p:txBody>
          <a:bodyPr/>
          <a:lstStyle/>
          <a:p>
            <a:pPr algn="r" rtl="1"/>
            <a:r>
              <a:rPr lang="ar-SA" dirty="0"/>
              <a:t>مستوى الدراسة للطالب</a:t>
            </a:r>
            <a:endParaRPr lang="en-US" dirty="0"/>
          </a:p>
        </p:txBody>
      </p:sp>
      <p:pic>
        <p:nvPicPr>
          <p:cNvPr id="2050" name="Picture 2" descr="Forms response chart. Question title: 3. سنوات الدراسة (المستوى): . Number of responses: 262 responses.">
            <a:extLst>
              <a:ext uri="{FF2B5EF4-FFF2-40B4-BE49-F238E27FC236}">
                <a16:creationId xmlns:a16="http://schemas.microsoft.com/office/drawing/2014/main" id="{BCDB666A-4DBE-40BF-885B-411E8C560CD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953"/>
          <a:stretch/>
        </p:blipFill>
        <p:spPr bwMode="auto">
          <a:xfrm>
            <a:off x="1315749" y="2954744"/>
            <a:ext cx="9560502" cy="33809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BD4F05-912E-4BA4-8E38-E4FBCDFAEBCB}"/>
              </a:ext>
            </a:extLst>
          </p:cNvPr>
          <p:cNvSpPr txBox="1"/>
          <p:nvPr/>
        </p:nvSpPr>
        <p:spPr>
          <a:xfrm>
            <a:off x="851711" y="2365966"/>
            <a:ext cx="3179135" cy="369332"/>
          </a:xfrm>
          <a:prstGeom prst="rect">
            <a:avLst/>
          </a:prstGeom>
          <a:noFill/>
        </p:spPr>
        <p:txBody>
          <a:bodyPr wrap="square" rtlCol="0">
            <a:spAutoFit/>
          </a:bodyPr>
          <a:lstStyle/>
          <a:p>
            <a:r>
              <a:rPr lang="ar-SA" b="1" dirty="0"/>
              <a:t>سنوات الدراسة للطالب (المستوى). 3</a:t>
            </a:r>
            <a:endParaRPr lang="en-US" b="1" dirty="0"/>
          </a:p>
        </p:txBody>
      </p:sp>
    </p:spTree>
    <p:extLst>
      <p:ext uri="{BB962C8B-B14F-4D97-AF65-F5344CB8AC3E}">
        <p14:creationId xmlns:p14="http://schemas.microsoft.com/office/powerpoint/2010/main" val="2902831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85B1C-C656-424C-8460-D819D4120709}"/>
              </a:ext>
            </a:extLst>
          </p:cNvPr>
          <p:cNvSpPr>
            <a:spLocks noGrp="1"/>
          </p:cNvSpPr>
          <p:nvPr>
            <p:ph type="title"/>
          </p:nvPr>
        </p:nvSpPr>
        <p:spPr>
          <a:xfrm>
            <a:off x="0" y="495770"/>
            <a:ext cx="12107588" cy="961183"/>
          </a:xfrm>
        </p:spPr>
        <p:txBody>
          <a:bodyPr/>
          <a:lstStyle/>
          <a:p>
            <a:pPr algn="r"/>
            <a:r>
              <a:rPr lang="ar-SA" dirty="0">
                <a:solidFill>
                  <a:srgbClr val="000000"/>
                </a:solidFill>
                <a:latin typeface="Google Sans"/>
              </a:rPr>
              <a:t>توقعات الطلاب</a:t>
            </a:r>
            <a:endParaRPr lang="en-US" dirty="0"/>
          </a:p>
        </p:txBody>
      </p:sp>
      <p:pic>
        <p:nvPicPr>
          <p:cNvPr id="29698" name="Picture 2" descr="Forms response chart. Question title: 23 . 2 . مخاوف حول عدم القدرة على تحقيق توقعات الطلاب العاليه. Number of responses: 57 responses.">
            <a:extLst>
              <a:ext uri="{FF2B5EF4-FFF2-40B4-BE49-F238E27FC236}">
                <a16:creationId xmlns:a16="http://schemas.microsoft.com/office/drawing/2014/main" id="{2A5773B3-BC02-4131-8425-4A6721900AA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803"/>
          <a:stretch/>
        </p:blipFill>
        <p:spPr bwMode="auto">
          <a:xfrm>
            <a:off x="-30479" y="2474949"/>
            <a:ext cx="6096000" cy="3221373"/>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Forms response chart. Question title: 22 . 2 . مخاوف حول عدم قدرة المساق على تحقيق توقعاتي. Number of responses: 261 responses.">
            <a:extLst>
              <a:ext uri="{FF2B5EF4-FFF2-40B4-BE49-F238E27FC236}">
                <a16:creationId xmlns:a16="http://schemas.microsoft.com/office/drawing/2014/main" id="{75346526-4089-4C09-B76E-D29A53AF25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9" r="3002"/>
          <a:stretch/>
        </p:blipFill>
        <p:spPr bwMode="auto">
          <a:xfrm>
            <a:off x="6126480" y="2474949"/>
            <a:ext cx="5981108" cy="32213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1DE82B-6B13-41D8-9E39-18BC76A8E74E}"/>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F56E2DF9-44E4-4C70-889D-E548336FC647}"/>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999014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1D91-ACC8-4BC1-A883-F984FE07FB1A}"/>
              </a:ext>
            </a:extLst>
          </p:cNvPr>
          <p:cNvSpPr>
            <a:spLocks noGrp="1"/>
          </p:cNvSpPr>
          <p:nvPr>
            <p:ph type="title"/>
          </p:nvPr>
        </p:nvSpPr>
        <p:spPr>
          <a:xfrm>
            <a:off x="7153" y="286603"/>
            <a:ext cx="11194247" cy="1450757"/>
          </a:xfrm>
        </p:spPr>
        <p:txBody>
          <a:bodyPr/>
          <a:lstStyle/>
          <a:p>
            <a:pPr algn="r"/>
            <a:r>
              <a:rPr lang="ar-SA" dirty="0">
                <a:solidFill>
                  <a:srgbClr val="000000"/>
                </a:solidFill>
                <a:latin typeface="Google Sans"/>
              </a:rPr>
              <a:t>إرتباك الطالب</a:t>
            </a:r>
            <a:endParaRPr lang="en-US" dirty="0"/>
          </a:p>
        </p:txBody>
      </p:sp>
      <p:pic>
        <p:nvPicPr>
          <p:cNvPr id="30722" name="Picture 2" descr="Forms response chart. Question title: 23 . 3 .الإرتباك الذي وقع فيه الطالب. Number of responses: 56 responses.">
            <a:extLst>
              <a:ext uri="{FF2B5EF4-FFF2-40B4-BE49-F238E27FC236}">
                <a16:creationId xmlns:a16="http://schemas.microsoft.com/office/drawing/2014/main" id="{82295A61-FADF-45CB-B617-4B547339E9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53" y="2516252"/>
            <a:ext cx="6119327" cy="2909189"/>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Forms response chart. Question title: 22 . 3 .الإرتباك الذي وقعت فيه. Number of responses: 262 responses.">
            <a:extLst>
              <a:ext uri="{FF2B5EF4-FFF2-40B4-BE49-F238E27FC236}">
                <a16:creationId xmlns:a16="http://schemas.microsoft.com/office/drawing/2014/main" id="{EF162CB8-1DF1-4641-807C-43C660FF8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776" y="2516252"/>
            <a:ext cx="6119327" cy="29090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F261DF-5D58-4B50-A2B0-6CCCE8065CDC}"/>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78F1A0F8-782F-4B63-8B7B-7FC5A1CAFE84}"/>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297866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456B-2624-4715-8DDC-86F46828D2AF}"/>
              </a:ext>
            </a:extLst>
          </p:cNvPr>
          <p:cNvSpPr>
            <a:spLocks noGrp="1"/>
          </p:cNvSpPr>
          <p:nvPr>
            <p:ph type="title"/>
          </p:nvPr>
        </p:nvSpPr>
        <p:spPr>
          <a:xfrm>
            <a:off x="0" y="191386"/>
            <a:ext cx="12192000" cy="1141937"/>
          </a:xfrm>
        </p:spPr>
        <p:txBody>
          <a:bodyPr/>
          <a:lstStyle/>
          <a:p>
            <a:pPr algn="r"/>
            <a:r>
              <a:rPr lang="ar-SA" dirty="0">
                <a:solidFill>
                  <a:srgbClr val="000000"/>
                </a:solidFill>
                <a:latin typeface="Google Sans"/>
              </a:rPr>
              <a:t>قدرة الطلاب على القيام بما هو مطلوب منهم</a:t>
            </a:r>
            <a:endParaRPr lang="en-US" dirty="0"/>
          </a:p>
        </p:txBody>
      </p:sp>
      <p:pic>
        <p:nvPicPr>
          <p:cNvPr id="31746" name="Picture 2" descr="Forms response chart. Question title: 23 . 4 . عدم قيام الطلاب بما هومطلوب منهم. Number of responses: 56 responses.">
            <a:extLst>
              <a:ext uri="{FF2B5EF4-FFF2-40B4-BE49-F238E27FC236}">
                <a16:creationId xmlns:a16="http://schemas.microsoft.com/office/drawing/2014/main" id="{76BD52AF-0AA1-40E8-8EC7-870CA0A0789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413"/>
          <a:stretch/>
        </p:blipFill>
        <p:spPr bwMode="auto">
          <a:xfrm>
            <a:off x="76200" y="2342134"/>
            <a:ext cx="6539023" cy="3218581"/>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Forms response chart. Question title: 22 . 4 . مخاوف حول عدم قدرتي على القيام بما هومطلوب مني. Number of responses: 261 responses.">
            <a:extLst>
              <a:ext uri="{FF2B5EF4-FFF2-40B4-BE49-F238E27FC236}">
                <a16:creationId xmlns:a16="http://schemas.microsoft.com/office/drawing/2014/main" id="{7028E1DE-D94C-4FB2-8445-120FB7E7B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13"/>
          <a:stretch/>
        </p:blipFill>
        <p:spPr bwMode="auto">
          <a:xfrm>
            <a:off x="6249890" y="2489097"/>
            <a:ext cx="5942110" cy="2924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702338-EF10-443D-9F68-C0009B71561F}"/>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A505866B-8645-4FE9-8876-F854AB42D049}"/>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273156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DE98D-9EEF-4999-AD83-56FB76E195CC}"/>
              </a:ext>
            </a:extLst>
          </p:cNvPr>
          <p:cNvSpPr>
            <a:spLocks noGrp="1"/>
          </p:cNvSpPr>
          <p:nvPr>
            <p:ph type="title"/>
          </p:nvPr>
        </p:nvSpPr>
        <p:spPr>
          <a:xfrm>
            <a:off x="42530" y="346622"/>
            <a:ext cx="12106940" cy="1035611"/>
          </a:xfrm>
        </p:spPr>
        <p:txBody>
          <a:bodyPr/>
          <a:lstStyle/>
          <a:p>
            <a:pPr algn="r"/>
            <a:r>
              <a:rPr lang="ar-SA" dirty="0">
                <a:solidFill>
                  <a:srgbClr val="000000"/>
                </a:solidFill>
                <a:latin typeface="Google Sans"/>
              </a:rPr>
              <a:t>ادارة عدد الساعات</a:t>
            </a:r>
            <a:endParaRPr lang="en-US" dirty="0"/>
          </a:p>
        </p:txBody>
      </p:sp>
      <p:pic>
        <p:nvPicPr>
          <p:cNvPr id="32770" name="Picture 2" descr="Forms response chart. Question title: 23 . 5 . الصعوبه في إدارة عدد ساعات التدريس المطلوبة. Number of responses: 57 responses.">
            <a:extLst>
              <a:ext uri="{FF2B5EF4-FFF2-40B4-BE49-F238E27FC236}">
                <a16:creationId xmlns:a16="http://schemas.microsoft.com/office/drawing/2014/main" id="{AF954866-D674-4803-8D9C-11B013E2D66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12" r="3540"/>
          <a:stretch/>
        </p:blipFill>
        <p:spPr bwMode="auto">
          <a:xfrm>
            <a:off x="0" y="2488039"/>
            <a:ext cx="5966144" cy="3463978"/>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Forms response chart. Question title: 22 . 5 . الصعوبه في إدارة عدد الساعات التدريسيه لمساقاتي . Number of responses: 261 responses.">
            <a:extLst>
              <a:ext uri="{FF2B5EF4-FFF2-40B4-BE49-F238E27FC236}">
                <a16:creationId xmlns:a16="http://schemas.microsoft.com/office/drawing/2014/main" id="{BB238F57-4647-43B0-B367-1CC62EE72F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57"/>
          <a:stretch/>
        </p:blipFill>
        <p:spPr bwMode="auto">
          <a:xfrm>
            <a:off x="5742468" y="2488039"/>
            <a:ext cx="6315739" cy="3458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017F26-2EEE-4A64-8441-0848988721AF}"/>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94DAB81F-836E-4B69-B500-BE3B5FBDBDF0}"/>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9214761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0A62-CCC2-475C-BD59-9FC373A3A0E6}"/>
              </a:ext>
            </a:extLst>
          </p:cNvPr>
          <p:cNvSpPr>
            <a:spLocks noGrp="1"/>
          </p:cNvSpPr>
          <p:nvPr>
            <p:ph type="title"/>
          </p:nvPr>
        </p:nvSpPr>
        <p:spPr>
          <a:xfrm>
            <a:off x="132501" y="361507"/>
            <a:ext cx="12064407" cy="1003713"/>
          </a:xfrm>
        </p:spPr>
        <p:txBody>
          <a:bodyPr/>
          <a:lstStyle/>
          <a:p>
            <a:pPr algn="r"/>
            <a:r>
              <a:rPr lang="ar-SA" dirty="0">
                <a:solidFill>
                  <a:srgbClr val="000000"/>
                </a:solidFill>
                <a:latin typeface="Google Sans"/>
              </a:rPr>
              <a:t>عمل البرنامج</a:t>
            </a:r>
            <a:endParaRPr lang="en-US" dirty="0"/>
          </a:p>
        </p:txBody>
      </p:sp>
      <p:pic>
        <p:nvPicPr>
          <p:cNvPr id="33794" name="Picture 2" descr="Forms response chart. Question title: 23 . 6 . عدم عمل البرنامج كما هو متوقع . Number of responses: 57 responses.">
            <a:extLst>
              <a:ext uri="{FF2B5EF4-FFF2-40B4-BE49-F238E27FC236}">
                <a16:creationId xmlns:a16="http://schemas.microsoft.com/office/drawing/2014/main" id="{11702FDA-F577-490B-A19E-4D36BDE46A3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466"/>
          <a:stretch/>
        </p:blipFill>
        <p:spPr bwMode="auto">
          <a:xfrm>
            <a:off x="49584" y="2286000"/>
            <a:ext cx="6105301" cy="3514356"/>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Forms response chart. Question title: 22 . 6 . عدم عمل البرنامج كما هو متوقع . Number of responses: 261 responses.">
            <a:extLst>
              <a:ext uri="{FF2B5EF4-FFF2-40B4-BE49-F238E27FC236}">
                <a16:creationId xmlns:a16="http://schemas.microsoft.com/office/drawing/2014/main" id="{D201D6AE-94B3-40A4-AA96-A4255C0E62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79"/>
          <a:stretch/>
        </p:blipFill>
        <p:spPr bwMode="auto">
          <a:xfrm>
            <a:off x="6154885" y="2564132"/>
            <a:ext cx="6037114" cy="29580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1489D4-04B7-4933-90E9-354EE62C8106}"/>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71781866-03A3-4991-AD94-3D9583B91BED}"/>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598482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E3B26-7763-4DEB-8DD0-315753CEE935}"/>
              </a:ext>
            </a:extLst>
          </p:cNvPr>
          <p:cNvSpPr>
            <a:spLocks noGrp="1"/>
          </p:cNvSpPr>
          <p:nvPr>
            <p:ph type="title"/>
          </p:nvPr>
        </p:nvSpPr>
        <p:spPr>
          <a:xfrm>
            <a:off x="138222" y="286603"/>
            <a:ext cx="11669458" cy="1450757"/>
          </a:xfrm>
        </p:spPr>
        <p:txBody>
          <a:bodyPr/>
          <a:lstStyle/>
          <a:p>
            <a:pPr algn="r"/>
            <a:r>
              <a:rPr lang="ar-SA" dirty="0">
                <a:solidFill>
                  <a:srgbClr val="000000"/>
                </a:solidFill>
                <a:latin typeface="Google Sans"/>
              </a:rPr>
              <a:t>الضغط العائلي</a:t>
            </a:r>
            <a:endParaRPr lang="en-US" dirty="0"/>
          </a:p>
        </p:txBody>
      </p:sp>
      <p:pic>
        <p:nvPicPr>
          <p:cNvPr id="34818" name="Picture 2" descr="Forms response chart. Question title: 23 . 7 . الضغط من الطلاب وعائلاتهم. Number of responses: 57 responses.">
            <a:extLst>
              <a:ext uri="{FF2B5EF4-FFF2-40B4-BE49-F238E27FC236}">
                <a16:creationId xmlns:a16="http://schemas.microsoft.com/office/drawing/2014/main" id="{199DFE40-D49E-47CB-BE3C-849ECCBF069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51" r="3255"/>
          <a:stretch/>
        </p:blipFill>
        <p:spPr bwMode="auto">
          <a:xfrm>
            <a:off x="0" y="2770668"/>
            <a:ext cx="5550197" cy="2795317"/>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Forms response chart. Question title: 22 . 7 . الضغط العائلي. Number of responses: 259 responses.">
            <a:extLst>
              <a:ext uri="{FF2B5EF4-FFF2-40B4-BE49-F238E27FC236}">
                <a16:creationId xmlns:a16="http://schemas.microsoft.com/office/drawing/2014/main" id="{DB7D7A4C-83AA-47EC-8472-24A6CA8539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41"/>
          <a:stretch/>
        </p:blipFill>
        <p:spPr bwMode="auto">
          <a:xfrm>
            <a:off x="5640794" y="2650255"/>
            <a:ext cx="6166885" cy="30361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45C62D-D437-428E-A351-0F1C1E1EC570}"/>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7306C8A3-F53B-4CF3-B3F6-462CFD8F14D9}"/>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962915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82194-9F7A-411B-ADD0-E4328560CF64}"/>
              </a:ext>
            </a:extLst>
          </p:cNvPr>
          <p:cNvSpPr>
            <a:spLocks noGrp="1"/>
          </p:cNvSpPr>
          <p:nvPr>
            <p:ph type="title"/>
          </p:nvPr>
        </p:nvSpPr>
        <p:spPr>
          <a:xfrm>
            <a:off x="51391" y="392929"/>
            <a:ext cx="11207159" cy="1450757"/>
          </a:xfrm>
        </p:spPr>
        <p:txBody>
          <a:bodyPr/>
          <a:lstStyle/>
          <a:p>
            <a:pPr algn="r" rtl="1"/>
            <a:r>
              <a:rPr lang="ar-SA" dirty="0">
                <a:solidFill>
                  <a:srgbClr val="000000"/>
                </a:solidFill>
                <a:latin typeface="Google Sans"/>
              </a:rPr>
              <a:t>مشاكل فنية</a:t>
            </a:r>
            <a:endParaRPr lang="en-US" dirty="0"/>
          </a:p>
        </p:txBody>
      </p:sp>
      <p:pic>
        <p:nvPicPr>
          <p:cNvPr id="35842" name="Picture 2" descr="Forms response chart. Question title: 23 . 8 . مشاكل فنية مثل فقدان كلمة المرور، بطء الجهاز المستخدم او توقفه . Number of responses: 57 responses.">
            <a:extLst>
              <a:ext uri="{FF2B5EF4-FFF2-40B4-BE49-F238E27FC236}">
                <a16:creationId xmlns:a16="http://schemas.microsoft.com/office/drawing/2014/main" id="{CEA97173-1FCF-42EB-84FF-BA8A910607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78168"/>
            <a:ext cx="5765963" cy="3523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orms response chart. Question title: 22 . 8 . مشاكل فنية مثل فقدان كلمة المرور، بطء الجهاز المستخدم او توقفه . Number of responses: 260 responses.">
            <a:extLst>
              <a:ext uri="{FF2B5EF4-FFF2-40B4-BE49-F238E27FC236}">
                <a16:creationId xmlns:a16="http://schemas.microsoft.com/office/drawing/2014/main" id="{1151223E-5E8E-410B-AA11-8596E8441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856" y="2378168"/>
            <a:ext cx="6709144" cy="3523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C62EFA-74DE-4D8A-848F-5F20DCA79487}"/>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FBEA4D11-3B87-4DE9-85D9-FCD08AC9F262}"/>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80021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A639-BF23-468C-81B9-CE88BAC29AC6}"/>
              </a:ext>
            </a:extLst>
          </p:cNvPr>
          <p:cNvSpPr>
            <a:spLocks noGrp="1"/>
          </p:cNvSpPr>
          <p:nvPr>
            <p:ph type="title"/>
          </p:nvPr>
        </p:nvSpPr>
        <p:spPr>
          <a:xfrm>
            <a:off x="-179926" y="0"/>
            <a:ext cx="11714701" cy="1450757"/>
          </a:xfrm>
        </p:spPr>
        <p:txBody>
          <a:bodyPr/>
          <a:lstStyle/>
          <a:p>
            <a:pPr algn="r" rtl="1"/>
            <a:r>
              <a:rPr lang="ar-SA" dirty="0">
                <a:solidFill>
                  <a:srgbClr val="000000"/>
                </a:solidFill>
                <a:latin typeface="Google Sans"/>
              </a:rPr>
              <a:t>تدريب مناسب</a:t>
            </a:r>
            <a:endParaRPr lang="en-US" dirty="0"/>
          </a:p>
        </p:txBody>
      </p:sp>
      <p:pic>
        <p:nvPicPr>
          <p:cNvPr id="36866" name="Picture 2" descr="Forms response chart. Question title: 23. 9 . عدم وجود تدريب مناسب لدي. Number of responses: 57 responses.">
            <a:extLst>
              <a:ext uri="{FF2B5EF4-FFF2-40B4-BE49-F238E27FC236}">
                <a16:creationId xmlns:a16="http://schemas.microsoft.com/office/drawing/2014/main" id="{CE9AF395-081B-47CD-9626-0F4FB15615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91" y="2456121"/>
            <a:ext cx="6064009" cy="380645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orms response chart. Question title: 22. 9 . عدم وجود تدريب مناسب لدي. Number of responses: 258 responses.">
            <a:extLst>
              <a:ext uri="{FF2B5EF4-FFF2-40B4-BE49-F238E27FC236}">
                <a16:creationId xmlns:a16="http://schemas.microsoft.com/office/drawing/2014/main" id="{A33A4C57-DBDE-417E-915B-656A11522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80"/>
          <a:stretch/>
        </p:blipFill>
        <p:spPr bwMode="auto">
          <a:xfrm>
            <a:off x="5875224" y="3413051"/>
            <a:ext cx="6284785" cy="28495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491BA5-5201-49DF-9DD2-380D07D28A8E}"/>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E2F7C88F-E9C0-4562-BB93-B6E82DA676C5}"/>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1996705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93D72-D812-4A7E-AA7E-CAA0D900EB64}"/>
              </a:ext>
            </a:extLst>
          </p:cNvPr>
          <p:cNvSpPr>
            <a:spLocks noGrp="1"/>
          </p:cNvSpPr>
          <p:nvPr>
            <p:ph type="title"/>
          </p:nvPr>
        </p:nvSpPr>
        <p:spPr>
          <a:xfrm>
            <a:off x="46075" y="244549"/>
            <a:ext cx="12050675" cy="897388"/>
          </a:xfrm>
        </p:spPr>
        <p:txBody>
          <a:bodyPr/>
          <a:lstStyle/>
          <a:p>
            <a:pPr algn="r" rtl="1"/>
            <a:r>
              <a:rPr lang="ar-SA" dirty="0">
                <a:solidFill>
                  <a:srgbClr val="000000"/>
                </a:solidFill>
                <a:latin typeface="Google Sans"/>
              </a:rPr>
              <a:t>الدعم الفني</a:t>
            </a:r>
            <a:endParaRPr lang="en-US" dirty="0"/>
          </a:p>
        </p:txBody>
      </p:sp>
      <p:pic>
        <p:nvPicPr>
          <p:cNvPr id="37890" name="Picture 2" descr="Forms response chart. Question title: 23. 10 . قلة الدعم الفني من الجامعه. Number of responses: 57 responses.">
            <a:extLst>
              <a:ext uri="{FF2B5EF4-FFF2-40B4-BE49-F238E27FC236}">
                <a16:creationId xmlns:a16="http://schemas.microsoft.com/office/drawing/2014/main" id="{B77A9EEF-C28D-4082-80FF-161BB53435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075" y="2542487"/>
            <a:ext cx="6184356" cy="29401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orms response chart. Question title: 22. 10 . قلة الدعم الفني من الجامعه. Number of responses: 261 responses.">
            <a:extLst>
              <a:ext uri="{FF2B5EF4-FFF2-40B4-BE49-F238E27FC236}">
                <a16:creationId xmlns:a16="http://schemas.microsoft.com/office/drawing/2014/main" id="{9B646C18-29E6-4EBF-8ED4-710FDBD9B2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395" y="2542487"/>
            <a:ext cx="6184605" cy="2940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2F1C16-21FF-499C-B834-4A4BAC8465D2}"/>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B70E582A-969F-4AB6-9BED-1467B3230A99}"/>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170098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3426-36BF-44CC-9BAF-F32D9370B4FE}"/>
              </a:ext>
            </a:extLst>
          </p:cNvPr>
          <p:cNvSpPr>
            <a:spLocks noGrp="1"/>
          </p:cNvSpPr>
          <p:nvPr>
            <p:ph type="title"/>
          </p:nvPr>
        </p:nvSpPr>
        <p:spPr>
          <a:xfrm>
            <a:off x="85060" y="286603"/>
            <a:ext cx="11173490" cy="1450757"/>
          </a:xfrm>
        </p:spPr>
        <p:txBody>
          <a:bodyPr/>
          <a:lstStyle/>
          <a:p>
            <a:pPr algn="r"/>
            <a:r>
              <a:rPr lang="ar-SA" dirty="0">
                <a:solidFill>
                  <a:srgbClr val="000000"/>
                </a:solidFill>
                <a:latin typeface="Google Sans"/>
              </a:rPr>
              <a:t>التعاون الاداري</a:t>
            </a:r>
            <a:endParaRPr lang="en-US" dirty="0"/>
          </a:p>
        </p:txBody>
      </p:sp>
      <p:pic>
        <p:nvPicPr>
          <p:cNvPr id="38914" name="Picture 2" descr="Forms response chart. Question title: 23. 11. ضعف التعاون من قبل إدارة الجامعه. Number of responses: 55 responses.">
            <a:extLst>
              <a:ext uri="{FF2B5EF4-FFF2-40B4-BE49-F238E27FC236}">
                <a16:creationId xmlns:a16="http://schemas.microsoft.com/office/drawing/2014/main" id="{9FBF3ACC-3326-4E93-96D5-46AAA961E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630272"/>
            <a:ext cx="6251944" cy="31370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orms response chart. Question title: 22. 11 ضعف التعاون من قبل المدرس. Number of responses: 260 responses.">
            <a:extLst>
              <a:ext uri="{FF2B5EF4-FFF2-40B4-BE49-F238E27FC236}">
                <a16:creationId xmlns:a16="http://schemas.microsoft.com/office/drawing/2014/main" id="{E8B2C5A4-61B4-4BF9-9C35-1821C7C49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4546" y="2675770"/>
            <a:ext cx="6407454" cy="30460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D905785-E777-4E9E-BBCA-A96E48E66BF8}"/>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6508A36B-9F49-49C3-9B8F-CA4DFD65F604}"/>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91313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C4C3-8258-4DA9-B8E5-9155D696EA56}"/>
              </a:ext>
            </a:extLst>
          </p:cNvPr>
          <p:cNvSpPr>
            <a:spLocks noGrp="1"/>
          </p:cNvSpPr>
          <p:nvPr>
            <p:ph type="title"/>
          </p:nvPr>
        </p:nvSpPr>
        <p:spPr>
          <a:xfrm>
            <a:off x="402771" y="286603"/>
            <a:ext cx="11462078" cy="1450757"/>
          </a:xfrm>
        </p:spPr>
        <p:txBody>
          <a:bodyPr/>
          <a:lstStyle/>
          <a:p>
            <a:pPr algn="r" rtl="1"/>
            <a:r>
              <a:rPr lang="ar-SA" dirty="0"/>
              <a:t>نوع المساق</a:t>
            </a:r>
            <a:endParaRPr lang="en-US" dirty="0"/>
          </a:p>
        </p:txBody>
      </p:sp>
      <p:pic>
        <p:nvPicPr>
          <p:cNvPr id="3074" name="Picture 2" descr="Forms response chart. Question title: 3. نوع المساق:. Number of responses: 59 responses.">
            <a:extLst>
              <a:ext uri="{FF2B5EF4-FFF2-40B4-BE49-F238E27FC236}">
                <a16:creationId xmlns:a16="http://schemas.microsoft.com/office/drawing/2014/main" id="{65E8796C-2A7F-4BE9-B0C1-EFB56C667A9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428" t="23778" r="28685"/>
          <a:stretch/>
        </p:blipFill>
        <p:spPr bwMode="auto">
          <a:xfrm>
            <a:off x="191386" y="2622651"/>
            <a:ext cx="5382100" cy="326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orms response chart. Question title: 4. نوع المساق:. Number of responses: 260 responses.">
            <a:extLst>
              <a:ext uri="{FF2B5EF4-FFF2-40B4-BE49-F238E27FC236}">
                <a16:creationId xmlns:a16="http://schemas.microsoft.com/office/drawing/2014/main" id="{B9117D15-B23B-4687-8F28-137F551423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684" t="23202" r="28118"/>
          <a:stretch/>
        </p:blipFill>
        <p:spPr bwMode="auto">
          <a:xfrm>
            <a:off x="6389914" y="2622651"/>
            <a:ext cx="5474935" cy="3263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4EEAB41-2B96-4A1E-8C81-22A5F6E8364F}"/>
              </a:ext>
            </a:extLst>
          </p:cNvPr>
          <p:cNvSpPr txBox="1"/>
          <p:nvPr/>
        </p:nvSpPr>
        <p:spPr>
          <a:xfrm>
            <a:off x="327151" y="2253319"/>
            <a:ext cx="1796902" cy="369332"/>
          </a:xfrm>
          <a:prstGeom prst="rect">
            <a:avLst/>
          </a:prstGeom>
          <a:noFill/>
        </p:spPr>
        <p:txBody>
          <a:bodyPr wrap="square" rtlCol="0">
            <a:spAutoFit/>
          </a:bodyPr>
          <a:lstStyle/>
          <a:p>
            <a:pPr algn="r" rtl="1"/>
            <a:r>
              <a:rPr lang="ar-SA" b="1" dirty="0"/>
              <a:t>3. نوع المساق</a:t>
            </a:r>
            <a:endParaRPr lang="en-US" b="1" dirty="0"/>
          </a:p>
        </p:txBody>
      </p:sp>
      <p:sp>
        <p:nvSpPr>
          <p:cNvPr id="5" name="TextBox 4">
            <a:extLst>
              <a:ext uri="{FF2B5EF4-FFF2-40B4-BE49-F238E27FC236}">
                <a16:creationId xmlns:a16="http://schemas.microsoft.com/office/drawing/2014/main" id="{D951B716-E77B-4264-8830-3522CF3BB000}"/>
              </a:ext>
            </a:extLst>
          </p:cNvPr>
          <p:cNvSpPr txBox="1"/>
          <p:nvPr/>
        </p:nvSpPr>
        <p:spPr>
          <a:xfrm>
            <a:off x="473127" y="1837820"/>
            <a:ext cx="1504950" cy="400110"/>
          </a:xfrm>
          <a:prstGeom prst="rect">
            <a:avLst/>
          </a:prstGeom>
          <a:noFill/>
        </p:spPr>
        <p:txBody>
          <a:bodyPr wrap="square" rtlCol="0">
            <a:spAutoFit/>
          </a:bodyPr>
          <a:lstStyle/>
          <a:p>
            <a:r>
              <a:rPr lang="ar-SA" sz="2000" b="1" dirty="0"/>
              <a:t>المدرس</a:t>
            </a:r>
            <a:endParaRPr lang="en-US" sz="2000" b="1" dirty="0"/>
          </a:p>
        </p:txBody>
      </p:sp>
      <p:sp>
        <p:nvSpPr>
          <p:cNvPr id="7" name="TextBox 6">
            <a:extLst>
              <a:ext uri="{FF2B5EF4-FFF2-40B4-BE49-F238E27FC236}">
                <a16:creationId xmlns:a16="http://schemas.microsoft.com/office/drawing/2014/main" id="{096F1F84-1B74-4A0C-BBEC-FA8CE83078A8}"/>
              </a:ext>
            </a:extLst>
          </p:cNvPr>
          <p:cNvSpPr txBox="1"/>
          <p:nvPr/>
        </p:nvSpPr>
        <p:spPr>
          <a:xfrm>
            <a:off x="7267575" y="1883987"/>
            <a:ext cx="1504950"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0301921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5FEAC-51C5-4F97-AB79-A130AA5D2734}"/>
              </a:ext>
            </a:extLst>
          </p:cNvPr>
          <p:cNvSpPr>
            <a:spLocks noGrp="1"/>
          </p:cNvSpPr>
          <p:nvPr>
            <p:ph type="title"/>
          </p:nvPr>
        </p:nvSpPr>
        <p:spPr>
          <a:xfrm>
            <a:off x="49617" y="318977"/>
            <a:ext cx="11237508" cy="1141937"/>
          </a:xfrm>
        </p:spPr>
        <p:txBody>
          <a:bodyPr/>
          <a:lstStyle/>
          <a:p>
            <a:pPr algn="r" rtl="1"/>
            <a:r>
              <a:rPr lang="ar-SA" dirty="0">
                <a:solidFill>
                  <a:srgbClr val="000000"/>
                </a:solidFill>
                <a:latin typeface="Google Sans"/>
              </a:rPr>
              <a:t>نقص في المحتوى التدريسي</a:t>
            </a:r>
            <a:endParaRPr lang="en-US" dirty="0"/>
          </a:p>
        </p:txBody>
      </p:sp>
      <p:pic>
        <p:nvPicPr>
          <p:cNvPr id="39938" name="Picture 2" descr="Forms response chart. Question title: 23. 12 . نقص في المحتوى بالشكل المناسب للتعليم عن بعد. Number of responses: 57 responses.">
            <a:extLst>
              <a:ext uri="{FF2B5EF4-FFF2-40B4-BE49-F238E27FC236}">
                <a16:creationId xmlns:a16="http://schemas.microsoft.com/office/drawing/2014/main" id="{8A3C28FF-2ACB-42C3-8FC2-CF7EE381FDD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84484"/>
            <a:ext cx="5954233" cy="358648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orms response chart. Question title: 22. 12 . نقص في المحتوى بالشكل المناسب للتعليم عن بعد. Number of responses: 260 responses.">
            <a:extLst>
              <a:ext uri="{FF2B5EF4-FFF2-40B4-BE49-F238E27FC236}">
                <a16:creationId xmlns:a16="http://schemas.microsoft.com/office/drawing/2014/main" id="{7565BCE1-3B9E-4367-97B4-B1A5CF6B8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4" t="22443" r="3243"/>
          <a:stretch/>
        </p:blipFill>
        <p:spPr bwMode="auto">
          <a:xfrm>
            <a:off x="5727609" y="3080048"/>
            <a:ext cx="6514008" cy="29575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6B33EB-06BE-48CA-8C67-84A303E14D08}"/>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349B9980-FDDB-4685-8A38-DA652B795D8A}"/>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529347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D72C1-CD22-4BF3-8C4F-A1A337D57192}"/>
              </a:ext>
            </a:extLst>
          </p:cNvPr>
          <p:cNvSpPr>
            <a:spLocks noGrp="1"/>
          </p:cNvSpPr>
          <p:nvPr>
            <p:ph type="title"/>
          </p:nvPr>
        </p:nvSpPr>
        <p:spPr>
          <a:xfrm>
            <a:off x="74428" y="286603"/>
            <a:ext cx="11174597" cy="999937"/>
          </a:xfrm>
        </p:spPr>
        <p:txBody>
          <a:bodyPr/>
          <a:lstStyle/>
          <a:p>
            <a:pPr algn="r"/>
            <a:r>
              <a:rPr lang="ar-SA" dirty="0">
                <a:solidFill>
                  <a:srgbClr val="000000"/>
                </a:solidFill>
                <a:latin typeface="Google Sans"/>
              </a:rPr>
              <a:t>نقص في الاجهزة</a:t>
            </a:r>
            <a:endParaRPr lang="en-US" dirty="0"/>
          </a:p>
        </p:txBody>
      </p:sp>
      <p:pic>
        <p:nvPicPr>
          <p:cNvPr id="40962" name="Picture 2" descr="Forms response chart. Question title: 23 . 13 . نقص الاجهزة اللازمة لدى الطلاب. Number of responses: 57 responses.">
            <a:extLst>
              <a:ext uri="{FF2B5EF4-FFF2-40B4-BE49-F238E27FC236}">
                <a16:creationId xmlns:a16="http://schemas.microsoft.com/office/drawing/2014/main" id="{7CE654CD-A80F-4400-A035-33C9F998D77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14" r="3527"/>
          <a:stretch/>
        </p:blipFill>
        <p:spPr bwMode="auto">
          <a:xfrm>
            <a:off x="0" y="2722303"/>
            <a:ext cx="5762848" cy="33614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rms response chart. Question title: 22 . 13 . نقص الاجهزة اللازمة لي. Number of responses: 259 responses.">
            <a:extLst>
              <a:ext uri="{FF2B5EF4-FFF2-40B4-BE49-F238E27FC236}">
                <a16:creationId xmlns:a16="http://schemas.microsoft.com/office/drawing/2014/main" id="{49E9D352-E1B6-4D00-B5A6-60EA0A5CC8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2" r="3245"/>
          <a:stretch/>
        </p:blipFill>
        <p:spPr bwMode="auto">
          <a:xfrm>
            <a:off x="5762848" y="2722302"/>
            <a:ext cx="6429152" cy="33614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41EB50-29B5-4554-A18D-759C1FDF3E52}"/>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DF9F717B-71D8-4DF3-9B7E-D9169230DEB7}"/>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411233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3A10-3BDE-4215-876F-B5652B4A46AA}"/>
              </a:ext>
            </a:extLst>
          </p:cNvPr>
          <p:cNvSpPr>
            <a:spLocks noGrp="1"/>
          </p:cNvSpPr>
          <p:nvPr>
            <p:ph type="title"/>
          </p:nvPr>
        </p:nvSpPr>
        <p:spPr>
          <a:xfrm>
            <a:off x="0" y="286604"/>
            <a:ext cx="11039475" cy="978672"/>
          </a:xfrm>
        </p:spPr>
        <p:txBody>
          <a:bodyPr/>
          <a:lstStyle/>
          <a:p>
            <a:pPr algn="r"/>
            <a:r>
              <a:rPr lang="ar-SA" dirty="0">
                <a:solidFill>
                  <a:srgbClr val="000000"/>
                </a:solidFill>
                <a:latin typeface="Google Sans"/>
              </a:rPr>
              <a:t>النزاهة الاكاديمية</a:t>
            </a:r>
            <a:endParaRPr lang="en-US" dirty="0"/>
          </a:p>
        </p:txBody>
      </p:sp>
      <p:pic>
        <p:nvPicPr>
          <p:cNvPr id="41986" name="Picture 2" descr="Forms response chart. Question title: 23. 14 .مخاوف حول النزاهة الأكاديمية. Number of responses: 57 responses.">
            <a:extLst>
              <a:ext uri="{FF2B5EF4-FFF2-40B4-BE49-F238E27FC236}">
                <a16:creationId xmlns:a16="http://schemas.microsoft.com/office/drawing/2014/main" id="{C543F501-BFE2-493C-92A3-8AC42612F4A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283263"/>
            <a:ext cx="5968278" cy="31925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orms response chart. Question title: 22. 14 .مخاوف حول النزاهة الأكاديمية. Number of responses: 260 responses.">
            <a:extLst>
              <a:ext uri="{FF2B5EF4-FFF2-40B4-BE49-F238E27FC236}">
                <a16:creationId xmlns:a16="http://schemas.microsoft.com/office/drawing/2014/main" id="{06CEAA90-A782-46F5-BE06-FBEFC95612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4" t="23616"/>
          <a:stretch/>
        </p:blipFill>
        <p:spPr bwMode="auto">
          <a:xfrm>
            <a:off x="5968278" y="2870791"/>
            <a:ext cx="6223722" cy="27219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FE5E57-3776-484D-93B8-7EED7BBDBAA9}"/>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5196055C-00B9-4D4B-97B4-E59747144227}"/>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378568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39C8-7AE9-4683-9A5D-7FF15324AFC7}"/>
              </a:ext>
            </a:extLst>
          </p:cNvPr>
          <p:cNvSpPr>
            <a:spLocks noGrp="1"/>
          </p:cNvSpPr>
          <p:nvPr>
            <p:ph type="title"/>
          </p:nvPr>
        </p:nvSpPr>
        <p:spPr>
          <a:xfrm>
            <a:off x="74427" y="286603"/>
            <a:ext cx="11241273" cy="978671"/>
          </a:xfrm>
        </p:spPr>
        <p:txBody>
          <a:bodyPr/>
          <a:lstStyle/>
          <a:p>
            <a:pPr algn="r"/>
            <a:r>
              <a:rPr lang="ar-SA" dirty="0">
                <a:solidFill>
                  <a:srgbClr val="000000"/>
                </a:solidFill>
                <a:latin typeface="Google Sans"/>
              </a:rPr>
              <a:t>الدافعية</a:t>
            </a:r>
            <a:endParaRPr lang="en-US" dirty="0"/>
          </a:p>
        </p:txBody>
      </p:sp>
      <p:pic>
        <p:nvPicPr>
          <p:cNvPr id="43010" name="Picture 2" descr="Forms response chart. Question title: 23 . 15 . قلة الدافعيه عد الطلاب. Number of responses: 56 responses.">
            <a:extLst>
              <a:ext uri="{FF2B5EF4-FFF2-40B4-BE49-F238E27FC236}">
                <a16:creationId xmlns:a16="http://schemas.microsoft.com/office/drawing/2014/main" id="{402C08DF-B972-4DDD-842F-717FC569B5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08522"/>
            <a:ext cx="6239458" cy="320968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Forms response chart. Question title: 22 . 15 . قلة الدافعيه لدي. Number of responses: 261 responses.">
            <a:extLst>
              <a:ext uri="{FF2B5EF4-FFF2-40B4-BE49-F238E27FC236}">
                <a16:creationId xmlns:a16="http://schemas.microsoft.com/office/drawing/2014/main" id="{0D20B59A-BA3E-4626-B1B4-D4CDE3BC1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766" y="2308523"/>
            <a:ext cx="5991619" cy="320968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812A0A3-0BF4-4F41-B897-3FB2B7AD10A0}"/>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51593164-574D-47D5-A3E3-691278365D4A}"/>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79372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32E3-1980-4F84-AA4D-F6750DC73C68}"/>
              </a:ext>
            </a:extLst>
          </p:cNvPr>
          <p:cNvSpPr>
            <a:spLocks noGrp="1"/>
          </p:cNvSpPr>
          <p:nvPr>
            <p:ph type="title"/>
          </p:nvPr>
        </p:nvSpPr>
        <p:spPr>
          <a:xfrm>
            <a:off x="0" y="286604"/>
            <a:ext cx="12192000" cy="1063732"/>
          </a:xfrm>
        </p:spPr>
        <p:txBody>
          <a:bodyPr/>
          <a:lstStyle/>
          <a:p>
            <a:pPr algn="r"/>
            <a:r>
              <a:rPr lang="ar-SA" dirty="0">
                <a:solidFill>
                  <a:srgbClr val="000000"/>
                </a:solidFill>
                <a:latin typeface="Google Sans"/>
              </a:rPr>
              <a:t>الاندماج والمشاركة</a:t>
            </a:r>
            <a:endParaRPr lang="en-US" dirty="0"/>
          </a:p>
        </p:txBody>
      </p:sp>
      <p:pic>
        <p:nvPicPr>
          <p:cNvPr id="44034" name="Picture 2" descr="Forms response chart. Question title: 23. 16 . قلة اندماج الطلاب. Number of responses: 56 responses.">
            <a:extLst>
              <a:ext uri="{FF2B5EF4-FFF2-40B4-BE49-F238E27FC236}">
                <a16:creationId xmlns:a16="http://schemas.microsoft.com/office/drawing/2014/main" id="{B0BF280D-46F3-4E69-8FBC-7E108060495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05432"/>
            <a:ext cx="6400800" cy="3606713"/>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orms response chart. Question title: 22. 16 . قلة القدرة على الاندماج والمشاركة. Number of responses: 259 responses.">
            <a:extLst>
              <a:ext uri="{FF2B5EF4-FFF2-40B4-BE49-F238E27FC236}">
                <a16:creationId xmlns:a16="http://schemas.microsoft.com/office/drawing/2014/main" id="{F5206612-816F-4C90-A51F-DA11CE8F29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0172" y="2573521"/>
            <a:ext cx="5865628" cy="33386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8F73FA-D191-4884-88AC-E63AEBB6B76D}"/>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A3977B31-6481-4037-B88F-4D7B958A73DE}"/>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295568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C63F-D02C-4AF0-A833-AD0DDF5BD640}"/>
              </a:ext>
            </a:extLst>
          </p:cNvPr>
          <p:cNvSpPr>
            <a:spLocks noGrp="1"/>
          </p:cNvSpPr>
          <p:nvPr>
            <p:ph type="title"/>
          </p:nvPr>
        </p:nvSpPr>
        <p:spPr>
          <a:xfrm>
            <a:off x="0" y="286604"/>
            <a:ext cx="11268075" cy="957406"/>
          </a:xfrm>
        </p:spPr>
        <p:txBody>
          <a:bodyPr/>
          <a:lstStyle/>
          <a:p>
            <a:pPr algn="r"/>
            <a:r>
              <a:rPr lang="ar-SA" dirty="0">
                <a:solidFill>
                  <a:srgbClr val="000000"/>
                </a:solidFill>
                <a:latin typeface="Google Sans"/>
              </a:rPr>
              <a:t>كثرة المتطلبات</a:t>
            </a:r>
            <a:endParaRPr lang="en-US" dirty="0"/>
          </a:p>
        </p:txBody>
      </p:sp>
      <p:pic>
        <p:nvPicPr>
          <p:cNvPr id="45058" name="Picture 2" descr="Forms response chart. Question title: 23. 17 . التحضيرات الكثيرة المطلوبة مني كأستاذ. Number of responses: 57 responses.">
            <a:extLst>
              <a:ext uri="{FF2B5EF4-FFF2-40B4-BE49-F238E27FC236}">
                <a16:creationId xmlns:a16="http://schemas.microsoft.com/office/drawing/2014/main" id="{564D319F-DA26-4FA4-ACF2-B223FE45A8D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350" y="2670421"/>
            <a:ext cx="5595399" cy="337884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Forms response chart. Question title: 22. 17 . التحضيرات الكثيرة المطلوبة مني. Number of responses: 260 responses.">
            <a:extLst>
              <a:ext uri="{FF2B5EF4-FFF2-40B4-BE49-F238E27FC236}">
                <a16:creationId xmlns:a16="http://schemas.microsoft.com/office/drawing/2014/main" id="{2F5D52AF-5715-4B3B-98B7-2F18C5560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971" y="2894190"/>
            <a:ext cx="6687029" cy="32788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60A085-3DCC-4A96-943F-6A18AF40392E}"/>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39B92DED-80CB-44C5-A8EE-B94FEFD3BE0D}"/>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758211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AA4B-6CCC-4AFB-A1F4-F4D99E812A40}"/>
              </a:ext>
            </a:extLst>
          </p:cNvPr>
          <p:cNvSpPr>
            <a:spLocks noGrp="1"/>
          </p:cNvSpPr>
          <p:nvPr>
            <p:ph type="title"/>
          </p:nvPr>
        </p:nvSpPr>
        <p:spPr>
          <a:xfrm>
            <a:off x="0" y="286603"/>
            <a:ext cx="11096626" cy="1010569"/>
          </a:xfrm>
        </p:spPr>
        <p:txBody>
          <a:bodyPr/>
          <a:lstStyle/>
          <a:p>
            <a:pPr algn="r"/>
            <a:r>
              <a:rPr lang="ar-SA" dirty="0">
                <a:solidFill>
                  <a:srgbClr val="000000"/>
                </a:solidFill>
                <a:latin typeface="Google Sans"/>
              </a:rPr>
              <a:t>الانترنت</a:t>
            </a:r>
            <a:endParaRPr lang="en-US" dirty="0"/>
          </a:p>
        </p:txBody>
      </p:sp>
      <p:pic>
        <p:nvPicPr>
          <p:cNvPr id="46082" name="Picture 2" descr="Forms response chart. Question title: 23. 18 . انقطاع الانترنت. Number of responses: 56 responses.">
            <a:extLst>
              <a:ext uri="{FF2B5EF4-FFF2-40B4-BE49-F238E27FC236}">
                <a16:creationId xmlns:a16="http://schemas.microsoft.com/office/drawing/2014/main" id="{6BA36433-4BD8-4C1F-9BC8-06A319937E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861079"/>
            <a:ext cx="5635797" cy="324843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Forms response chart. Question title: 22. 18 . انقطاع الانترنت. Number of responses: 258 responses.">
            <a:extLst>
              <a:ext uri="{FF2B5EF4-FFF2-40B4-BE49-F238E27FC236}">
                <a16:creationId xmlns:a16="http://schemas.microsoft.com/office/drawing/2014/main" id="{BDED9E61-391E-48B2-87BC-BA57D0367C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9" y="2861078"/>
            <a:ext cx="6833191" cy="32484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D6B796A-5321-49E3-B2C8-A92596C3A8A5}"/>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8765A398-A337-49E2-AC02-9F6B5571463B}"/>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5669494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3F61F-E0AC-44A3-ABE1-7610814DDDC4}"/>
              </a:ext>
            </a:extLst>
          </p:cNvPr>
          <p:cNvSpPr>
            <a:spLocks noGrp="1"/>
          </p:cNvSpPr>
          <p:nvPr>
            <p:ph type="title"/>
          </p:nvPr>
        </p:nvSpPr>
        <p:spPr>
          <a:xfrm>
            <a:off x="85060" y="286604"/>
            <a:ext cx="11240165" cy="1021202"/>
          </a:xfrm>
        </p:spPr>
        <p:txBody>
          <a:bodyPr/>
          <a:lstStyle/>
          <a:p>
            <a:pPr algn="r"/>
            <a:r>
              <a:rPr lang="ar-SA" dirty="0">
                <a:solidFill>
                  <a:srgbClr val="000000"/>
                </a:solidFill>
                <a:latin typeface="Google Sans"/>
              </a:rPr>
              <a:t>عدم توفر الجهاز المناسب</a:t>
            </a:r>
            <a:endParaRPr lang="en-US" dirty="0"/>
          </a:p>
        </p:txBody>
      </p:sp>
      <p:pic>
        <p:nvPicPr>
          <p:cNvPr id="47106" name="Picture 2" descr="Forms response chart. Question title: 23. 19 . عدم توفر الجهاز المناسب لدي. Number of responses: 56 responses.">
            <a:extLst>
              <a:ext uri="{FF2B5EF4-FFF2-40B4-BE49-F238E27FC236}">
                <a16:creationId xmlns:a16="http://schemas.microsoft.com/office/drawing/2014/main" id="{0F2EA70D-E01E-4F99-85A7-789021AD06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544430"/>
            <a:ext cx="5692915" cy="3189767"/>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Forms response chart. Question title: 22. 19 . عدم توفر الجهاز المناسب لدي. Number of responses: 257 responses.">
            <a:extLst>
              <a:ext uri="{FF2B5EF4-FFF2-40B4-BE49-F238E27FC236}">
                <a16:creationId xmlns:a16="http://schemas.microsoft.com/office/drawing/2014/main" id="{AA712242-F439-47E8-892B-FBFDCC4D26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5"/>
          <a:stretch/>
        </p:blipFill>
        <p:spPr bwMode="auto">
          <a:xfrm>
            <a:off x="5538035" y="3075319"/>
            <a:ext cx="6556013" cy="27923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45626D-04C9-43A6-AFFB-C8794E6FBADF}"/>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12BB0EAE-A9E4-4D13-B646-7CAFE968BA3D}"/>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501905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976F7-922D-44EE-B59F-9B6242C07FF4}"/>
              </a:ext>
            </a:extLst>
          </p:cNvPr>
          <p:cNvSpPr>
            <a:spLocks noGrp="1"/>
          </p:cNvSpPr>
          <p:nvPr>
            <p:ph type="title"/>
          </p:nvPr>
        </p:nvSpPr>
        <p:spPr>
          <a:xfrm>
            <a:off x="1" y="361507"/>
            <a:ext cx="12191999" cy="1024979"/>
          </a:xfrm>
        </p:spPr>
        <p:txBody>
          <a:bodyPr>
            <a:normAutofit/>
          </a:bodyPr>
          <a:lstStyle/>
          <a:p>
            <a:pPr algn="ctr"/>
            <a:r>
              <a:rPr lang="ar-SA" sz="4400" dirty="0"/>
              <a:t>عوامل أخرى أثرت على تجربة التعليم عن بعد من </a:t>
            </a:r>
            <a:r>
              <a:rPr lang="ar-SA" sz="4400" u="sng" dirty="0"/>
              <a:t>وجهة نظر المدرس</a:t>
            </a:r>
            <a:endParaRPr lang="en-US" sz="4400" u="sng" dirty="0"/>
          </a:p>
        </p:txBody>
      </p:sp>
      <p:pic>
        <p:nvPicPr>
          <p:cNvPr id="48130" name="Picture 2" descr="Forms response chart. Question title: 23. 20.   اذكر عوامل أخرى أثرت على تجربة التعليم عن بعد في حال وجدت.. Number of responses: 10 responses.">
            <a:extLst>
              <a:ext uri="{FF2B5EF4-FFF2-40B4-BE49-F238E27FC236}">
                <a16:creationId xmlns:a16="http://schemas.microsoft.com/office/drawing/2014/main" id="{DB183D56-F8D8-4179-AC68-E7B72927A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026" y="1604742"/>
            <a:ext cx="10289546" cy="4551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63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6160-26FC-4062-A835-B591E1AACD8F}"/>
              </a:ext>
            </a:extLst>
          </p:cNvPr>
          <p:cNvSpPr>
            <a:spLocks noGrp="1"/>
          </p:cNvSpPr>
          <p:nvPr>
            <p:ph type="title"/>
          </p:nvPr>
        </p:nvSpPr>
        <p:spPr>
          <a:xfrm>
            <a:off x="159489" y="286603"/>
            <a:ext cx="11663916" cy="1201955"/>
          </a:xfrm>
        </p:spPr>
        <p:txBody>
          <a:bodyPr>
            <a:normAutofit/>
          </a:bodyPr>
          <a:lstStyle/>
          <a:p>
            <a:pPr algn="ctr"/>
            <a:r>
              <a:rPr lang="ar-SA" sz="4300" dirty="0"/>
              <a:t>عوامل أخرى أثرت على تجربة التعليم عن بعد من </a:t>
            </a:r>
            <a:r>
              <a:rPr lang="ar-SA" sz="4300" u="sng" dirty="0"/>
              <a:t>وجهة نظر الطالب</a:t>
            </a:r>
            <a:endParaRPr lang="en-US" sz="4300" u="sng" dirty="0"/>
          </a:p>
        </p:txBody>
      </p:sp>
      <p:sp>
        <p:nvSpPr>
          <p:cNvPr id="3" name="Content Placeholder 2">
            <a:extLst>
              <a:ext uri="{FF2B5EF4-FFF2-40B4-BE49-F238E27FC236}">
                <a16:creationId xmlns:a16="http://schemas.microsoft.com/office/drawing/2014/main" id="{9DAC1CF8-216B-4959-8A8B-702F34E1B3E2}"/>
              </a:ext>
            </a:extLst>
          </p:cNvPr>
          <p:cNvSpPr>
            <a:spLocks noGrp="1"/>
          </p:cNvSpPr>
          <p:nvPr>
            <p:ph idx="1"/>
          </p:nvPr>
        </p:nvSpPr>
        <p:spPr>
          <a:xfrm>
            <a:off x="1097279" y="1914525"/>
            <a:ext cx="10351771" cy="4457700"/>
          </a:xfrm>
        </p:spPr>
        <p:txBody>
          <a:bodyPr>
            <a:normAutofit fontScale="70000" lnSpcReduction="20000"/>
          </a:bodyPr>
          <a:lstStyle/>
          <a:p>
            <a:pPr algn="r" rtl="1"/>
            <a:r>
              <a:rPr lang="ar-SA" dirty="0">
                <a:highlight>
                  <a:srgbClr val="FFFF00"/>
                </a:highlight>
              </a:rPr>
              <a:t>ظلم المدرس لي ، ظناً منه انني نقلت اجابة الواجبات عن طالب آخر بالاضافة الا تجاهل بعض المدرسين للرسائل النصية سواء على حسابتهم الشخصية ام على حساباتهم الجامعية</a:t>
            </a:r>
            <a:endParaRPr lang="en-US" dirty="0">
              <a:highlight>
                <a:srgbClr val="FFFF00"/>
              </a:highlight>
            </a:endParaRPr>
          </a:p>
          <a:p>
            <a:pPr algn="r" rtl="1"/>
            <a:r>
              <a:rPr lang="ar-SA" dirty="0">
                <a:highlight>
                  <a:srgbClr val="FFFF00"/>
                </a:highlight>
              </a:rPr>
              <a:t>صعوبه في تركيز</a:t>
            </a:r>
            <a:endParaRPr lang="en-US" dirty="0">
              <a:highlight>
                <a:srgbClr val="FFFF00"/>
              </a:highlight>
            </a:endParaRPr>
          </a:p>
          <a:p>
            <a:pPr algn="r" rtl="1"/>
            <a:r>
              <a:rPr lang="ar-SA" dirty="0">
                <a:highlight>
                  <a:srgbClr val="FFFF00"/>
                </a:highlight>
              </a:rPr>
              <a:t>صعوبة تحديد موعد المحاضرة والمشاريع المطلوبة واوقات المتحانات</a:t>
            </a:r>
            <a:endParaRPr lang="en-US" dirty="0">
              <a:highlight>
                <a:srgbClr val="FFFF00"/>
              </a:highlight>
            </a:endParaRPr>
          </a:p>
          <a:p>
            <a:pPr algn="r" rtl="1"/>
            <a:r>
              <a:rPr lang="ar-SA" dirty="0"/>
              <a:t>الأساتذة ما كانو يعبرونا ولا راعوا. اي شي وكل ما احكي معهم يحكولي مش ذنبنا اقسم بالله انخسفت</a:t>
            </a:r>
            <a:endParaRPr lang="en-US" dirty="0"/>
          </a:p>
          <a:p>
            <a:pPr algn="r" rtl="1"/>
            <a:r>
              <a:rPr lang="ar-SA" dirty="0">
                <a:highlight>
                  <a:srgbClr val="FFFF00"/>
                </a:highlight>
              </a:rPr>
              <a:t>الازعاج و الضغط الاسري</a:t>
            </a:r>
            <a:endParaRPr lang="en-US" dirty="0">
              <a:highlight>
                <a:srgbClr val="FFFF00"/>
              </a:highlight>
            </a:endParaRPr>
          </a:p>
          <a:p>
            <a:pPr algn="r" rtl="1"/>
            <a:r>
              <a:rPr lang="ar-SA" dirty="0"/>
              <a:t>في البداية كانت الامور ماشية تمام ولكن بعد عطل دائم في اللاب توب صار صعب امشي مع الاساتذة الا لما استعرت لابتوب بساعات محددة من احد الجيران ، وعدم قدرتي على تصليح اللاب توب بسبب اغلاق الطرق ، للعلم أني تواصلت مع الجامعة بهذا الشأن ولم يتم الرد على ايميلي</a:t>
            </a:r>
            <a:endParaRPr lang="en-US" dirty="0"/>
          </a:p>
          <a:p>
            <a:pPr algn="r" rtl="1"/>
            <a:r>
              <a:rPr lang="ar-SA" dirty="0"/>
              <a:t>كلهم بيطلبو أعمال فصل ما بنلحق ما في مراجعه للضروف أشعر بظلم في الوقت يعني يجب تسليم مشروع بالموعد المعين وقد يكون غير متوفر انترنت مما يساهم في ضياع الفرصه لتقديم المشروع غير انه لن يتوفر جهاز حاسوب ولن يرحم الاستاذ اي طالب بحكيلك دبر حالك ولكن الا من رحم ربي</a:t>
            </a:r>
            <a:endParaRPr lang="en-US" dirty="0"/>
          </a:p>
          <a:p>
            <a:pPr algn="r" rtl="1"/>
            <a:r>
              <a:rPr lang="ar-SA" dirty="0">
                <a:highlight>
                  <a:srgbClr val="FFFF00"/>
                </a:highlight>
              </a:rPr>
              <a:t>عدم توفر لاجهزة والمواد اللازمة وعدم قدرتنا على التواصل مع لاساتذة وكذلك عدم بعض لاساتذة لظروف واوضاع الطلاب</a:t>
            </a:r>
            <a:endParaRPr lang="en-US" dirty="0">
              <a:highlight>
                <a:srgbClr val="FFFF00"/>
              </a:highlight>
            </a:endParaRPr>
          </a:p>
          <a:p>
            <a:pPr algn="r" rtl="1"/>
            <a:r>
              <a:rPr lang="ar-SA" dirty="0">
                <a:highlight>
                  <a:srgbClr val="FFFF00"/>
                </a:highlight>
              </a:rPr>
              <a:t>عدم القدرة على التواصل </a:t>
            </a:r>
            <a:r>
              <a:rPr lang="ar-SA" dirty="0"/>
              <a:t>مع بعض المدرسين حيث انهم كانوا يتجاهلون الرسائل</a:t>
            </a:r>
            <a:endParaRPr lang="en-US" dirty="0"/>
          </a:p>
          <a:p>
            <a:pPr algn="r" rtl="1"/>
            <a:r>
              <a:rPr lang="ar-SA" dirty="0">
                <a:highlight>
                  <a:srgbClr val="FFFF00"/>
                </a:highlight>
              </a:rPr>
              <a:t>عدم القدرة على المشاركة والتفاعل </a:t>
            </a:r>
            <a:r>
              <a:rPr lang="ar-SA" dirty="0"/>
              <a:t>مع الاستاذ بسبب كثرة العدد وحدوث مشاكل في البرنامج تؤدي الى عطل في الميكرفون وبالتالي التأثير على التقييم</a:t>
            </a:r>
            <a:endParaRPr lang="en-US" dirty="0"/>
          </a:p>
          <a:p>
            <a:pPr algn="r" rtl="1"/>
            <a:r>
              <a:rPr lang="ar-SA" dirty="0">
                <a:highlight>
                  <a:srgbClr val="FFFF00"/>
                </a:highlight>
              </a:rPr>
              <a:t>كثرة الواجبات وضغطهن</a:t>
            </a:r>
            <a:endParaRPr lang="en-US" dirty="0">
              <a:highlight>
                <a:srgbClr val="FFFF00"/>
              </a:highlight>
            </a:endParaRPr>
          </a:p>
          <a:p>
            <a:pPr algn="r" rtl="1"/>
            <a:r>
              <a:rPr lang="ar-SA" dirty="0"/>
              <a:t>لم نأخذ مساق البحث العلمي، الذي كان ليسهل علينا من انجاز الواجبات المطلوبة</a:t>
            </a:r>
            <a:endParaRPr lang="en-US" dirty="0"/>
          </a:p>
        </p:txBody>
      </p:sp>
    </p:spTree>
    <p:extLst>
      <p:ext uri="{BB962C8B-B14F-4D97-AF65-F5344CB8AC3E}">
        <p14:creationId xmlns:p14="http://schemas.microsoft.com/office/powerpoint/2010/main" val="3834280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88A0-F6EC-4C64-98F6-70BECEC390FB}"/>
              </a:ext>
            </a:extLst>
          </p:cNvPr>
          <p:cNvSpPr>
            <a:spLocks noGrp="1"/>
          </p:cNvSpPr>
          <p:nvPr>
            <p:ph type="title"/>
          </p:nvPr>
        </p:nvSpPr>
        <p:spPr>
          <a:xfrm>
            <a:off x="379121" y="188632"/>
            <a:ext cx="11155680" cy="1450757"/>
          </a:xfrm>
        </p:spPr>
        <p:txBody>
          <a:bodyPr/>
          <a:lstStyle/>
          <a:p>
            <a:pPr algn="r" rtl="1"/>
            <a:r>
              <a:rPr lang="ar-SA" dirty="0"/>
              <a:t>عدد الطلبة في الشعبة</a:t>
            </a:r>
            <a:endParaRPr lang="en-US" dirty="0"/>
          </a:p>
        </p:txBody>
      </p:sp>
      <p:pic>
        <p:nvPicPr>
          <p:cNvPr id="4098" name="Picture 2" descr="Forms response chart. Question title: 4.عدد الطلبة في شعبة المساق:. Number of responses: 59 responses.">
            <a:extLst>
              <a:ext uri="{FF2B5EF4-FFF2-40B4-BE49-F238E27FC236}">
                <a16:creationId xmlns:a16="http://schemas.microsoft.com/office/drawing/2014/main" id="{186967C8-1A26-4FE0-80F0-C3DC90110A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57" r="21645"/>
          <a:stretch/>
        </p:blipFill>
        <p:spPr bwMode="auto">
          <a:xfrm>
            <a:off x="276225" y="2553247"/>
            <a:ext cx="5956961" cy="327224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Forms response chart. Question title: 5.عدد الطلبة في شعبتك:. Number of responses: 261 responses.">
            <a:extLst>
              <a:ext uri="{FF2B5EF4-FFF2-40B4-BE49-F238E27FC236}">
                <a16:creationId xmlns:a16="http://schemas.microsoft.com/office/drawing/2014/main" id="{56636334-7052-4709-8AB7-1B193EC250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1533"/>
          <a:stretch/>
        </p:blipFill>
        <p:spPr bwMode="auto">
          <a:xfrm>
            <a:off x="6088774" y="2553247"/>
            <a:ext cx="6103226" cy="3272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5C3FE5-8C32-4CEC-B4BE-36FCC9C9864E}"/>
              </a:ext>
            </a:extLst>
          </p:cNvPr>
          <p:cNvSpPr txBox="1"/>
          <p:nvPr/>
        </p:nvSpPr>
        <p:spPr>
          <a:xfrm>
            <a:off x="276225" y="193528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3EDA16D2-F591-4C82-AA39-0A488A9BC9EF}"/>
              </a:ext>
            </a:extLst>
          </p:cNvPr>
          <p:cNvSpPr txBox="1"/>
          <p:nvPr/>
        </p:nvSpPr>
        <p:spPr>
          <a:xfrm>
            <a:off x="7740724" y="1935280"/>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266030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F9BEA-D71B-4AD5-9C36-9332491722FF}"/>
              </a:ext>
            </a:extLst>
          </p:cNvPr>
          <p:cNvSpPr>
            <a:spLocks noGrp="1"/>
          </p:cNvSpPr>
          <p:nvPr>
            <p:ph idx="1"/>
          </p:nvPr>
        </p:nvSpPr>
        <p:spPr>
          <a:xfrm>
            <a:off x="1097280" y="1845733"/>
            <a:ext cx="10275570" cy="4469341"/>
          </a:xfrm>
        </p:spPr>
        <p:txBody>
          <a:bodyPr>
            <a:normAutofit fontScale="77500" lnSpcReduction="20000"/>
          </a:bodyPr>
          <a:lstStyle/>
          <a:p>
            <a:pPr algn="r" rtl="1"/>
            <a:r>
              <a:rPr lang="ar-SA" dirty="0">
                <a:highlight>
                  <a:srgbClr val="FFFF00"/>
                </a:highlight>
              </a:rPr>
              <a:t>عدم التقييم المناسب</a:t>
            </a:r>
            <a:endParaRPr lang="en-US" dirty="0">
              <a:highlight>
                <a:srgbClr val="FFFF00"/>
              </a:highlight>
            </a:endParaRPr>
          </a:p>
          <a:p>
            <a:pPr algn="r" rtl="1"/>
            <a:r>
              <a:rPr lang="ar-SA" dirty="0"/>
              <a:t>اختلاف الأوقات بين جميع الطلاب وخدمه الإنترنت وايضا تعطل جهاز اللابتوب الخاص بي</a:t>
            </a:r>
            <a:endParaRPr lang="en-US" dirty="0"/>
          </a:p>
          <a:p>
            <a:pPr algn="r" rtl="1"/>
            <a:r>
              <a:rPr lang="ar-SA" dirty="0">
                <a:highlight>
                  <a:srgbClr val="FFFF00"/>
                </a:highlight>
              </a:rPr>
              <a:t>الضغط النفسي</a:t>
            </a:r>
            <a:endParaRPr lang="en-US" dirty="0">
              <a:highlight>
                <a:srgbClr val="FFFF00"/>
              </a:highlight>
            </a:endParaRPr>
          </a:p>
          <a:p>
            <a:pPr algn="r" rtl="1"/>
            <a:r>
              <a:rPr lang="ar-SA" dirty="0"/>
              <a:t>ضغط الواجبات المطلوبة مني وعدم مراعاة فترات الراحة للطلاب</a:t>
            </a:r>
            <a:endParaRPr lang="en-US" dirty="0"/>
          </a:p>
          <a:p>
            <a:pPr algn="r" rtl="1"/>
            <a:r>
              <a:rPr lang="ar-SA" dirty="0"/>
              <a:t>الاستهتار وعدم القيام بالواجب من قبل كثير من الدكاترة</a:t>
            </a:r>
            <a:endParaRPr lang="en-US" dirty="0"/>
          </a:p>
          <a:p>
            <a:pPr algn="r" rtl="1"/>
            <a:r>
              <a:rPr lang="ar-SA" dirty="0"/>
              <a:t>صعوبة كبيرة في التواصل مع الأساتذة , </a:t>
            </a:r>
            <a:r>
              <a:rPr lang="ar-SA" dirty="0">
                <a:highlight>
                  <a:srgbClr val="FFFF00"/>
                </a:highlight>
              </a:rPr>
              <a:t>عدم الحصول على تغذية راجعة</a:t>
            </a:r>
            <a:endParaRPr lang="en-US" dirty="0">
              <a:highlight>
                <a:srgbClr val="FFFF00"/>
              </a:highlight>
            </a:endParaRPr>
          </a:p>
          <a:p>
            <a:pPr algn="r" rtl="1"/>
            <a:r>
              <a:rPr lang="ar-SA" dirty="0"/>
              <a:t>عدد الواجبات والمشاريع والتقارير التي لا يمكن انجازها بشكل يومي</a:t>
            </a:r>
            <a:endParaRPr lang="en-US" dirty="0"/>
          </a:p>
          <a:p>
            <a:pPr algn="r" rtl="1"/>
            <a:r>
              <a:rPr lang="ar-SA" dirty="0">
                <a:highlight>
                  <a:srgbClr val="FFFF00"/>
                </a:highlight>
              </a:rPr>
              <a:t>ابطء احيانآ في الانترنت</a:t>
            </a:r>
            <a:endParaRPr lang="en-US" dirty="0">
              <a:highlight>
                <a:srgbClr val="FFFF00"/>
              </a:highlight>
            </a:endParaRPr>
          </a:p>
          <a:p>
            <a:pPr algn="r" rtl="1"/>
            <a:r>
              <a:rPr lang="ar-SA" dirty="0"/>
              <a:t>العلامات التي تعطى للطلاب </a:t>
            </a:r>
            <a:r>
              <a:rPr lang="ar-SA" dirty="0">
                <a:highlight>
                  <a:srgbClr val="FFFF00"/>
                </a:highlight>
              </a:rPr>
              <a:t>ليست عادلة </a:t>
            </a:r>
            <a:r>
              <a:rPr lang="ar-SA" dirty="0"/>
              <a:t>بشكل كافي للتمييز بين الجهد الحقيقي المبذول والطالب الذي لا يبذل جهد</a:t>
            </a:r>
            <a:r>
              <a:rPr lang="en-US" dirty="0"/>
              <a:t> .</a:t>
            </a:r>
          </a:p>
          <a:p>
            <a:pPr algn="r" rtl="1"/>
            <a:r>
              <a:rPr lang="ar-SA" dirty="0"/>
              <a:t>يمنحك الالتزام بالوقت ومعرفه ما عليك بالترتيب مع امور حياتك</a:t>
            </a:r>
            <a:endParaRPr lang="en-US" dirty="0"/>
          </a:p>
          <a:p>
            <a:pPr algn="r" rtl="1"/>
            <a:r>
              <a:rPr lang="ar-SA" dirty="0">
                <a:highlight>
                  <a:srgbClr val="FFFF00"/>
                </a:highlight>
              </a:rPr>
              <a:t>بعض الاساتذة لم يقومو بشرح المادة وجعلو المادة باكملها على عاتق الطالب الدراسة الذاتية</a:t>
            </a:r>
            <a:endParaRPr lang="en-US" dirty="0">
              <a:highlight>
                <a:srgbClr val="FFFF00"/>
              </a:highlight>
            </a:endParaRPr>
          </a:p>
          <a:p>
            <a:pPr algn="r" rtl="1"/>
            <a:r>
              <a:rPr lang="ar-SA" dirty="0"/>
              <a:t>طريقه التقيم العلامات وعدم تمكن بعض المدرسين في استخدام أدوات التعليم عن بعد</a:t>
            </a:r>
            <a:endParaRPr lang="en-US" dirty="0"/>
          </a:p>
          <a:p>
            <a:pPr algn="r" rtl="1"/>
            <a:r>
              <a:rPr lang="ar-SA" dirty="0"/>
              <a:t>انشغالي بالعمل</a:t>
            </a:r>
            <a:endParaRPr lang="en-US" dirty="0"/>
          </a:p>
        </p:txBody>
      </p:sp>
      <p:sp>
        <p:nvSpPr>
          <p:cNvPr id="4" name="Title 1">
            <a:extLst>
              <a:ext uri="{FF2B5EF4-FFF2-40B4-BE49-F238E27FC236}">
                <a16:creationId xmlns:a16="http://schemas.microsoft.com/office/drawing/2014/main" id="{75E0A11C-4324-4392-9D20-3761D775323D}"/>
              </a:ext>
            </a:extLst>
          </p:cNvPr>
          <p:cNvSpPr>
            <a:spLocks noGrp="1"/>
          </p:cNvSpPr>
          <p:nvPr>
            <p:ph type="title"/>
          </p:nvPr>
        </p:nvSpPr>
        <p:spPr>
          <a:xfrm>
            <a:off x="159489" y="286603"/>
            <a:ext cx="11663916" cy="1201955"/>
          </a:xfrm>
        </p:spPr>
        <p:txBody>
          <a:bodyPr>
            <a:normAutofit/>
          </a:bodyPr>
          <a:lstStyle/>
          <a:p>
            <a:pPr algn="ctr"/>
            <a:r>
              <a:rPr lang="ar-SA" sz="4300" dirty="0"/>
              <a:t>عوامل أخرى أثرت على تجربة التعليم عن بعد من وجهة نظر الطالب</a:t>
            </a:r>
            <a:endParaRPr lang="en-US" sz="4300" dirty="0"/>
          </a:p>
        </p:txBody>
      </p:sp>
    </p:spTree>
    <p:extLst>
      <p:ext uri="{BB962C8B-B14F-4D97-AF65-F5344CB8AC3E}">
        <p14:creationId xmlns:p14="http://schemas.microsoft.com/office/powerpoint/2010/main" val="385895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03748B-83E8-4831-BC02-CC57408FFBB2}"/>
              </a:ext>
            </a:extLst>
          </p:cNvPr>
          <p:cNvSpPr>
            <a:spLocks noGrp="1"/>
          </p:cNvSpPr>
          <p:nvPr>
            <p:ph idx="1"/>
          </p:nvPr>
        </p:nvSpPr>
        <p:spPr>
          <a:xfrm>
            <a:off x="1097280" y="1845734"/>
            <a:ext cx="10142220" cy="4440766"/>
          </a:xfrm>
        </p:spPr>
        <p:txBody>
          <a:bodyPr>
            <a:normAutofit fontScale="70000" lnSpcReduction="20000"/>
          </a:bodyPr>
          <a:lstStyle/>
          <a:p>
            <a:pPr algn="r" rtl="1"/>
            <a:r>
              <a:rPr lang="ar-SA" dirty="0"/>
              <a:t>الظلم وعدم الإنصاف في وضع العلامات خصوصا علامات المشاركة</a:t>
            </a:r>
            <a:endParaRPr lang="en-US" dirty="0"/>
          </a:p>
          <a:p>
            <a:pPr algn="r" rtl="1"/>
            <a:r>
              <a:rPr lang="ar-SA" dirty="0"/>
              <a:t>الانترنت وعمل المشاريع</a:t>
            </a:r>
            <a:endParaRPr lang="en-US" dirty="0"/>
          </a:p>
          <a:p>
            <a:pPr algn="r" rtl="1"/>
            <a:r>
              <a:rPr lang="ar-SA" dirty="0"/>
              <a:t>لا يوجد بتسبه الي التعليم عن بعد بكتير تحسن </a:t>
            </a:r>
            <a:r>
              <a:rPr lang="ar-SA" dirty="0">
                <a:highlight>
                  <a:srgbClr val="FFFF00"/>
                </a:highlight>
              </a:rPr>
              <a:t>توفير وقت وجهد</a:t>
            </a:r>
            <a:endParaRPr lang="en-US" dirty="0">
              <a:highlight>
                <a:srgbClr val="FFFF00"/>
              </a:highlight>
            </a:endParaRPr>
          </a:p>
          <a:p>
            <a:pPr algn="r" rtl="1"/>
            <a:r>
              <a:rPr lang="ar-SA" dirty="0">
                <a:highlight>
                  <a:srgbClr val="FFFF00"/>
                </a:highlight>
              </a:rPr>
              <a:t>تزامن المحاضرات مع التجمعات العائلية</a:t>
            </a:r>
            <a:endParaRPr lang="en-US" dirty="0">
              <a:highlight>
                <a:srgbClr val="FFFF00"/>
              </a:highlight>
            </a:endParaRPr>
          </a:p>
          <a:p>
            <a:pPr algn="r" rtl="1"/>
            <a:r>
              <a:rPr lang="ar-SA" dirty="0">
                <a:highlight>
                  <a:srgbClr val="FFFF00"/>
                </a:highlight>
              </a:rPr>
              <a:t>عدم النزاهة و عدم النزاهة و عدم النزاهة</a:t>
            </a:r>
            <a:r>
              <a:rPr lang="en-US" dirty="0">
                <a:highlight>
                  <a:srgbClr val="FFFF00"/>
                </a:highlight>
              </a:rPr>
              <a:t> .....</a:t>
            </a:r>
            <a:endParaRPr lang="ar-SA" dirty="0">
              <a:highlight>
                <a:srgbClr val="FFFF00"/>
              </a:highlight>
            </a:endParaRPr>
          </a:p>
          <a:p>
            <a:pPr algn="r" rtl="1"/>
            <a:r>
              <a:rPr lang="ar-SA" dirty="0"/>
              <a:t>عدم قدرة بعض الاكاديمين على حمل الامانة</a:t>
            </a:r>
            <a:endParaRPr lang="en-US" dirty="0"/>
          </a:p>
          <a:p>
            <a:pPr algn="r" rtl="1"/>
            <a:r>
              <a:rPr lang="ar-SA" dirty="0"/>
              <a:t>انقطاع التيار الكهربائي</a:t>
            </a:r>
            <a:endParaRPr lang="en-US" dirty="0"/>
          </a:p>
          <a:p>
            <a:pPr algn="r" rtl="1"/>
            <a:r>
              <a:rPr lang="ar-SA" dirty="0"/>
              <a:t>عوامل نفسية</a:t>
            </a:r>
            <a:endParaRPr lang="en-US" dirty="0"/>
          </a:p>
          <a:p>
            <a:pPr algn="r" rtl="1"/>
            <a:r>
              <a:rPr lang="ar-SA" dirty="0"/>
              <a:t>لم استفد من المساقات كما يجب لأنو في مواد جبت فيها علامة عالية لكن ما استفدت منها شيء وفي مواد ما جبت فيها علامة كويسة لكن استفدت منها بشكل كبير</a:t>
            </a:r>
            <a:endParaRPr lang="en-US" dirty="0"/>
          </a:p>
          <a:p>
            <a:pPr algn="r" rtl="1"/>
            <a:r>
              <a:rPr lang="ar-SA" dirty="0">
                <a:highlight>
                  <a:srgbClr val="FFFF00"/>
                </a:highlight>
              </a:rPr>
              <a:t>المختبر صعب</a:t>
            </a:r>
          </a:p>
          <a:p>
            <a:pPr algn="r" rtl="1"/>
            <a:r>
              <a:rPr lang="ar-SA" dirty="0"/>
              <a:t>الجهاز عندي مش مناسب وبطي</a:t>
            </a:r>
            <a:endParaRPr lang="en-US" dirty="0"/>
          </a:p>
          <a:p>
            <a:pPr algn="r" rtl="1"/>
            <a:r>
              <a:rPr lang="ar-SA" dirty="0">
                <a:highlight>
                  <a:srgbClr val="FFFF00"/>
                </a:highlight>
              </a:rPr>
              <a:t>عدم قدرة المدرس على ضبط تصرف الطلاب </a:t>
            </a:r>
            <a:r>
              <a:rPr lang="ar-SA" dirty="0"/>
              <a:t>.. عدم مراعاة وقت الطالب فيوجد العديد من المساقات و العديد من الواجبات و المشاريع لكل مساق ... عدم رد بعض الاساتذة على الاستفسارات و الاسئلة</a:t>
            </a:r>
            <a:endParaRPr lang="en-US" dirty="0"/>
          </a:p>
          <a:p>
            <a:pPr algn="r" rtl="1"/>
            <a:endParaRPr lang="en-US" dirty="0"/>
          </a:p>
        </p:txBody>
      </p:sp>
      <p:sp>
        <p:nvSpPr>
          <p:cNvPr id="4" name="Title 1">
            <a:extLst>
              <a:ext uri="{FF2B5EF4-FFF2-40B4-BE49-F238E27FC236}">
                <a16:creationId xmlns:a16="http://schemas.microsoft.com/office/drawing/2014/main" id="{76E4BF77-E976-4AC8-96C6-ED1426CCCF6A}"/>
              </a:ext>
            </a:extLst>
          </p:cNvPr>
          <p:cNvSpPr>
            <a:spLocks noGrp="1"/>
          </p:cNvSpPr>
          <p:nvPr>
            <p:ph type="title"/>
          </p:nvPr>
        </p:nvSpPr>
        <p:spPr>
          <a:xfrm>
            <a:off x="159489" y="286603"/>
            <a:ext cx="11663916" cy="1201955"/>
          </a:xfrm>
        </p:spPr>
        <p:txBody>
          <a:bodyPr>
            <a:normAutofit/>
          </a:bodyPr>
          <a:lstStyle/>
          <a:p>
            <a:pPr algn="ctr"/>
            <a:r>
              <a:rPr lang="ar-SA" sz="4300" dirty="0"/>
              <a:t>عوامل أخرى أثرت على تجربة التعليم عن بعد من وجهة نظر الطالب</a:t>
            </a:r>
            <a:endParaRPr lang="en-US" sz="4300" dirty="0"/>
          </a:p>
        </p:txBody>
      </p:sp>
    </p:spTree>
    <p:extLst>
      <p:ext uri="{BB962C8B-B14F-4D97-AF65-F5344CB8AC3E}">
        <p14:creationId xmlns:p14="http://schemas.microsoft.com/office/powerpoint/2010/main" val="1842919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99E77D-F2F4-45EC-BC15-2E1C57489D2C}"/>
              </a:ext>
            </a:extLst>
          </p:cNvPr>
          <p:cNvSpPr>
            <a:spLocks noGrp="1"/>
          </p:cNvSpPr>
          <p:nvPr>
            <p:ph idx="1"/>
          </p:nvPr>
        </p:nvSpPr>
        <p:spPr>
          <a:xfrm>
            <a:off x="1097280" y="1845733"/>
            <a:ext cx="10218420" cy="4431241"/>
          </a:xfrm>
        </p:spPr>
        <p:txBody>
          <a:bodyPr/>
          <a:lstStyle/>
          <a:p>
            <a:pPr algn="r" rtl="1"/>
            <a:r>
              <a:rPr lang="ar-SA" dirty="0"/>
              <a:t>الضغط يلي ضغطتو الجامعة للمدرسين يلي بالتالي ضغطونا في</a:t>
            </a:r>
            <a:endParaRPr lang="en-US" dirty="0"/>
          </a:p>
          <a:p>
            <a:pPr algn="r" rtl="1"/>
            <a:r>
              <a:rPr lang="ar-SA" dirty="0"/>
              <a:t>عدم الرد على معظم استفساراتنا</a:t>
            </a:r>
          </a:p>
          <a:p>
            <a:pPr algn="r" rtl="1"/>
            <a:r>
              <a:rPr lang="ar-SA" dirty="0"/>
              <a:t>عدم مصداقية المدرسين في التصليح وفي تقسيم العلامات وبتالي تم ظلمي في الكثير من المساقات ففي مساق معين طلب منا مشروع جماعي قمت أنا بعمل الجزء الاكبر منه وعند المناقشة أجبت على كل الاسئلة بشكل صحيح وتبين للمدرس انني قمت بعمل الجزء الاكبر من المشروع لكن كانت العلامة النهائية لي ولشريكتي مختلفة وكنت أنا من قد تم تنقيصه العدد الاكبر من العلامات وحاولت التواصل مع المدرس لكن لم يتم الرد وهذا يوضح جانب من جوانب فشل عن بعد وظلم الطلاب</a:t>
            </a:r>
            <a:endParaRPr lang="en-US" dirty="0"/>
          </a:p>
          <a:p>
            <a:pPr algn="r" rtl="1"/>
            <a:r>
              <a:rPr lang="ar-SA" dirty="0"/>
              <a:t>بسبب عدم علمي عن موعد بدا التعليم عن بعد تراكمت علي كثير من الاختبارات و الواجبات حتى تراكمت علي المواد حيث هناك بعض المعلمين جزاهم الله كل الخير قاموا بفهم مشكلتي و قاموا باعطاءي مهلة لكي أصحح الامر و هناك بعض المعلمين الذين رفضوا ان يضعوا لي علامه بعد تسليمهم الواجبات و قاموا ايضا بالغاء الواجبات او حجبهم من الموقع .... وهناك بعض المعلمين الذين لم يقال لهم (يعطيك العافيه يا استاذ ) قاموا بخسف علماتي *مع العلم اني كنت مسلمًا جميع الواجبات و المطلوبات الا مطلوب واحد الذي لم التحق به وكان عليه ٢٠ علامه كما هو مذكور في كلاس روم و مع العلم ان العلامه الموضوعه الي هي ٥٥ وشكرا لجميع المعلمين و هيئة الاداره الذين بذلوا الجهد و الصبر و المساعده في هذه الفتر الصعبه</a:t>
            </a:r>
            <a:r>
              <a:rPr lang="en-US" dirty="0"/>
              <a:t> .</a:t>
            </a:r>
          </a:p>
          <a:p>
            <a:pPr algn="r" rtl="1"/>
            <a:endParaRPr lang="en-US" dirty="0"/>
          </a:p>
          <a:p>
            <a:pPr algn="r"/>
            <a:endParaRPr lang="en-US" dirty="0"/>
          </a:p>
        </p:txBody>
      </p:sp>
      <p:sp>
        <p:nvSpPr>
          <p:cNvPr id="4" name="Title 1">
            <a:extLst>
              <a:ext uri="{FF2B5EF4-FFF2-40B4-BE49-F238E27FC236}">
                <a16:creationId xmlns:a16="http://schemas.microsoft.com/office/drawing/2014/main" id="{AF5B5B8C-2B73-4168-8038-87451A0565C6}"/>
              </a:ext>
            </a:extLst>
          </p:cNvPr>
          <p:cNvSpPr>
            <a:spLocks noGrp="1"/>
          </p:cNvSpPr>
          <p:nvPr>
            <p:ph type="title"/>
          </p:nvPr>
        </p:nvSpPr>
        <p:spPr>
          <a:xfrm>
            <a:off x="159489" y="286603"/>
            <a:ext cx="11663916" cy="1201955"/>
          </a:xfrm>
        </p:spPr>
        <p:txBody>
          <a:bodyPr>
            <a:normAutofit/>
          </a:bodyPr>
          <a:lstStyle/>
          <a:p>
            <a:pPr algn="ctr"/>
            <a:r>
              <a:rPr lang="ar-SA" sz="4300" dirty="0"/>
              <a:t>عوامل أخرى أثرت على تجربة التعليم عن بعد من وجهة نظر الطالب</a:t>
            </a:r>
            <a:endParaRPr lang="en-US" sz="4300" dirty="0"/>
          </a:p>
        </p:txBody>
      </p:sp>
    </p:spTree>
    <p:extLst>
      <p:ext uri="{BB962C8B-B14F-4D97-AF65-F5344CB8AC3E}">
        <p14:creationId xmlns:p14="http://schemas.microsoft.com/office/powerpoint/2010/main" val="351905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944C5A-C0AC-42D6-B11F-B01A45AFBB6F}"/>
              </a:ext>
            </a:extLst>
          </p:cNvPr>
          <p:cNvSpPr>
            <a:spLocks noGrp="1"/>
          </p:cNvSpPr>
          <p:nvPr>
            <p:ph idx="1"/>
          </p:nvPr>
        </p:nvSpPr>
        <p:spPr/>
        <p:txBody>
          <a:bodyPr/>
          <a:lstStyle/>
          <a:p>
            <a:pPr algn="r" rtl="1"/>
            <a:r>
              <a:rPr lang="ar-SA" dirty="0">
                <a:highlight>
                  <a:srgbClr val="FFFF00"/>
                </a:highlight>
              </a:rPr>
              <a:t>كمية المادة المشروحة كبيرة</a:t>
            </a:r>
            <a:endParaRPr lang="en-US" dirty="0">
              <a:highlight>
                <a:srgbClr val="FFFF00"/>
              </a:highlight>
            </a:endParaRPr>
          </a:p>
          <a:p>
            <a:pPr algn="r" rtl="1"/>
            <a:r>
              <a:rPr lang="ar-SA" dirty="0"/>
              <a:t>عدم رد الدكاترة على الرسائل ووضع العلامات كما يحلو لهم</a:t>
            </a:r>
            <a:endParaRPr lang="en-US" dirty="0"/>
          </a:p>
          <a:p>
            <a:pPr algn="r" rtl="1"/>
            <a:r>
              <a:rPr lang="ar-SA" dirty="0">
                <a:highlight>
                  <a:srgbClr val="FFFF00"/>
                </a:highlight>
              </a:rPr>
              <a:t>عدم فهم المساق عن بعد</a:t>
            </a:r>
            <a:endParaRPr lang="en-US" dirty="0">
              <a:highlight>
                <a:srgbClr val="FFFF00"/>
              </a:highlight>
            </a:endParaRPr>
          </a:p>
          <a:p>
            <a:pPr algn="r" rtl="1"/>
            <a:r>
              <a:rPr lang="ar-SA" dirty="0"/>
              <a:t>طول المحاضرة ،، تراكم الواجبات وطولها ،، الواجبات كانت صعبة يصعب الإجابة عنها</a:t>
            </a:r>
            <a:endParaRPr lang="en-US" dirty="0"/>
          </a:p>
          <a:p>
            <a:pPr algn="r" rtl="1"/>
            <a:r>
              <a:rPr lang="ar-SA" dirty="0"/>
              <a:t>حملوني ماده والاستاذ لم يراعي الظروف</a:t>
            </a:r>
            <a:r>
              <a:rPr lang="en-US" dirty="0"/>
              <a:t>💔</a:t>
            </a:r>
          </a:p>
          <a:p>
            <a:pPr algn="r" rtl="1"/>
            <a:r>
              <a:rPr lang="ar-SA" dirty="0">
                <a:highlight>
                  <a:srgbClr val="FFFF00"/>
                </a:highlight>
              </a:rPr>
              <a:t>لا يوجد تجربة سابقة لتعليم عن بعد</a:t>
            </a:r>
            <a:endParaRPr lang="en-US" dirty="0">
              <a:highlight>
                <a:srgbClr val="FFFF00"/>
              </a:highlight>
            </a:endParaRPr>
          </a:p>
          <a:p>
            <a:pPr algn="r" rtl="1"/>
            <a:r>
              <a:rPr lang="ar-SA" dirty="0">
                <a:highlight>
                  <a:srgbClr val="FFFF00"/>
                </a:highlight>
              </a:rPr>
              <a:t>عدم تجهز له</a:t>
            </a:r>
            <a:endParaRPr lang="en-US" dirty="0">
              <a:highlight>
                <a:srgbClr val="FFFF00"/>
              </a:highlight>
            </a:endParaRPr>
          </a:p>
          <a:p>
            <a:pPr algn="r" rtl="1"/>
            <a:r>
              <a:rPr lang="ar-SA" dirty="0"/>
              <a:t>ضياع كلمة السر بسبب عطب في الهاتف</a:t>
            </a:r>
            <a:endParaRPr lang="en-US" dirty="0"/>
          </a:p>
          <a:p>
            <a:pPr algn="r"/>
            <a:endParaRPr lang="en-US" dirty="0"/>
          </a:p>
        </p:txBody>
      </p:sp>
      <p:sp>
        <p:nvSpPr>
          <p:cNvPr id="4" name="Title 1">
            <a:extLst>
              <a:ext uri="{FF2B5EF4-FFF2-40B4-BE49-F238E27FC236}">
                <a16:creationId xmlns:a16="http://schemas.microsoft.com/office/drawing/2014/main" id="{174A35A9-DBA8-4748-8ACC-F90DE3F23F25}"/>
              </a:ext>
            </a:extLst>
          </p:cNvPr>
          <p:cNvSpPr>
            <a:spLocks noGrp="1"/>
          </p:cNvSpPr>
          <p:nvPr>
            <p:ph type="title"/>
          </p:nvPr>
        </p:nvSpPr>
        <p:spPr>
          <a:xfrm>
            <a:off x="159489" y="286603"/>
            <a:ext cx="11663916" cy="1201955"/>
          </a:xfrm>
        </p:spPr>
        <p:txBody>
          <a:bodyPr>
            <a:normAutofit/>
          </a:bodyPr>
          <a:lstStyle/>
          <a:p>
            <a:pPr algn="ctr"/>
            <a:r>
              <a:rPr lang="ar-SA" sz="4300" dirty="0"/>
              <a:t>عوامل أخرى أثرت على تجربة التعليم عن بعد من وجهة نظر الطالب</a:t>
            </a:r>
            <a:endParaRPr lang="en-US" sz="4300" dirty="0"/>
          </a:p>
        </p:txBody>
      </p:sp>
    </p:spTree>
    <p:extLst>
      <p:ext uri="{BB962C8B-B14F-4D97-AF65-F5344CB8AC3E}">
        <p14:creationId xmlns:p14="http://schemas.microsoft.com/office/powerpoint/2010/main" val="31533493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82FE-3ECB-42F1-8DCD-98B31EC2537F}"/>
              </a:ext>
            </a:extLst>
          </p:cNvPr>
          <p:cNvSpPr>
            <a:spLocks noGrp="1"/>
          </p:cNvSpPr>
          <p:nvPr>
            <p:ph type="title"/>
          </p:nvPr>
        </p:nvSpPr>
        <p:spPr>
          <a:xfrm>
            <a:off x="393405" y="286604"/>
            <a:ext cx="11504427" cy="904244"/>
          </a:xfrm>
        </p:spPr>
        <p:txBody>
          <a:bodyPr>
            <a:normAutofit/>
          </a:bodyPr>
          <a:lstStyle/>
          <a:p>
            <a:r>
              <a:rPr lang="ar-SA" sz="4400" dirty="0"/>
              <a:t>المصادر أو الأدوات التي تم استخدامها في التعليم عن بعد لأول مرة</a:t>
            </a:r>
            <a:endParaRPr lang="en-US" sz="4400" dirty="0"/>
          </a:p>
        </p:txBody>
      </p:sp>
      <p:pic>
        <p:nvPicPr>
          <p:cNvPr id="49154" name="Picture 2" descr="Forms response chart. Question title: 24. المصادر أو الأدوات التي بدأت باستخدامها في التعليم عن بعد هذا الفصل لأول مرة .(يمكن اختيار اكثر من اجابة):. Number of responses: 55 responses.">
            <a:extLst>
              <a:ext uri="{FF2B5EF4-FFF2-40B4-BE49-F238E27FC236}">
                <a16:creationId xmlns:a16="http://schemas.microsoft.com/office/drawing/2014/main" id="{52D0672C-73DC-4CFA-BDBD-56D9C8A7A7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665" y="2211834"/>
            <a:ext cx="6209870" cy="3061916"/>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Forms response chart. Question title: 23. المصادر أو الأدوات التي استخدمها استاذك في التعليم عن بعد هذا الفصل لأول مرة: (يمكن اختيار اكثر من اجابة):. Number of responses: 251 responses.">
            <a:extLst>
              <a:ext uri="{FF2B5EF4-FFF2-40B4-BE49-F238E27FC236}">
                <a16:creationId xmlns:a16="http://schemas.microsoft.com/office/drawing/2014/main" id="{216784A3-2897-4136-9D78-A9879480BD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49"/>
          <a:stretch/>
        </p:blipFill>
        <p:spPr bwMode="auto">
          <a:xfrm>
            <a:off x="6247535" y="2211833"/>
            <a:ext cx="5906800" cy="30619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40576C-2DBB-4C58-802C-E46AC170AF4E}"/>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7" name="TextBox 6">
            <a:extLst>
              <a:ext uri="{FF2B5EF4-FFF2-40B4-BE49-F238E27FC236}">
                <a16:creationId xmlns:a16="http://schemas.microsoft.com/office/drawing/2014/main" id="{E344ACA5-A08A-4ABF-B091-981F031EA5BF}"/>
              </a:ext>
            </a:extLst>
          </p:cNvPr>
          <p:cNvSpPr txBox="1"/>
          <p:nvPr/>
        </p:nvSpPr>
        <p:spPr>
          <a:xfrm>
            <a:off x="6307550" y="1857640"/>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3748040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DC13-E4D8-471B-8E36-6C4F066A8389}"/>
              </a:ext>
            </a:extLst>
          </p:cNvPr>
          <p:cNvSpPr>
            <a:spLocks noGrp="1"/>
          </p:cNvSpPr>
          <p:nvPr>
            <p:ph type="title"/>
          </p:nvPr>
        </p:nvSpPr>
        <p:spPr>
          <a:xfrm>
            <a:off x="1097280" y="286603"/>
            <a:ext cx="10058400" cy="1053099"/>
          </a:xfrm>
        </p:spPr>
        <p:txBody>
          <a:bodyPr/>
          <a:lstStyle/>
          <a:p>
            <a:pPr algn="r" rtl="1"/>
            <a:r>
              <a:rPr lang="ar-SA" dirty="0"/>
              <a:t>الأدوات والمصادر التي كانت متوفرة قبل الجائحة</a:t>
            </a:r>
            <a:endParaRPr lang="en-US" dirty="0"/>
          </a:p>
        </p:txBody>
      </p:sp>
      <p:pic>
        <p:nvPicPr>
          <p:cNvPr id="50178" name="Picture 2" descr="Forms response chart. Question title: 25. الادوات والمصادر التي كانت متوفرة في الجامعه قبل الجائحة. (يمكن اختيار اكثر من اجابة)::. Number of responses: 52 responses.">
            <a:extLst>
              <a:ext uri="{FF2B5EF4-FFF2-40B4-BE49-F238E27FC236}">
                <a16:creationId xmlns:a16="http://schemas.microsoft.com/office/drawing/2014/main" id="{7C15200D-A08F-4EF4-B9EF-E332D4C276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7117"/>
          <a:stretch/>
        </p:blipFill>
        <p:spPr bwMode="auto">
          <a:xfrm>
            <a:off x="0" y="2317720"/>
            <a:ext cx="6314909" cy="323220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Forms response chart. Question title: 25. الادوات والمصادر التي كانت متوفرة في الجامعه قبل الجائحة. (يمكن اختيار اكثر من اجابة):. Number of responses: 244 responses.">
            <a:extLst>
              <a:ext uri="{FF2B5EF4-FFF2-40B4-BE49-F238E27FC236}">
                <a16:creationId xmlns:a16="http://schemas.microsoft.com/office/drawing/2014/main" id="{6A1BE38F-2B53-410A-B8FC-42888777B8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93" r="8808"/>
          <a:stretch/>
        </p:blipFill>
        <p:spPr bwMode="auto">
          <a:xfrm>
            <a:off x="6314909" y="3152508"/>
            <a:ext cx="5877091" cy="2359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A1C655-4068-45D6-B5BB-DFCDD3B6C497}"/>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9B1B459F-E428-4A9F-88BE-D7A7A8AB6652}"/>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7046146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9952-32E5-430F-94EF-252A1351EE0E}"/>
              </a:ext>
            </a:extLst>
          </p:cNvPr>
          <p:cNvSpPr>
            <a:spLocks noGrp="1"/>
          </p:cNvSpPr>
          <p:nvPr>
            <p:ph type="title"/>
          </p:nvPr>
        </p:nvSpPr>
        <p:spPr>
          <a:xfrm>
            <a:off x="647700" y="286604"/>
            <a:ext cx="11465984" cy="1056422"/>
          </a:xfrm>
        </p:spPr>
        <p:txBody>
          <a:bodyPr/>
          <a:lstStyle/>
          <a:p>
            <a:r>
              <a:rPr lang="ar-SA" dirty="0"/>
              <a:t>كيف تشعر تجاه استخدام هذه المصادر أو الأدوات الجديدة</a:t>
            </a:r>
            <a:endParaRPr lang="en-US" dirty="0"/>
          </a:p>
        </p:txBody>
      </p:sp>
      <p:pic>
        <p:nvPicPr>
          <p:cNvPr id="51202" name="Picture 2" descr="Forms response chart. Question title: 26. كيف تشعر تجاه استخدام هذه المصادر أو الأدوات الجديدة : بحيث أن (1: تعني غير مرتاح جدا   و 5: تعني مرتاح جدا). Number of responses: 57 responses.">
            <a:extLst>
              <a:ext uri="{FF2B5EF4-FFF2-40B4-BE49-F238E27FC236}">
                <a16:creationId xmlns:a16="http://schemas.microsoft.com/office/drawing/2014/main" id="{2028F7E1-8CD9-4466-B74B-45C23D751D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2459194"/>
            <a:ext cx="6010274" cy="285734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s response chart. Question title: 26. كيف تشعر تجاه استخدام هذه المصادر أو الأدوات الجديدة : بحيث أن (1: تعني غير مرتاح جدا   و 5: تعني مرتاح جدا). Number of responses: 251 responses.">
            <a:extLst>
              <a:ext uri="{FF2B5EF4-FFF2-40B4-BE49-F238E27FC236}">
                <a16:creationId xmlns:a16="http://schemas.microsoft.com/office/drawing/2014/main" id="{7F8CA351-750D-414F-B53B-1BF1E4249D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5" t="21057" r="4051"/>
          <a:stretch/>
        </p:blipFill>
        <p:spPr bwMode="auto">
          <a:xfrm>
            <a:off x="6010276" y="2752726"/>
            <a:ext cx="6103408" cy="26574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DA4501-7C2A-492A-B30F-A84027DD6D30}"/>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F76E922C-811A-4AC1-83DE-63476FBA5FF6}"/>
              </a:ext>
            </a:extLst>
          </p:cNvPr>
          <p:cNvSpPr txBox="1"/>
          <p:nvPr/>
        </p:nvSpPr>
        <p:spPr>
          <a:xfrm>
            <a:off x="6197674" y="1939190"/>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4154597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53C5-D422-4E46-9EED-C336CAAF2132}"/>
              </a:ext>
            </a:extLst>
          </p:cNvPr>
          <p:cNvSpPr>
            <a:spLocks noGrp="1"/>
          </p:cNvSpPr>
          <p:nvPr>
            <p:ph type="title"/>
          </p:nvPr>
        </p:nvSpPr>
        <p:spPr>
          <a:xfrm>
            <a:off x="238124" y="286604"/>
            <a:ext cx="11839577" cy="961172"/>
          </a:xfrm>
        </p:spPr>
        <p:txBody>
          <a:bodyPr>
            <a:normAutofit/>
          </a:bodyPr>
          <a:lstStyle/>
          <a:p>
            <a:r>
              <a:rPr lang="ar-SA" sz="4000" dirty="0"/>
              <a:t>الاستمرار في استخدام ادوات التعلم عن بعد من وجهة نظر المدرس والطالب</a:t>
            </a:r>
            <a:endParaRPr lang="en-US" sz="4000" dirty="0"/>
          </a:p>
        </p:txBody>
      </p:sp>
      <p:pic>
        <p:nvPicPr>
          <p:cNvPr id="52226" name="Picture 2" descr="Forms response chart. Question title: 27. هل تعتقد بانك سوف تستمر في استخدام هذه المصادر والأدوات في حالة العودة إلى التدريس الوجاهي في غرفة الصف؟. Number of responses: 58 responses.">
            <a:extLst>
              <a:ext uri="{FF2B5EF4-FFF2-40B4-BE49-F238E27FC236}">
                <a16:creationId xmlns:a16="http://schemas.microsoft.com/office/drawing/2014/main" id="{7EE372EA-C98B-4741-8037-AE097854997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526" t="6563" r="12183" b="7975"/>
          <a:stretch/>
        </p:blipFill>
        <p:spPr bwMode="auto">
          <a:xfrm>
            <a:off x="232853" y="2962275"/>
            <a:ext cx="5986972" cy="2628899"/>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Forms response chart. Question title: 27. هل ترغب بأن  يستمر استاذك  باستخدام هذه المصادر والأدوات في حالة العودة إلى التدريس الوجاهي في غرفة الصف؟. Number of responses: 253 responses.">
            <a:extLst>
              <a:ext uri="{FF2B5EF4-FFF2-40B4-BE49-F238E27FC236}">
                <a16:creationId xmlns:a16="http://schemas.microsoft.com/office/drawing/2014/main" id="{93F136E8-F4AB-4186-B904-CACA96914E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1" r="12442" b="7162"/>
          <a:stretch/>
        </p:blipFill>
        <p:spPr bwMode="auto">
          <a:xfrm>
            <a:off x="6219825" y="2773270"/>
            <a:ext cx="5857876" cy="26971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91F4A91-5A0B-405C-94E6-55D3276FFDBE}"/>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F1DD191C-1834-43BA-8BD2-49954E17E39C}"/>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19689193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B4EA-3FDE-473B-BF4B-A86285EB52A0}"/>
              </a:ext>
            </a:extLst>
          </p:cNvPr>
          <p:cNvSpPr>
            <a:spLocks noGrp="1"/>
          </p:cNvSpPr>
          <p:nvPr>
            <p:ph type="title"/>
          </p:nvPr>
        </p:nvSpPr>
        <p:spPr>
          <a:xfrm>
            <a:off x="352425" y="334228"/>
            <a:ext cx="11315700" cy="1065947"/>
          </a:xfrm>
        </p:spPr>
        <p:txBody>
          <a:bodyPr>
            <a:normAutofit/>
          </a:bodyPr>
          <a:lstStyle/>
          <a:p>
            <a:pPr algn="r" rtl="1"/>
            <a:r>
              <a:rPr lang="ar-SA" sz="3400" dirty="0"/>
              <a:t>تقييم عام لتجربة التعليم عن بعد خلال الفصل الماضي من وجهة نظر المدرس والطالب</a:t>
            </a:r>
            <a:endParaRPr lang="en-US" sz="3400" dirty="0"/>
          </a:p>
        </p:txBody>
      </p:sp>
      <p:pic>
        <p:nvPicPr>
          <p:cNvPr id="53250" name="Picture 2" descr="Forms response chart. Question title: 28. تقييمك لتجربتك في التعليم عن بعد خلال الفصل الماضي:. Number of responses: 59 responses.">
            <a:extLst>
              <a:ext uri="{FF2B5EF4-FFF2-40B4-BE49-F238E27FC236}">
                <a16:creationId xmlns:a16="http://schemas.microsoft.com/office/drawing/2014/main" id="{D7D10BC2-79E2-4B42-AF3D-389636DCF1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16" t="7479" r="25093" b="9914"/>
          <a:stretch/>
        </p:blipFill>
        <p:spPr bwMode="auto">
          <a:xfrm>
            <a:off x="0" y="2653665"/>
            <a:ext cx="6324600" cy="300758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Forms response chart. Question title: 28. تقييمك لتجربة التعليم عن بعد خلال الفصل الماضي:. Number of responses: 254 responses.">
            <a:extLst>
              <a:ext uri="{FF2B5EF4-FFF2-40B4-BE49-F238E27FC236}">
                <a16:creationId xmlns:a16="http://schemas.microsoft.com/office/drawing/2014/main" id="{181EF636-D8E4-4D6F-AB44-89D2764B1C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 t="26206" r="26181" b="7755"/>
          <a:stretch/>
        </p:blipFill>
        <p:spPr bwMode="auto">
          <a:xfrm>
            <a:off x="6429375" y="3305175"/>
            <a:ext cx="5429250" cy="21035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DB1B19-01AE-48CE-99B3-65ED05B819F2}"/>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BD8CF148-474F-484A-B640-F67CDCC08019}"/>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9567217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654F7-1F30-4FCF-B3C4-F5CF22288E3E}"/>
              </a:ext>
            </a:extLst>
          </p:cNvPr>
          <p:cNvSpPr>
            <a:spLocks noGrp="1"/>
          </p:cNvSpPr>
          <p:nvPr>
            <p:ph type="title"/>
          </p:nvPr>
        </p:nvSpPr>
        <p:spPr/>
        <p:txBody>
          <a:bodyPr/>
          <a:lstStyle/>
          <a:p>
            <a:pPr algn="r"/>
            <a:r>
              <a:rPr lang="ar-SA" dirty="0"/>
              <a:t>توصيات لتطويرعملية التقييم عن بعد</a:t>
            </a:r>
            <a:endParaRPr lang="en-US" dirty="0"/>
          </a:p>
        </p:txBody>
      </p:sp>
      <p:sp>
        <p:nvSpPr>
          <p:cNvPr id="3" name="Content Placeholder 2">
            <a:extLst>
              <a:ext uri="{FF2B5EF4-FFF2-40B4-BE49-F238E27FC236}">
                <a16:creationId xmlns:a16="http://schemas.microsoft.com/office/drawing/2014/main" id="{98ACD1E8-E78C-4903-9191-3B883265B4CE}"/>
              </a:ext>
            </a:extLst>
          </p:cNvPr>
          <p:cNvSpPr>
            <a:spLocks noGrp="1"/>
          </p:cNvSpPr>
          <p:nvPr>
            <p:ph idx="1"/>
          </p:nvPr>
        </p:nvSpPr>
        <p:spPr>
          <a:xfrm>
            <a:off x="1028700" y="1845734"/>
            <a:ext cx="10126980" cy="4402666"/>
          </a:xfrm>
        </p:spPr>
        <p:txBody>
          <a:bodyPr>
            <a:normAutofit fontScale="92500" lnSpcReduction="20000"/>
          </a:bodyPr>
          <a:lstStyle/>
          <a:p>
            <a:pPr marL="457200" indent="-457200" algn="r" rtl="1">
              <a:buFont typeface="+mj-lt"/>
              <a:buAutoNum type="arabicPeriod"/>
            </a:pPr>
            <a:r>
              <a:rPr lang="ar-SA" dirty="0"/>
              <a:t>عقد تدريبات للمدرسين تشمل استخدام الادوات اللازمة للتعليم عن بعد اضافة إلى وسائل التقييم المناسبة</a:t>
            </a:r>
          </a:p>
          <a:p>
            <a:pPr marL="457200" indent="-457200" algn="r" rtl="1">
              <a:buFont typeface="+mj-lt"/>
              <a:buAutoNum type="arabicPeriod"/>
            </a:pPr>
            <a:r>
              <a:rPr lang="ar-SA" dirty="0"/>
              <a:t>عقد ورشات عمل للمدرسين حول التعامل مع الطلبة عن بعد</a:t>
            </a:r>
          </a:p>
          <a:p>
            <a:pPr marL="457200" indent="-457200" algn="r" rtl="1">
              <a:buFont typeface="+mj-lt"/>
              <a:buAutoNum type="arabicPeriod"/>
            </a:pPr>
            <a:r>
              <a:rPr lang="ar-SA" dirty="0"/>
              <a:t>على المدرسين مراعاة الوضع الاجتماعي للطلاب</a:t>
            </a:r>
          </a:p>
          <a:p>
            <a:pPr marL="457200" indent="-457200" algn="r" rtl="1">
              <a:buFont typeface="+mj-lt"/>
              <a:buAutoNum type="arabicPeriod"/>
            </a:pPr>
            <a:r>
              <a:rPr lang="ar-SA" dirty="0"/>
              <a:t>على المدرسين التطوير للعلاقة مع الطالب بالشكل المناسب</a:t>
            </a:r>
          </a:p>
          <a:p>
            <a:pPr marL="457200" indent="-457200" algn="r" rtl="1">
              <a:buFont typeface="+mj-lt"/>
              <a:buAutoNum type="arabicPeriod"/>
            </a:pPr>
            <a:r>
              <a:rPr lang="ar-SA" dirty="0"/>
              <a:t>عقد جلسات نقاش مع المدرسين حول النزاهه الاكاديمية </a:t>
            </a:r>
          </a:p>
          <a:p>
            <a:pPr marL="457200" indent="-457200" algn="r" rtl="1">
              <a:buFont typeface="+mj-lt"/>
              <a:buAutoNum type="arabicPeriod"/>
            </a:pPr>
            <a:r>
              <a:rPr lang="ar-SA" dirty="0"/>
              <a:t>عقد ورشات عمل للطلبة حول ادارة الوقت والتعامل مع المدرسين والاسره في ظل الجائحة</a:t>
            </a:r>
          </a:p>
          <a:p>
            <a:pPr marL="457200" indent="-457200" algn="r" rtl="1">
              <a:buFont typeface="+mj-lt"/>
              <a:buAutoNum type="arabicPeriod"/>
            </a:pPr>
            <a:r>
              <a:rPr lang="ar-SA" dirty="0"/>
              <a:t>عقد ورشات عمل مع الاخصائيين حول الارشاد الاسري للطلبة والمدرسين</a:t>
            </a:r>
          </a:p>
          <a:p>
            <a:pPr marL="457200" indent="-457200" algn="r" rtl="1">
              <a:buFont typeface="+mj-lt"/>
              <a:buAutoNum type="arabicPeriod"/>
            </a:pPr>
            <a:r>
              <a:rPr lang="ar-SA" dirty="0"/>
              <a:t>محاولة مساعدة ادارة الجامعة في توفير اجهزة التعليم عن بعد للطلبة بالتعاون مع مجلس اتحاد الطلبة والمجتمع المحلي.</a:t>
            </a:r>
          </a:p>
          <a:p>
            <a:pPr marL="457200" indent="-457200" algn="r" rtl="1">
              <a:buFont typeface="+mj-lt"/>
              <a:buAutoNum type="arabicPeriod"/>
            </a:pPr>
            <a:r>
              <a:rPr lang="ar-SA" dirty="0"/>
              <a:t>محاولة مساعدة ادارة الجامعه للمدرسين المحتاجين في توفير بعض اجهزة الحاسوب والكاميرا والادوات المساعدة في عملية التعليم عن بعد</a:t>
            </a:r>
          </a:p>
          <a:p>
            <a:pPr marL="457200" indent="-457200" algn="r" rtl="1">
              <a:buFont typeface="+mj-lt"/>
              <a:buAutoNum type="arabicPeriod"/>
            </a:pPr>
            <a:r>
              <a:rPr lang="ar-SA" dirty="0"/>
              <a:t>تخصيص ساعة مكتبية عن بعد للطلبة وذلك لتفعيل التواصل بين الطالب والمدرس</a:t>
            </a:r>
          </a:p>
          <a:p>
            <a:pPr marL="457200" indent="-457200" algn="r" rtl="1">
              <a:buFont typeface="+mj-lt"/>
              <a:buAutoNum type="arabicPeriod"/>
            </a:pPr>
            <a:r>
              <a:rPr lang="ar-SA" dirty="0"/>
              <a:t>التنسيق بين اعضاء الهيئة التدريسية في كل دائرة فيما يتعلق بالمتطلبات المطلوبة من الطلبة كالواجبات والمشاريع.</a:t>
            </a:r>
          </a:p>
          <a:p>
            <a:pPr algn="r" rtl="1"/>
            <a:endParaRPr lang="ar-SA" dirty="0"/>
          </a:p>
          <a:p>
            <a:pPr algn="r" rtl="1"/>
            <a:endParaRPr lang="en-US" dirty="0"/>
          </a:p>
        </p:txBody>
      </p:sp>
    </p:spTree>
    <p:extLst>
      <p:ext uri="{BB962C8B-B14F-4D97-AF65-F5344CB8AC3E}">
        <p14:creationId xmlns:p14="http://schemas.microsoft.com/office/powerpoint/2010/main" val="681010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EF817-4443-4C93-9A47-29D18531B6C1}"/>
              </a:ext>
            </a:extLst>
          </p:cNvPr>
          <p:cNvSpPr>
            <a:spLocks noGrp="1"/>
          </p:cNvSpPr>
          <p:nvPr>
            <p:ph type="title"/>
          </p:nvPr>
        </p:nvSpPr>
        <p:spPr>
          <a:xfrm>
            <a:off x="0" y="286603"/>
            <a:ext cx="11155680" cy="1450757"/>
          </a:xfrm>
        </p:spPr>
        <p:txBody>
          <a:bodyPr/>
          <a:lstStyle/>
          <a:p>
            <a:pPr algn="r" rtl="1"/>
            <a:r>
              <a:rPr lang="ar-SA" dirty="0"/>
              <a:t>الوضع الوظيفي</a:t>
            </a:r>
            <a:endParaRPr lang="en-US" dirty="0"/>
          </a:p>
        </p:txBody>
      </p:sp>
      <p:pic>
        <p:nvPicPr>
          <p:cNvPr id="5122" name="Picture 2" descr="Forms response chart. Question title: 5. الوضع الوظيفي. Number of responses: 15 responses.">
            <a:extLst>
              <a:ext uri="{FF2B5EF4-FFF2-40B4-BE49-F238E27FC236}">
                <a16:creationId xmlns:a16="http://schemas.microsoft.com/office/drawing/2014/main" id="{8FB2CF28-6340-462F-815A-0735AA06E3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950" t="24548" r="13806" b="8339"/>
          <a:stretch/>
        </p:blipFill>
        <p:spPr bwMode="auto">
          <a:xfrm>
            <a:off x="3411279" y="3082406"/>
            <a:ext cx="7230139" cy="29917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F12D06-4582-43CB-81CB-9C0C870CCFF2}"/>
              </a:ext>
            </a:extLst>
          </p:cNvPr>
          <p:cNvSpPr txBox="1"/>
          <p:nvPr/>
        </p:nvSpPr>
        <p:spPr>
          <a:xfrm>
            <a:off x="614473" y="2259684"/>
            <a:ext cx="2892056" cy="369332"/>
          </a:xfrm>
          <a:prstGeom prst="rect">
            <a:avLst/>
          </a:prstGeom>
          <a:noFill/>
        </p:spPr>
        <p:txBody>
          <a:bodyPr wrap="square" rtlCol="0">
            <a:spAutoFit/>
          </a:bodyPr>
          <a:lstStyle/>
          <a:p>
            <a:r>
              <a:rPr lang="ar-SA" b="1" dirty="0"/>
              <a:t>5. الوضع الوظيفي للمدرس</a:t>
            </a:r>
            <a:endParaRPr lang="en-US" b="1" dirty="0"/>
          </a:p>
        </p:txBody>
      </p:sp>
    </p:spTree>
    <p:extLst>
      <p:ext uri="{BB962C8B-B14F-4D97-AF65-F5344CB8AC3E}">
        <p14:creationId xmlns:p14="http://schemas.microsoft.com/office/powerpoint/2010/main" val="76406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2258D-4F24-420D-B744-A54ACF8B0B50}"/>
              </a:ext>
            </a:extLst>
          </p:cNvPr>
          <p:cNvSpPr>
            <a:spLocks noGrp="1"/>
          </p:cNvSpPr>
          <p:nvPr>
            <p:ph type="title"/>
          </p:nvPr>
        </p:nvSpPr>
        <p:spPr>
          <a:xfrm>
            <a:off x="314325" y="286604"/>
            <a:ext cx="11372850" cy="1075472"/>
          </a:xfrm>
        </p:spPr>
        <p:txBody>
          <a:bodyPr>
            <a:normAutofit/>
          </a:bodyPr>
          <a:lstStyle/>
          <a:p>
            <a:pPr algn="r" rtl="1"/>
            <a:r>
              <a:rPr lang="ar-SA" sz="4300" b="0" i="0" dirty="0">
                <a:solidFill>
                  <a:srgbClr val="202124"/>
                </a:solidFill>
                <a:effectLst/>
                <a:latin typeface="Google Sans"/>
              </a:rPr>
              <a:t>اقتراحات لتطوير التعليم عن بعد في الجامعه من وجهة نظر المدرس</a:t>
            </a:r>
            <a:endParaRPr lang="en-US" sz="4300" dirty="0"/>
          </a:p>
        </p:txBody>
      </p:sp>
      <p:sp>
        <p:nvSpPr>
          <p:cNvPr id="3" name="Content Placeholder 2">
            <a:extLst>
              <a:ext uri="{FF2B5EF4-FFF2-40B4-BE49-F238E27FC236}">
                <a16:creationId xmlns:a16="http://schemas.microsoft.com/office/drawing/2014/main" id="{F70A3CE5-3BEA-4776-978D-9201A8EF4208}"/>
              </a:ext>
            </a:extLst>
          </p:cNvPr>
          <p:cNvSpPr>
            <a:spLocks noGrp="1"/>
          </p:cNvSpPr>
          <p:nvPr>
            <p:ph idx="1"/>
          </p:nvPr>
        </p:nvSpPr>
        <p:spPr>
          <a:xfrm>
            <a:off x="914400" y="1845734"/>
            <a:ext cx="10241280" cy="4512536"/>
          </a:xfrm>
        </p:spPr>
        <p:txBody>
          <a:bodyPr/>
          <a:lstStyle/>
          <a:p>
            <a:pPr algn="r" rtl="1"/>
            <a:r>
              <a:rPr lang="en-US" b="0" dirty="0">
                <a:solidFill>
                  <a:srgbClr val="202124"/>
                </a:solidFill>
                <a:effectLst/>
                <a:latin typeface="Roboto"/>
              </a:rPr>
              <a:t>Assessment using our experience not forced experiences.</a:t>
            </a:r>
          </a:p>
          <a:p>
            <a:pPr algn="r" rtl="1"/>
            <a:r>
              <a:rPr lang="ar-SA" b="0" dirty="0">
                <a:solidFill>
                  <a:srgbClr val="202124"/>
                </a:solidFill>
                <a:effectLst/>
                <a:latin typeface="Roboto"/>
              </a:rPr>
              <a:t>اختيار </a:t>
            </a:r>
            <a:r>
              <a:rPr lang="ar-SA" b="0" dirty="0">
                <a:solidFill>
                  <a:srgbClr val="202124"/>
                </a:solidFill>
                <a:effectLst/>
                <a:highlight>
                  <a:srgbClr val="FFFF00"/>
                </a:highlight>
                <a:latin typeface="Roboto"/>
              </a:rPr>
              <a:t>آلية التقييم المناسبة </a:t>
            </a:r>
            <a:r>
              <a:rPr lang="ar-SA" b="0" dirty="0">
                <a:solidFill>
                  <a:srgbClr val="202124"/>
                </a:solidFill>
                <a:effectLst/>
                <a:latin typeface="Roboto"/>
              </a:rPr>
              <a:t>بما فيها عقد امتحانات الكترونية أو وجاهية اهتمام جميع المدرسين بعقد المحاضرات المتزامنة وليس المسجلة مسبقاً التأكيد على الالتزام بالبرنامج الدراسي المعد من قبل ادارة الجامعة من قبل المدرسين </a:t>
            </a:r>
          </a:p>
          <a:p>
            <a:pPr algn="r" rtl="1"/>
            <a:r>
              <a:rPr lang="ar-SA" b="0" dirty="0">
                <a:solidFill>
                  <a:srgbClr val="202124"/>
                </a:solidFill>
                <a:effectLst/>
                <a:latin typeface="Roboto"/>
              </a:rPr>
              <a:t>بالنسبة لي لم يكن لدي مشاكل بسبب قربي من التكنولوجيا وكثير من الادوات مثل صفوف جوجل استخدمها منذ ما يزيد عن ٣ سنوات ، التجربة كانت مميزة والانطباع العام للطلبة كان ممتاز، لكن افضل </a:t>
            </a:r>
            <a:r>
              <a:rPr lang="ar-SA" b="0" dirty="0">
                <a:solidFill>
                  <a:srgbClr val="202124"/>
                </a:solidFill>
                <a:effectLst/>
                <a:highlight>
                  <a:srgbClr val="FFFF00"/>
                </a:highlight>
                <a:latin typeface="Roboto"/>
              </a:rPr>
              <a:t>الدمج بين التعليم الوجاهي والالكتروني</a:t>
            </a:r>
            <a:r>
              <a:rPr lang="ar-SA" b="0" dirty="0">
                <a:solidFill>
                  <a:srgbClr val="202124"/>
                </a:solidFill>
                <a:effectLst/>
                <a:latin typeface="Roboto"/>
              </a:rPr>
              <a:t>، بالنسبة ل </a:t>
            </a:r>
            <a:r>
              <a:rPr lang="en-US" b="0" dirty="0">
                <a:solidFill>
                  <a:srgbClr val="202124"/>
                </a:solidFill>
                <a:effectLst/>
                <a:latin typeface="Roboto"/>
              </a:rPr>
              <a:t>Model </a:t>
            </a:r>
            <a:r>
              <a:rPr lang="ar-SA" b="0" dirty="0">
                <a:solidFill>
                  <a:srgbClr val="202124"/>
                </a:solidFill>
                <a:effectLst/>
                <a:latin typeface="Roboto"/>
              </a:rPr>
              <a:t>لا استخدمه لان واجهته قديمة وغير سلسلة واستغيظ عنه بصفوف جوجل الالكترونية وكذلك نماذج جوجل استخدمها في الامتحانات، لان الواجهة مبنية بطريقة مبتكرة بشكل اكبر.</a:t>
            </a:r>
          </a:p>
          <a:p>
            <a:pPr algn="r" rtl="1"/>
            <a:r>
              <a:rPr lang="ar-SA" b="0" dirty="0">
                <a:solidFill>
                  <a:srgbClr val="202124"/>
                </a:solidFill>
                <a:effectLst/>
                <a:highlight>
                  <a:srgbClr val="FFFF00"/>
                </a:highlight>
                <a:latin typeface="Roboto"/>
              </a:rPr>
              <a:t>عمل امتحانات صفية عن بعد</a:t>
            </a:r>
          </a:p>
          <a:p>
            <a:pPr algn="r" rtl="1"/>
            <a:r>
              <a:rPr lang="ar-SA" b="0" dirty="0">
                <a:solidFill>
                  <a:srgbClr val="202124"/>
                </a:solidFill>
                <a:effectLst/>
                <a:highlight>
                  <a:srgbClr val="FFFF00"/>
                </a:highlight>
                <a:latin typeface="Roboto"/>
              </a:rPr>
              <a:t>إعطاء دورة حول بناء الامتحانات الالكترونية </a:t>
            </a:r>
            <a:r>
              <a:rPr lang="ar-SA" b="0" dirty="0">
                <a:solidFill>
                  <a:srgbClr val="202124"/>
                </a:solidFill>
                <a:effectLst/>
                <a:latin typeface="Roboto"/>
              </a:rPr>
              <a:t>وبعض طرق التصميم...للمجتوى</a:t>
            </a:r>
          </a:p>
          <a:p>
            <a:pPr algn="r" rtl="1"/>
            <a:r>
              <a:rPr lang="ar-SA" b="0" dirty="0">
                <a:solidFill>
                  <a:srgbClr val="202124"/>
                </a:solidFill>
                <a:effectLst/>
                <a:latin typeface="Roboto"/>
              </a:rPr>
              <a:t>تطوير اسلوب التقييم اذ ان الواجبات و المشاريع لم تعطي تقييم حقيقي لسهوله النقل من الانترنت وبالتعاون غير المشروع مع الطلبه و الصعوبه في الكشف عن ذلك حتى مع عمل مناقشات مباشره</a:t>
            </a:r>
          </a:p>
          <a:p>
            <a:pPr algn="r" rtl="1"/>
            <a:endParaRPr lang="en-US" dirty="0"/>
          </a:p>
        </p:txBody>
      </p:sp>
    </p:spTree>
    <p:extLst>
      <p:ext uri="{BB962C8B-B14F-4D97-AF65-F5344CB8AC3E}">
        <p14:creationId xmlns:p14="http://schemas.microsoft.com/office/powerpoint/2010/main" val="21999272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F715-60BE-4C74-B8B1-34AD6F727EE2}"/>
              </a:ext>
            </a:extLst>
          </p:cNvPr>
          <p:cNvSpPr>
            <a:spLocks noGrp="1"/>
          </p:cNvSpPr>
          <p:nvPr>
            <p:ph type="title"/>
          </p:nvPr>
        </p:nvSpPr>
        <p:spPr>
          <a:xfrm>
            <a:off x="0" y="286603"/>
            <a:ext cx="11734800" cy="1084997"/>
          </a:xfrm>
        </p:spPr>
        <p:txBody>
          <a:bodyPr>
            <a:normAutofit fontScale="90000"/>
          </a:bodyPr>
          <a:lstStyle/>
          <a:p>
            <a:pPr algn="r" rtl="1"/>
            <a:r>
              <a:rPr lang="ar-SA" dirty="0">
                <a:solidFill>
                  <a:srgbClr val="202124"/>
                </a:solidFill>
                <a:latin typeface="Google Sans"/>
              </a:rPr>
              <a:t>اقتراحات لتطوير التعليم عن بعد في الجامعه من وجهة نظر المدرس</a:t>
            </a:r>
            <a:endParaRPr lang="en-US" dirty="0"/>
          </a:p>
        </p:txBody>
      </p:sp>
      <p:sp>
        <p:nvSpPr>
          <p:cNvPr id="3" name="Content Placeholder 2">
            <a:extLst>
              <a:ext uri="{FF2B5EF4-FFF2-40B4-BE49-F238E27FC236}">
                <a16:creationId xmlns:a16="http://schemas.microsoft.com/office/drawing/2014/main" id="{723E03AD-B768-434C-8751-AE0CDD675934}"/>
              </a:ext>
            </a:extLst>
          </p:cNvPr>
          <p:cNvSpPr>
            <a:spLocks noGrp="1"/>
          </p:cNvSpPr>
          <p:nvPr>
            <p:ph idx="1"/>
          </p:nvPr>
        </p:nvSpPr>
        <p:spPr>
          <a:xfrm>
            <a:off x="925033" y="1845733"/>
            <a:ext cx="10230647" cy="4384945"/>
          </a:xfrm>
        </p:spPr>
        <p:txBody>
          <a:bodyPr>
            <a:normAutofit lnSpcReduction="10000"/>
          </a:bodyPr>
          <a:lstStyle/>
          <a:p>
            <a:pPr algn="r" rtl="1"/>
            <a:r>
              <a:rPr lang="ar-SA" b="0" dirty="0">
                <a:solidFill>
                  <a:srgbClr val="202124"/>
                </a:solidFill>
                <a:effectLst/>
                <a:highlight>
                  <a:srgbClr val="FFFF00"/>
                </a:highlight>
                <a:latin typeface="Roboto"/>
              </a:rPr>
              <a:t>تقديم خدمات افضل والتعاون من قبل قطاع الاتصالات ، الدورات التدريبية ، رفع توصيات لمبرمجي منصات التعليم </a:t>
            </a:r>
            <a:r>
              <a:rPr lang="ar-SA" b="0" dirty="0">
                <a:solidFill>
                  <a:srgbClr val="202124"/>
                </a:solidFill>
                <a:effectLst/>
                <a:latin typeface="Roboto"/>
              </a:rPr>
              <a:t>عن بعد بما يخدم العملية التعليمية بأطرافها المختلفة، التعاقد مع شركات تضمن وجود الأدوات التكتولوجية على المدى الطويل وبما يخدم جميع فئات العملية التعليمية. شراء بعض الادوات</a:t>
            </a:r>
          </a:p>
          <a:p>
            <a:pPr algn="r" rtl="1"/>
            <a:r>
              <a:rPr lang="ar-SA" b="0" dirty="0">
                <a:solidFill>
                  <a:srgbClr val="202124"/>
                </a:solidFill>
                <a:effectLst/>
                <a:highlight>
                  <a:srgbClr val="FFFF00"/>
                </a:highlight>
                <a:latin typeface="Roboto"/>
              </a:rPr>
              <a:t>ايجاد خطة واضحة من قبل الجامعة والية عمل جاهزة تكون بمثابة </a:t>
            </a:r>
            <a:r>
              <a:rPr lang="en-US" b="0" dirty="0">
                <a:solidFill>
                  <a:srgbClr val="202124"/>
                </a:solidFill>
                <a:effectLst/>
                <a:highlight>
                  <a:srgbClr val="FFFF00"/>
                </a:highlight>
                <a:latin typeface="Roboto"/>
              </a:rPr>
              <a:t>B plan </a:t>
            </a:r>
            <a:r>
              <a:rPr lang="ar-SA" b="0" dirty="0">
                <a:solidFill>
                  <a:srgbClr val="202124"/>
                </a:solidFill>
                <a:effectLst/>
                <a:highlight>
                  <a:srgbClr val="FFFF00"/>
                </a:highlight>
                <a:latin typeface="Roboto"/>
              </a:rPr>
              <a:t>تستخدم في حالة الطوارئ </a:t>
            </a:r>
            <a:r>
              <a:rPr lang="ar-SA" b="0" dirty="0">
                <a:solidFill>
                  <a:srgbClr val="202124"/>
                </a:solidFill>
                <a:effectLst/>
                <a:latin typeface="Roboto"/>
              </a:rPr>
              <a:t>وخاصة اننا نعيش ظروف واوضاع غير مستقرة سياسيا واقتصاديا واجتماعيا وصحيا .</a:t>
            </a:r>
          </a:p>
          <a:p>
            <a:pPr algn="r" rtl="1"/>
            <a:r>
              <a:rPr lang="ar-SA" b="0" dirty="0">
                <a:solidFill>
                  <a:srgbClr val="202124"/>
                </a:solidFill>
                <a:effectLst/>
                <a:latin typeface="Roboto"/>
              </a:rPr>
              <a:t>لا يصلح وخصوصا لطلبة الدبلوم... ندمر انفسنا والطلبة ولا نفيدهم</a:t>
            </a:r>
          </a:p>
          <a:p>
            <a:pPr algn="r" rtl="1"/>
            <a:r>
              <a:rPr lang="ar-SA" b="0" dirty="0">
                <a:solidFill>
                  <a:srgbClr val="202124"/>
                </a:solidFill>
                <a:effectLst/>
                <a:highlight>
                  <a:srgbClr val="FFFF00"/>
                </a:highlight>
                <a:latin typeface="Roboto"/>
              </a:rPr>
              <a:t>السماح الكادر الأكاديمي بعقد امتحانات ضمن زمن معين وعدم الاقتصار فقط على تقديم الواجبات </a:t>
            </a:r>
            <a:r>
              <a:rPr lang="ar-SA" b="0" dirty="0">
                <a:solidFill>
                  <a:srgbClr val="202124"/>
                </a:solidFill>
                <a:effectLst/>
                <a:latin typeface="Roboto"/>
              </a:rPr>
              <a:t>.</a:t>
            </a:r>
          </a:p>
          <a:p>
            <a:pPr algn="r" rtl="1"/>
            <a:r>
              <a:rPr lang="ar-SA" b="0" dirty="0">
                <a:solidFill>
                  <a:srgbClr val="202124"/>
                </a:solidFill>
                <a:effectLst/>
                <a:latin typeface="Roboto"/>
              </a:rPr>
              <a:t>لنتذكر جميعا ان التعليم عن بعد هو عبارة عن ادارة ازمة وليس هدف فلا مانع من تحسين ادارة الازمة حتى تزول هذة الازمة باذن الله. صحيح ان بعض التخصصات ممكن ان تتم وتعطى عن بعد بنسبة كبيرة مثل ما كان سابقا (انتساب للجامعة ) ولكن تخصصات الهندسة خاصة غير ممكن. قبل هذة الازمة وخاصة في دائرة الهندسة الميكانيكية الجميع عمل على تحسين وتطوير المناهج وزيادة عدد الاجهزة في المختبرات وزيادة عدد ساعات العملي في كافة التخصصات بما يتماشى مع متطلبات السوق واعداد مهندس قادر على الانخراط في الحياة العملية وهذا يصعب تحقيقه بواسطة التعليم عن بعد. لهذا من اجل ان نحقق نتيجة افضل للتعلم عن بعد في ظل هذة الازمة يجب التركيز اولا واخيرا على طريقة التقييم للطلبة والباقي سهل</a:t>
            </a:r>
          </a:p>
          <a:p>
            <a:pPr algn="r" rtl="1"/>
            <a:endParaRPr lang="en-US" dirty="0"/>
          </a:p>
        </p:txBody>
      </p:sp>
    </p:spTree>
    <p:extLst>
      <p:ext uri="{BB962C8B-B14F-4D97-AF65-F5344CB8AC3E}">
        <p14:creationId xmlns:p14="http://schemas.microsoft.com/office/powerpoint/2010/main" val="17692989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8D8B-58D1-4E2C-923F-9E00C549EE9D}"/>
              </a:ext>
            </a:extLst>
          </p:cNvPr>
          <p:cNvSpPr>
            <a:spLocks noGrp="1"/>
          </p:cNvSpPr>
          <p:nvPr>
            <p:ph type="title"/>
          </p:nvPr>
        </p:nvSpPr>
        <p:spPr>
          <a:xfrm>
            <a:off x="76200" y="286604"/>
            <a:ext cx="11382375" cy="884972"/>
          </a:xfrm>
        </p:spPr>
        <p:txBody>
          <a:bodyPr>
            <a:normAutofit/>
          </a:bodyPr>
          <a:lstStyle/>
          <a:p>
            <a:pPr algn="r" rtl="1"/>
            <a:r>
              <a:rPr lang="ar-SA" sz="4300" dirty="0">
                <a:solidFill>
                  <a:srgbClr val="202124"/>
                </a:solidFill>
                <a:latin typeface="Google Sans"/>
              </a:rPr>
              <a:t>اقتراحات لتطوير التعليم عن بعد في الجامعه من وجهة نظر المدرس</a:t>
            </a:r>
            <a:endParaRPr lang="en-US" sz="4300" dirty="0"/>
          </a:p>
        </p:txBody>
      </p:sp>
      <p:sp>
        <p:nvSpPr>
          <p:cNvPr id="3" name="Content Placeholder 2">
            <a:extLst>
              <a:ext uri="{FF2B5EF4-FFF2-40B4-BE49-F238E27FC236}">
                <a16:creationId xmlns:a16="http://schemas.microsoft.com/office/drawing/2014/main" id="{6FF7A4C2-58AA-456D-955B-BA4BF53670F9}"/>
              </a:ext>
            </a:extLst>
          </p:cNvPr>
          <p:cNvSpPr>
            <a:spLocks noGrp="1"/>
          </p:cNvSpPr>
          <p:nvPr>
            <p:ph idx="1"/>
          </p:nvPr>
        </p:nvSpPr>
        <p:spPr>
          <a:xfrm>
            <a:off x="935665" y="1845734"/>
            <a:ext cx="10220015" cy="4438108"/>
          </a:xfrm>
        </p:spPr>
        <p:txBody>
          <a:bodyPr>
            <a:normAutofit fontScale="92500" lnSpcReduction="20000"/>
          </a:bodyPr>
          <a:lstStyle/>
          <a:p>
            <a:pPr algn="r" rtl="1"/>
            <a:r>
              <a:rPr lang="en-US" b="0" dirty="0">
                <a:solidFill>
                  <a:srgbClr val="202124"/>
                </a:solidFill>
                <a:effectLst/>
                <a:latin typeface="Roboto"/>
              </a:rPr>
              <a:t>blended learning should be adopted and the communication with the students should be formal away from the social media. Blackboard and university email can be the main communication method with the students. Moreover, training to develop an embellished and professional learning material such as videos is needed.</a:t>
            </a:r>
          </a:p>
          <a:p>
            <a:pPr algn="r" rtl="1"/>
            <a:r>
              <a:rPr lang="ar-SA" b="0" dirty="0">
                <a:solidFill>
                  <a:srgbClr val="202124"/>
                </a:solidFill>
                <a:effectLst/>
                <a:latin typeface="Roboto"/>
              </a:rPr>
              <a:t>تصمبم نظام ومنصة متكاملة يضمن تحقيق اهداف المساقات (استخدام منصة واحدة)</a:t>
            </a:r>
          </a:p>
          <a:p>
            <a:pPr algn="r" rtl="1"/>
            <a:r>
              <a:rPr lang="ar-SA" b="0" dirty="0">
                <a:solidFill>
                  <a:srgbClr val="202124"/>
                </a:solidFill>
                <a:effectLst/>
                <a:latin typeface="Roboto"/>
              </a:rPr>
              <a:t>ضرورة عقد لقاء الامتحانات (غير النهائية) و جاهيا ... مثلا يقسم الطلبة لأكثر ... لتجاوز مشاكل مصداقية و واقعية التقييم ... المشاريع و الواجبات عن بعد لا يجب أن تتجاوز نسبة معينة ٣٠ أو ٤٠ بالمئة .... نظرا لوجود أساليب كثيرة لدى الطلبة لحل الواجبات بطرق غير صحيحة ... غش أو أشخاص آخرين يقومون بالحل أو إنجاز مشروع معين</a:t>
            </a:r>
          </a:p>
          <a:p>
            <a:pPr algn="r" rtl="1"/>
            <a:r>
              <a:rPr lang="ar-SA" b="0" dirty="0">
                <a:solidFill>
                  <a:srgbClr val="202124"/>
                </a:solidFill>
                <a:effectLst/>
                <a:latin typeface="Roboto"/>
              </a:rPr>
              <a:t>التعليم عن بعد ليس بديلا للتعليم الوجاهي ولا ولا ولا للتقييم عن بعد ( التقييم يجب ان يكون وجاهي ) والضحيه هم الطلاب المتميزون والنزيهون واقترح لن يترك التقييم للمدرس بالطريقه التي يراها مناسبه ومن حق المسؤول الاطلاع على طريقة التقييم لأن الأصل هي الثقه وامانة المدرس ما لم يثبت العكس</a:t>
            </a:r>
          </a:p>
          <a:p>
            <a:pPr algn="r" rtl="1"/>
            <a:r>
              <a:rPr lang="ar-SA" b="0" dirty="0">
                <a:solidFill>
                  <a:srgbClr val="202124"/>
                </a:solidFill>
                <a:effectLst/>
                <a:latin typeface="Roboto"/>
              </a:rPr>
              <a:t>ضمان جدية الطلبة بالاهتمام يشكل اكبر في التعليم وهذا يتطلب ضرورة الاخذ بعين الاعتبار الحضور والغياب والامتحانات الالكترونية</a:t>
            </a:r>
          </a:p>
          <a:p>
            <a:pPr algn="r" rtl="1"/>
            <a:r>
              <a:rPr lang="ar-SA" b="0" dirty="0">
                <a:solidFill>
                  <a:srgbClr val="202124"/>
                </a:solidFill>
                <a:effectLst/>
                <a:highlight>
                  <a:srgbClr val="FFFF00"/>
                </a:highlight>
                <a:latin typeface="Roboto"/>
              </a:rPr>
              <a:t>التدريب التقني على منصات التعلم عن بعد </a:t>
            </a:r>
            <a:r>
              <a:rPr lang="ar-SA" b="0" dirty="0">
                <a:solidFill>
                  <a:srgbClr val="202124"/>
                </a:solidFill>
                <a:effectLst/>
                <a:latin typeface="Roboto"/>
              </a:rPr>
              <a:t>وعلى أساليب التقييم و التوجيه عن بعد، كذلك الحاجة لفهم سيكولوجية الطالب عند التعامل معه بدون اتصال مباشر ، و تحليل حاجاته و قدرته على استيعاب المعلومات بالقدر الكافي</a:t>
            </a:r>
          </a:p>
          <a:p>
            <a:pPr algn="r" rtl="1"/>
            <a:endParaRPr lang="en-US" dirty="0"/>
          </a:p>
        </p:txBody>
      </p:sp>
    </p:spTree>
    <p:extLst>
      <p:ext uri="{BB962C8B-B14F-4D97-AF65-F5344CB8AC3E}">
        <p14:creationId xmlns:p14="http://schemas.microsoft.com/office/powerpoint/2010/main" val="3276603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88EFE-C3C1-4639-8F66-3E23B9BACE38}"/>
              </a:ext>
            </a:extLst>
          </p:cNvPr>
          <p:cNvSpPr>
            <a:spLocks noGrp="1"/>
          </p:cNvSpPr>
          <p:nvPr>
            <p:ph type="title"/>
          </p:nvPr>
        </p:nvSpPr>
        <p:spPr>
          <a:xfrm>
            <a:off x="352425" y="286604"/>
            <a:ext cx="11401425" cy="1189772"/>
          </a:xfrm>
        </p:spPr>
        <p:txBody>
          <a:bodyPr>
            <a:normAutofit/>
          </a:bodyPr>
          <a:lstStyle/>
          <a:p>
            <a:pPr algn="r" rtl="1"/>
            <a:r>
              <a:rPr lang="ar-SA" sz="4300" dirty="0">
                <a:solidFill>
                  <a:srgbClr val="202124"/>
                </a:solidFill>
                <a:latin typeface="Google Sans"/>
              </a:rPr>
              <a:t>اقتراحات لتطوير التعليم عن بعد في الجامعه من وجهة نظر المدرس</a:t>
            </a:r>
            <a:endParaRPr lang="en-US" sz="4300" dirty="0"/>
          </a:p>
        </p:txBody>
      </p:sp>
      <p:sp>
        <p:nvSpPr>
          <p:cNvPr id="3" name="Content Placeholder 2">
            <a:extLst>
              <a:ext uri="{FF2B5EF4-FFF2-40B4-BE49-F238E27FC236}">
                <a16:creationId xmlns:a16="http://schemas.microsoft.com/office/drawing/2014/main" id="{A352B7E8-301B-4E82-9C00-822575FA836A}"/>
              </a:ext>
            </a:extLst>
          </p:cNvPr>
          <p:cNvSpPr>
            <a:spLocks noGrp="1"/>
          </p:cNvSpPr>
          <p:nvPr>
            <p:ph idx="1"/>
          </p:nvPr>
        </p:nvSpPr>
        <p:spPr/>
        <p:txBody>
          <a:bodyPr>
            <a:normAutofit/>
          </a:bodyPr>
          <a:lstStyle/>
          <a:p>
            <a:pPr algn="r" rtl="1"/>
            <a:r>
              <a:rPr lang="ar-SA" b="0" dirty="0">
                <a:solidFill>
                  <a:srgbClr val="202124"/>
                </a:solidFill>
                <a:effectLst/>
                <a:highlight>
                  <a:srgbClr val="FF0000"/>
                </a:highlight>
                <a:latin typeface="Roboto"/>
              </a:rPr>
              <a:t>بكل صراحة و شفافية .... للاسف نحن نجيب على استمارات عديدة و نرسل اقتراحات عديدة لكن بلا اي تغذية راجعة من قبل ادارة الجامعة.... للاسف التجربة كانت قاسية علينا كمدرسين و كذلك على طلاب لافتقار التجربة السابقة و عدم وجود امكانيات .... حتى نستغل هذه التجربة يجب توفير امكانيات للطلبة و المدرسين على السواء.... لذا على الجامعة ان توفر وسائل التعليم عن بعد المناسبة لجميع المدرسي كالاجهزة التواصل و الالواح الالكترونيو و الشاشات و كذلك اجهزة الغرض بالاضافة الى خط نفاذ مناسب.... هناك امور كثيرة يجب مراعاتها و اخذها بعين الاعابار.... و منها اخذ هذه الاستمارات على محمل الجد و ليس لجمع المعلومات و الزج في الادراج شكرا</a:t>
            </a:r>
          </a:p>
          <a:p>
            <a:pPr algn="r" rtl="1"/>
            <a:r>
              <a:rPr lang="ar-SA" b="0" dirty="0">
                <a:solidFill>
                  <a:srgbClr val="202124"/>
                </a:solidFill>
                <a:effectLst/>
                <a:highlight>
                  <a:srgbClr val="FFFF00"/>
                </a:highlight>
                <a:latin typeface="Roboto"/>
              </a:rPr>
              <a:t>ان يتم تغيير اسلوب التقييم . ان لا تتدخل الجامعة باساليب التقييم . ان يترك لكل مدرس تحديد طرق التقييم حسب المساق</a:t>
            </a:r>
          </a:p>
          <a:p>
            <a:pPr algn="r" rtl="1"/>
            <a:r>
              <a:rPr lang="ar-SA" b="0" dirty="0">
                <a:solidFill>
                  <a:srgbClr val="202124"/>
                </a:solidFill>
                <a:effectLst/>
                <a:latin typeface="Roboto"/>
              </a:rPr>
              <a:t>اعداد المنصات اللازمة تزويد المعلمين والطلاب بالأجهزة الللازمة تدريب المدرسين على التعليم عن بعد تهيئة الطلاب</a:t>
            </a:r>
          </a:p>
          <a:p>
            <a:pPr algn="r" rtl="1"/>
            <a:r>
              <a:rPr lang="ar-SA" b="0" dirty="0">
                <a:solidFill>
                  <a:srgbClr val="202124"/>
                </a:solidFill>
                <a:effectLst/>
                <a:highlight>
                  <a:srgbClr val="FFFF00"/>
                </a:highlight>
                <a:latin typeface="Roboto"/>
              </a:rPr>
              <a:t>يجب اعطاء دورات متخصصة في التقييم عن بعد.</a:t>
            </a:r>
          </a:p>
          <a:p>
            <a:pPr algn="r" rtl="1"/>
            <a:r>
              <a:rPr lang="ar-SA" b="0" dirty="0">
                <a:solidFill>
                  <a:srgbClr val="202124"/>
                </a:solidFill>
                <a:effectLst/>
                <a:latin typeface="Roboto"/>
              </a:rPr>
              <a:t>اعطاء دورات للمدرسين في برمجيات التعليم عن بعد، كذلك توفير أجهزة للمدرسين للقيام بالمهمة</a:t>
            </a:r>
          </a:p>
          <a:p>
            <a:pPr algn="r" rtl="1"/>
            <a:r>
              <a:rPr lang="ar-SA" b="0" dirty="0">
                <a:solidFill>
                  <a:srgbClr val="202124"/>
                </a:solidFill>
                <a:effectLst/>
                <a:highlight>
                  <a:srgbClr val="FFFF00"/>
                </a:highlight>
                <a:latin typeface="Roboto"/>
              </a:rPr>
              <a:t>توفير اجهزه للمدرسين وتوفير سرعات نت عاليه </a:t>
            </a:r>
            <a:r>
              <a:rPr lang="ar-SA" b="0" dirty="0">
                <a:solidFill>
                  <a:srgbClr val="202124"/>
                </a:solidFill>
                <a:effectLst/>
                <a:latin typeface="Roboto"/>
              </a:rPr>
              <a:t>عمل ورشات تعليمه للطلبه في التعليم عن بعد.</a:t>
            </a:r>
          </a:p>
          <a:p>
            <a:pPr algn="r" rtl="1"/>
            <a:endParaRPr lang="en-US" dirty="0"/>
          </a:p>
        </p:txBody>
      </p:sp>
    </p:spTree>
    <p:extLst>
      <p:ext uri="{BB962C8B-B14F-4D97-AF65-F5344CB8AC3E}">
        <p14:creationId xmlns:p14="http://schemas.microsoft.com/office/powerpoint/2010/main" val="1552128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90D8E-E5A3-40B0-B524-A18DC68C4D54}"/>
              </a:ext>
            </a:extLst>
          </p:cNvPr>
          <p:cNvSpPr>
            <a:spLocks noGrp="1"/>
          </p:cNvSpPr>
          <p:nvPr>
            <p:ph type="title"/>
          </p:nvPr>
        </p:nvSpPr>
        <p:spPr>
          <a:xfrm>
            <a:off x="428625" y="286603"/>
            <a:ext cx="11353799" cy="11611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
        <p:nvSpPr>
          <p:cNvPr id="3" name="Content Placeholder 2">
            <a:extLst>
              <a:ext uri="{FF2B5EF4-FFF2-40B4-BE49-F238E27FC236}">
                <a16:creationId xmlns:a16="http://schemas.microsoft.com/office/drawing/2014/main" id="{9474ABF9-BD45-48C9-A9EA-190AD4FA1FEE}"/>
              </a:ext>
            </a:extLst>
          </p:cNvPr>
          <p:cNvSpPr>
            <a:spLocks noGrp="1"/>
          </p:cNvSpPr>
          <p:nvPr>
            <p:ph idx="1"/>
          </p:nvPr>
        </p:nvSpPr>
        <p:spPr>
          <a:xfrm>
            <a:off x="1097280" y="1845733"/>
            <a:ext cx="10058400" cy="4278841"/>
          </a:xfrm>
        </p:spPr>
        <p:txBody>
          <a:bodyPr>
            <a:normAutofit fontScale="92500" lnSpcReduction="10000"/>
          </a:bodyPr>
          <a:lstStyle/>
          <a:p>
            <a:pPr algn="r" rtl="1"/>
            <a:r>
              <a:rPr lang="ar-SA" dirty="0">
                <a:highlight>
                  <a:srgbClr val="FFFF00"/>
                </a:highlight>
              </a:rPr>
              <a:t>1) تخفيف وقت المحاضرة. 2) عدم التقييم على الحضور والغياب. 3) عدم وضع مشاريع طويلة.</a:t>
            </a:r>
          </a:p>
          <a:p>
            <a:pPr algn="r" rtl="1"/>
            <a:r>
              <a:rPr lang="ar-SA" dirty="0"/>
              <a:t>اقترح ان يكون نظاما كاملا تعتمده الجامعة في سياستها التدريسية في جميع الظروف لانها ناجحة جدا وتوفر للطالب والمعلم نوعا من الابداع والانصاف ويوفر نوعا من التواصل بين المعلم والطالب</a:t>
            </a:r>
          </a:p>
          <a:p>
            <a:pPr algn="r" rtl="1"/>
            <a:r>
              <a:rPr lang="ar-SA" dirty="0">
                <a:highlight>
                  <a:srgbClr val="FFFF00"/>
                </a:highlight>
              </a:rPr>
              <a:t>رد الاستاذ على التعليقات والرسائل على الايميل</a:t>
            </a:r>
          </a:p>
          <a:p>
            <a:pPr algn="r" rtl="1"/>
            <a:r>
              <a:rPr lang="ar-SA" dirty="0"/>
              <a:t>عدم تعليم عن بعد</a:t>
            </a:r>
          </a:p>
          <a:p>
            <a:pPr algn="r" rtl="1"/>
            <a:r>
              <a:rPr lang="ar-SA" dirty="0"/>
              <a:t>التزام بمواعيد ...تحسين المواقع بحيث لا احد يستطيع اخراج احد من المحاضرة</a:t>
            </a:r>
          </a:p>
          <a:p>
            <a:pPr algn="r" rtl="1"/>
            <a:r>
              <a:rPr lang="ar-SA" dirty="0"/>
              <a:t>بس يا عمي الاستاذ يعبر ويرد اقسم بالله اترجاهم وما حدا يعبرني اقسم بالله انخسفت بحيات الله تحلوني وتشوفولي حل والله الواحد قرف يزم الكبرى عليهم لله</a:t>
            </a:r>
          </a:p>
          <a:p>
            <a:pPr algn="r" rtl="1"/>
            <a:r>
              <a:rPr lang="ar-SA" dirty="0"/>
              <a:t>1- </a:t>
            </a:r>
            <a:r>
              <a:rPr lang="ar-SA" dirty="0">
                <a:highlight>
                  <a:srgbClr val="FFFF00"/>
                </a:highlight>
              </a:rPr>
              <a:t>مراعاة احوال الطلاب وتخفيف العبء الكبير والواجبات</a:t>
            </a:r>
            <a:r>
              <a:rPr lang="ar-SA" dirty="0"/>
              <a:t>. 2- توفير المراجع والكتب الرقمية اللازمة. 3- قيام المدرسين بعمل لقاءات (ساعات مكتبية) لكل مساق مرتين اسبوعيا على الاقل. 4- توفير وسيلة للتواصل المباشر مع المدرس بدون معيقات.</a:t>
            </a:r>
          </a:p>
          <a:p>
            <a:pPr algn="r" rtl="1"/>
            <a:r>
              <a:rPr lang="ar-SA" dirty="0"/>
              <a:t>اعتماد التعليم عن بعد للمواد المتعلقة بالحاسوب مثل استخدام الحاسوب بالرسم ،واعتماد الرسم بالحاسوب لمواد المزاسم ، واللغاء المراسم اليدوية في التعليم عن بعد</a:t>
            </a:r>
          </a:p>
          <a:p>
            <a:endParaRPr lang="en-US" dirty="0"/>
          </a:p>
        </p:txBody>
      </p:sp>
    </p:spTree>
    <p:extLst>
      <p:ext uri="{BB962C8B-B14F-4D97-AF65-F5344CB8AC3E}">
        <p14:creationId xmlns:p14="http://schemas.microsoft.com/office/powerpoint/2010/main" val="1730065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C362-F83A-4C4F-A255-0148F33CC685}"/>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
        <p:nvSpPr>
          <p:cNvPr id="3" name="Content Placeholder 2">
            <a:extLst>
              <a:ext uri="{FF2B5EF4-FFF2-40B4-BE49-F238E27FC236}">
                <a16:creationId xmlns:a16="http://schemas.microsoft.com/office/drawing/2014/main" id="{3BA3258E-C24D-4EEB-9F44-1669F0265ED6}"/>
              </a:ext>
            </a:extLst>
          </p:cNvPr>
          <p:cNvSpPr>
            <a:spLocks noGrp="1"/>
          </p:cNvSpPr>
          <p:nvPr>
            <p:ph idx="1"/>
          </p:nvPr>
        </p:nvSpPr>
        <p:spPr>
          <a:xfrm>
            <a:off x="1097280" y="1845734"/>
            <a:ext cx="10058400" cy="4536016"/>
          </a:xfrm>
        </p:spPr>
        <p:txBody>
          <a:bodyPr>
            <a:normAutofit fontScale="77500" lnSpcReduction="20000"/>
          </a:bodyPr>
          <a:lstStyle/>
          <a:p>
            <a:pPr algn="r" rtl="1"/>
            <a:r>
              <a:rPr lang="ar-SA" dirty="0">
                <a:highlight>
                  <a:srgbClr val="FFFF00"/>
                </a:highlight>
              </a:rPr>
              <a:t>عمل ساعات معينة </a:t>
            </a:r>
            <a:r>
              <a:rPr lang="ar-SA" dirty="0"/>
              <a:t>لجعل فرصة التواصل مع الاستاذ تكون بشكل اكبر عدم الاعتماد على خلفية الطالب الاكاديمية بحيث انه يتم الاعتماد على ما طلب من الطالب وما قدمه الطالب وضع اسس واضحة للتقييم لتجنب الطالب الوقوع فالخطأ ومنع حدوث تمييز بين الطلبة</a:t>
            </a:r>
          </a:p>
          <a:p>
            <a:pPr algn="r" rtl="1"/>
            <a:r>
              <a:rPr lang="ar-SA" dirty="0"/>
              <a:t>دوام في الجامعة افضل حل</a:t>
            </a:r>
          </a:p>
          <a:p>
            <a:pPr algn="r" rtl="1"/>
            <a:r>
              <a:rPr lang="ar-SA" dirty="0"/>
              <a:t>فقط التقيم بعد المحاظره بسؤال وإعطاء وقت كافي للإجابة دون عمل مشاريع واسالة شبيه من الاسئله التي تم شرحها وتقيم الطالب دون التدقيق عل الاجابه يكفي انه يتواصل ويشارك.</a:t>
            </a:r>
          </a:p>
          <a:p>
            <a:pPr algn="r" rtl="1"/>
            <a:r>
              <a:rPr lang="ar-SA" dirty="0"/>
              <a:t>لا اعتقد انه يوجد شيء يطور لانه الاستاذ او المعلم لا نستطيع التواصل معهم في حال واجهننا مشكله</a:t>
            </a:r>
          </a:p>
          <a:p>
            <a:pPr algn="r" rtl="1"/>
            <a:r>
              <a:rPr lang="ar-SA" dirty="0"/>
              <a:t>عدم اعطاء الاا المساقات النظرية في التعليم الالكتروني اما المشاغل والمراسم والمختبرات والمساقات العملية لا يجب ان تؤخذ الكترونيا</a:t>
            </a:r>
          </a:p>
          <a:p>
            <a:pPr algn="r" rtl="1"/>
            <a:r>
              <a:rPr lang="ar-SA" dirty="0"/>
              <a:t>إعطاء واجبات بحجم قليل ولكن بشكل مستمر</a:t>
            </a:r>
          </a:p>
          <a:p>
            <a:pPr algn="r" rtl="1"/>
            <a:r>
              <a:rPr lang="ar-SA" dirty="0"/>
              <a:t>ان يتم تحديد المشاكل التقنية للطلاب ومحاولة معالجتها</a:t>
            </a:r>
          </a:p>
          <a:p>
            <a:pPr algn="r" rtl="1"/>
            <a:r>
              <a:rPr lang="ar-SA" dirty="0"/>
              <a:t>لا اقترح هذه الفكرة لان الافضل لطالب هو التواصل الوجاهي مع المدرس</a:t>
            </a:r>
          </a:p>
          <a:p>
            <a:pPr algn="r" rtl="1"/>
            <a:r>
              <a:rPr lang="ar-SA" dirty="0"/>
              <a:t>متابعة المدرسين الذين يتجاهلون رسائل الطلاب</a:t>
            </a:r>
          </a:p>
          <a:p>
            <a:pPr algn="r" rtl="1"/>
            <a:r>
              <a:rPr lang="ar-SA" dirty="0"/>
              <a:t>التهيئة النفسية للطلاب وشركات الاتصالات على النت ضعيف دائما</a:t>
            </a:r>
          </a:p>
          <a:p>
            <a:pPr algn="r" rtl="1"/>
            <a:r>
              <a:rPr lang="ar-SA" dirty="0"/>
              <a:t>1 شراء اجهزة على الكترونية كفالة خاصة من قبل الجامعة على الحساب الشخصي او توصية من الجامعة على محل معين بهدف زيادة استثمار الجامعة 2نصائح من قبل المدرسين بهدف توثيق يد و تحديد عدد الواجبات المفروضة على الطالب</a:t>
            </a:r>
            <a:br>
              <a:rPr lang="ar-SA" dirty="0"/>
            </a:br>
            <a:endParaRPr lang="en-US" dirty="0"/>
          </a:p>
        </p:txBody>
      </p:sp>
    </p:spTree>
    <p:extLst>
      <p:ext uri="{BB962C8B-B14F-4D97-AF65-F5344CB8AC3E}">
        <p14:creationId xmlns:p14="http://schemas.microsoft.com/office/powerpoint/2010/main" val="39403045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2ECAE5-9FC8-4091-A7AB-AAB43CA86B0A}"/>
              </a:ext>
            </a:extLst>
          </p:cNvPr>
          <p:cNvSpPr>
            <a:spLocks noGrp="1"/>
          </p:cNvSpPr>
          <p:nvPr>
            <p:ph idx="1"/>
          </p:nvPr>
        </p:nvSpPr>
        <p:spPr>
          <a:xfrm>
            <a:off x="1097280" y="1845733"/>
            <a:ext cx="10058400" cy="4469341"/>
          </a:xfrm>
        </p:spPr>
        <p:txBody>
          <a:bodyPr>
            <a:normAutofit fontScale="85000" lnSpcReduction="20000"/>
          </a:bodyPr>
          <a:lstStyle/>
          <a:p>
            <a:pPr algn="r" rtl="1"/>
            <a:r>
              <a:rPr lang="ar-SA" dirty="0"/>
              <a:t>الرد السريع على الطالب</a:t>
            </a:r>
          </a:p>
          <a:p>
            <a:pPr algn="r" rtl="1"/>
            <a:r>
              <a:rPr lang="ar-SA" dirty="0"/>
              <a:t>تشجيع الاساتذة للتواصل مع الطلاب وقبل ذلك يجب إعطاء دورة لتعليم الطلاب طريقة التواصل الرسمية مع الأساتذة بحيث أنه قد تصرف عدد كبير من الطلاب بشكل مزعج ووقح مع بعض الأساتذة وهذا أعتقد دفعهم لتجاهل التواصل الجاد من باقي الطلبة الجديين</a:t>
            </a:r>
          </a:p>
          <a:p>
            <a:pPr algn="r" rtl="1"/>
            <a:r>
              <a:rPr lang="ar-SA" dirty="0"/>
              <a:t>هناك مساقات كان استخدام التعليم عن بعد رائعا مثل برمجة الكيانات مختبرات البرمجة الاحتمالات والاحصاء كما كان الجهد المبذول من قبل المدرس رائعا في كل من المساقات المذكورة وكان هنالك وسائل استخدمها المدرس اما مساقات اخرى كانت سيئة جدا</a:t>
            </a:r>
          </a:p>
          <a:p>
            <a:pPr algn="r" rtl="1"/>
            <a:r>
              <a:rPr lang="ar-SA" dirty="0"/>
              <a:t>اعطاء مدة اطول للامتحانات النهائية</a:t>
            </a:r>
          </a:p>
          <a:p>
            <a:pPr algn="r" rtl="1"/>
            <a:r>
              <a:rPr lang="ar-SA" dirty="0"/>
              <a:t>توفير انترنت سريع للطلاب لتمكينهم من حضور المحاضرات وفهمها بالشكل السليم والصحيح</a:t>
            </a:r>
          </a:p>
          <a:p>
            <a:pPr algn="r" rtl="1"/>
            <a:r>
              <a:rPr lang="ar-SA" dirty="0"/>
              <a:t>الالتزام بقوانين الجامعة</a:t>
            </a:r>
          </a:p>
          <a:p>
            <a:pPr algn="r" rtl="1"/>
            <a:r>
              <a:rPr lang="ar-SA" dirty="0"/>
              <a:t>ادراج عدد قليل من الطلبة في الشعبة ٢٥ طالب كحد أقصى</a:t>
            </a:r>
          </a:p>
          <a:p>
            <a:pPr algn="r" rtl="1"/>
            <a:r>
              <a:rPr lang="ar-SA" dirty="0"/>
              <a:t>متابعة الاساتذة</a:t>
            </a:r>
          </a:p>
          <a:p>
            <a:pPr algn="r"/>
            <a:r>
              <a:rPr lang="ar-SA" dirty="0"/>
              <a:t>لا داعي للتعليم الاكتروني بتاتا</a:t>
            </a:r>
          </a:p>
          <a:p>
            <a:pPr algn="r"/>
            <a:r>
              <a:rPr lang="ar-SA" dirty="0"/>
              <a:t>عدم الاعتماد على كل طلاب، فإرسال الفيديوهات كان كافي و كانت لفتة جيدة للطلاب الين تعذر عليهم حضور اللقاءات المرئية. أيضا على الدكاترة تحديد المراجع التي علينا الاعتماد عليها، وذلك لان كثير من المواقع مغلوطة. </a:t>
            </a:r>
          </a:p>
          <a:p>
            <a:pPr algn="r"/>
            <a:r>
              <a:rPr lang="ar-SA" dirty="0">
                <a:highlight>
                  <a:srgbClr val="FFFF00"/>
                </a:highlight>
              </a:rPr>
              <a:t>تطوير مهارات المعلمين</a:t>
            </a:r>
          </a:p>
          <a:p>
            <a:endParaRPr lang="en-US" dirty="0"/>
          </a:p>
        </p:txBody>
      </p:sp>
      <p:sp>
        <p:nvSpPr>
          <p:cNvPr id="4" name="Title 1">
            <a:extLst>
              <a:ext uri="{FF2B5EF4-FFF2-40B4-BE49-F238E27FC236}">
                <a16:creationId xmlns:a16="http://schemas.microsoft.com/office/drawing/2014/main" id="{C238CCF6-604E-4A4D-AE25-2FDAAD34282C}"/>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1123257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E4DFBE-CB72-46D6-8CE8-1A7B150BF7B0}"/>
              </a:ext>
            </a:extLst>
          </p:cNvPr>
          <p:cNvSpPr>
            <a:spLocks noGrp="1"/>
          </p:cNvSpPr>
          <p:nvPr>
            <p:ph idx="1"/>
          </p:nvPr>
        </p:nvSpPr>
        <p:spPr>
          <a:xfrm>
            <a:off x="1097280" y="1737360"/>
            <a:ext cx="10437496" cy="4725664"/>
          </a:xfrm>
        </p:spPr>
        <p:txBody>
          <a:bodyPr>
            <a:noAutofit/>
          </a:bodyPr>
          <a:lstStyle/>
          <a:p>
            <a:pPr algn="r" rtl="1"/>
            <a:r>
              <a:rPr lang="ar-SA" sz="1500" dirty="0"/>
              <a:t>أن تقوم الجامعة بشراء حسابات مميزة لدى تطبيق زوم لنتمكن من حضور المحاضرات كاملة بلا تقطيع ومع ميزات جيدة وأريد أن أنوه أن الطالب سيدفع في هذا الفصل الصيفي خمسة دنانير مقابل الحاسوب فليتم ذلك في هذا الاقتراح</a:t>
            </a:r>
          </a:p>
          <a:p>
            <a:pPr algn="r" rtl="1"/>
            <a:r>
              <a:rPr lang="ar-SA" sz="1500" dirty="0"/>
              <a:t>بلا منو احسن</a:t>
            </a:r>
          </a:p>
          <a:p>
            <a:pPr algn="r" rtl="1"/>
            <a:r>
              <a:rPr lang="ar-SA" sz="1500" dirty="0"/>
              <a:t>تدريب الطلاب الفاقدين لقدرات التعامل مع الادوات المستخدمه في التعليم عن بعض ودمج ثقتفه التعليم عن بعد لدى الطلاب</a:t>
            </a:r>
          </a:p>
          <a:p>
            <a:pPr algn="r" rtl="1"/>
            <a:r>
              <a:rPr lang="ar-SA" sz="1500" dirty="0"/>
              <a:t>عمل امتحانات إلكترونية بدلا من الواجبات لتحقيق أهداف المساق مع مراعاة جميع الطلاب من احتمالية عدم التمكن من تأدية الإمتحان بالوقت المطلوب .</a:t>
            </a:r>
          </a:p>
          <a:p>
            <a:pPr algn="r" rtl="1"/>
            <a:r>
              <a:rPr lang="ar-SA" sz="1500" dirty="0"/>
              <a:t>تخفيض سعر الساعة في الفصل الصيفي</a:t>
            </a:r>
          </a:p>
          <a:p>
            <a:pPr algn="r" rtl="1"/>
            <a:r>
              <a:rPr lang="ar-SA" sz="1500" dirty="0"/>
              <a:t>تدريب الطلاب والكادر الاكاديمي على استخدام منصات التعليم عن بعد وتحديد الية موحدة للتقيم ومراعاة فترات الاجازة عند الطلاب وعدم زيادة الضغط على الطلاب من خلال الواجبات</a:t>
            </a:r>
          </a:p>
          <a:p>
            <a:pPr algn="r" rtl="1"/>
            <a:r>
              <a:rPr lang="ar-SA" sz="1500" dirty="0"/>
              <a:t>لا نريد ما يسمى بالتعليم عن بعد إن لم تتوفر النزاهة والأمانة والإخلاص لدى الكثير من الدكاترة الاعزاء</a:t>
            </a:r>
          </a:p>
          <a:p>
            <a:pPr algn="r" rtl="1"/>
            <a:r>
              <a:rPr lang="ar-SA" sz="1500" dirty="0"/>
              <a:t>إلغائه</a:t>
            </a:r>
          </a:p>
          <a:p>
            <a:pPr algn="r" rtl="1"/>
            <a:r>
              <a:rPr lang="ar-SA" sz="1500" dirty="0"/>
              <a:t>تدريب الطلاب والأساتذة على استخدام البرامج بشكل أفضل , وجود مراقبة لألية التعليم , استخدام ألية تقيم مرضية للطلاب والأساتذة , وجود ثقة متبادلة بين الطلاب والأستاذ وخصوصا الثقة بمصداقية الطالب</a:t>
            </a:r>
          </a:p>
          <a:p>
            <a:pPr algn="r" rtl="1"/>
            <a:r>
              <a:rPr lang="ar-SA" sz="1500" dirty="0"/>
              <a:t>الغاء التعليم لان الجامعة والبلاد غير جاهزة لمثل هذا النوع من التعليم من حيث الانترنت والاجهزة وقدارات ونفسيات الاساتزة الكرام التي لا ترحم الطالب ابداً</a:t>
            </a:r>
          </a:p>
          <a:p>
            <a:pPr algn="r" rtl="1"/>
            <a:r>
              <a:rPr lang="ar-SA" sz="1500" dirty="0"/>
              <a:t>ان تقوم الجامعة بتحديد منصة امنة ومناسبة للتعليم عن بعد وتدريب الطلبة على استخدامها بشكل جيد</a:t>
            </a:r>
          </a:p>
          <a:p>
            <a:pPr algn="r" rtl="1"/>
            <a:br>
              <a:rPr lang="ar-SA" sz="1500" dirty="0"/>
            </a:br>
            <a:endParaRPr lang="en-US" sz="1500" dirty="0"/>
          </a:p>
        </p:txBody>
      </p:sp>
      <p:sp>
        <p:nvSpPr>
          <p:cNvPr id="4" name="Title 1">
            <a:extLst>
              <a:ext uri="{FF2B5EF4-FFF2-40B4-BE49-F238E27FC236}">
                <a16:creationId xmlns:a16="http://schemas.microsoft.com/office/drawing/2014/main" id="{B253A2F6-836E-40AF-9027-CF616732ED10}"/>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4140291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EEEF7A-86FC-4A2D-9AF1-94C1F7E8390D}"/>
              </a:ext>
            </a:extLst>
          </p:cNvPr>
          <p:cNvSpPr>
            <a:spLocks noGrp="1"/>
          </p:cNvSpPr>
          <p:nvPr>
            <p:ph idx="1"/>
          </p:nvPr>
        </p:nvSpPr>
        <p:spPr>
          <a:xfrm>
            <a:off x="1097279" y="1845733"/>
            <a:ext cx="10189845" cy="4450291"/>
          </a:xfrm>
        </p:spPr>
        <p:txBody>
          <a:bodyPr>
            <a:noAutofit/>
          </a:bodyPr>
          <a:lstStyle/>
          <a:p>
            <a:pPr algn="r" rtl="1"/>
            <a:r>
              <a:rPr lang="ar-SA" sz="1400" dirty="0"/>
              <a:t>للأسف لا بديل لطرق التقييم التقليدية المباشرة في الجامعة</a:t>
            </a:r>
            <a:r>
              <a:rPr lang="en-US" sz="1400" dirty="0"/>
              <a:t>😓 </a:t>
            </a:r>
            <a:r>
              <a:rPr lang="ar-SA" sz="1400" dirty="0"/>
              <a:t>ولكن ليس لدي فكرة بديلة إلا أن يتم الالتزام بالحضور من قبل الطلبة ولذلك يجب احتساب الغياب والحضور، وأيضاً سؤال الطالب عن المادة المرفقة من قبل المدرّس دورياً في لقاءات مباشرة حتى يتم تحقيق الهدف من المساق. الواجبات محددة الوقت كانت فاعلية النتيجة لأجل الدراسة، ولكن بعض المساقات كانت تتضمن واجبات صعبة الحل نوعاً ما.. لذا فقد تستنزف وقتاً أكثر من اللازم لفهم الفكرة.</a:t>
            </a:r>
          </a:p>
          <a:p>
            <a:pPr algn="r" rtl="1"/>
            <a:r>
              <a:rPr lang="ar-SA" sz="1400" dirty="0"/>
              <a:t>تدريب المدرسين جيدا، ايجاد طريقه تقيم افضل(امتحان+مشروع) ،ايجبار المدرسين على التسجيل، وعمل لقاء مناقشه مع المدرس </a:t>
            </a:r>
          </a:p>
          <a:p>
            <a:pPr algn="r" rtl="1"/>
            <a:r>
              <a:rPr lang="ar-SA" sz="1400" dirty="0"/>
              <a:t>استخدام الطريفة العادلة في وضع العلامات وهي الامتحانات الوجاهية</a:t>
            </a:r>
          </a:p>
          <a:p>
            <a:pPr algn="r" rtl="1"/>
            <a:r>
              <a:rPr lang="ar-SA" sz="1400" dirty="0"/>
              <a:t>عمل برنامجً خاص يدعم جامعه بوليتكنك فلسطين ويصبح العليم عن طريقه للنظري والعملي تخصص له ايام محدده عند نهايه كل جزء من الماده.</a:t>
            </a:r>
          </a:p>
          <a:p>
            <a:pPr algn="r" rtl="1"/>
            <a:r>
              <a:rPr lang="ar-SA" sz="1400" dirty="0"/>
              <a:t>1. القيام بتنزيل المحاضرات المباشرة المسجلة على منصة التعليم الالكتروني </a:t>
            </a:r>
            <a:r>
              <a:rPr lang="en-US" sz="1400" dirty="0"/>
              <a:t>Google classroom </a:t>
            </a:r>
            <a:r>
              <a:rPr lang="ar-SA" sz="1400" dirty="0"/>
              <a:t>وإلزام المدرسين بذلك 2. العمل على تجهيز استبيان تقييمي لفهم الطلبة لكل المساقات بعد انهاء كل موضوع مثل هذا الاستبيان الذي قمت بتعبئته للتو.. وشكرًا جزيلًا لجهودكم المبذولة وإنجاحكم للعملية التعليمية رغم الظروف القاسية التي مررنا بها جميعًا</a:t>
            </a:r>
          </a:p>
          <a:p>
            <a:pPr algn="r" rtl="1"/>
            <a:r>
              <a:rPr lang="ar-SA" sz="1400" dirty="0"/>
              <a:t>على الجامعة عدم أخذ رسوم من الطلبة للخدمات في حال عدم تواجد داخل الحرم الجامعي .. لأنو طالب مش على بنك يا أخوي فاهمين ولا مش فاهمين يلا سلامات</a:t>
            </a:r>
          </a:p>
          <a:p>
            <a:pPr algn="r" rtl="1"/>
            <a:r>
              <a:rPr lang="ar-SA" sz="1400" dirty="0"/>
              <a:t>وضع الامتحان كتقييم للطلاب لان الواجب لا يلزم الطالب بأن يدرس المساق</a:t>
            </a:r>
          </a:p>
          <a:p>
            <a:pPr algn="r" rtl="1"/>
            <a:r>
              <a:rPr lang="ar-SA" sz="1400" dirty="0"/>
              <a:t>التدريب والتهيئ الجيد للانتقال إلى مثل هذه الخطوة في التعليم</a:t>
            </a:r>
          </a:p>
          <a:p>
            <a:pPr algn="r" rtl="1"/>
            <a:r>
              <a:rPr lang="ar-SA" sz="1400" dirty="0"/>
              <a:t>إلغاؤه ، أو عدم محاسبة الطلاب على المشاركة والمشاريع وخسف العلامات في المشاريع . لان الامتحان علامته واضحه .</a:t>
            </a:r>
          </a:p>
          <a:p>
            <a:pPr algn="r" rtl="1"/>
            <a:r>
              <a:rPr lang="ar-SA" sz="1400" dirty="0"/>
              <a:t>التواصل يجب أن يكون افضل بين الطالب والدكتور</a:t>
            </a:r>
          </a:p>
          <a:p>
            <a:pPr algn="r" rtl="1"/>
            <a:br>
              <a:rPr lang="ar-SA" sz="1400" dirty="0"/>
            </a:br>
            <a:endParaRPr lang="en-US" sz="1400" dirty="0"/>
          </a:p>
        </p:txBody>
      </p:sp>
      <p:sp>
        <p:nvSpPr>
          <p:cNvPr id="4" name="Title 1">
            <a:extLst>
              <a:ext uri="{FF2B5EF4-FFF2-40B4-BE49-F238E27FC236}">
                <a16:creationId xmlns:a16="http://schemas.microsoft.com/office/drawing/2014/main" id="{2764B190-A6D4-40D6-827F-D9465DBA6EF1}"/>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10974581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EECA23-E9C5-47F5-9947-7DCE0477A0CB}"/>
              </a:ext>
            </a:extLst>
          </p:cNvPr>
          <p:cNvSpPr>
            <a:spLocks noGrp="1"/>
          </p:cNvSpPr>
          <p:nvPr>
            <p:ph idx="1"/>
          </p:nvPr>
        </p:nvSpPr>
        <p:spPr>
          <a:xfrm>
            <a:off x="1097280" y="1794510"/>
            <a:ext cx="10237470" cy="4568190"/>
          </a:xfrm>
        </p:spPr>
        <p:txBody>
          <a:bodyPr>
            <a:normAutofit fontScale="70000" lnSpcReduction="20000"/>
          </a:bodyPr>
          <a:lstStyle/>
          <a:p>
            <a:pPr algn="r" rtl="1"/>
            <a:r>
              <a:rPr lang="ar-SA" dirty="0"/>
              <a:t>ما ترجع تعمل تعليم عن بعد</a:t>
            </a:r>
          </a:p>
          <a:p>
            <a:pPr algn="r" rtl="1"/>
            <a:r>
              <a:rPr lang="ar-SA" dirty="0"/>
              <a:t>ان يهتمو بموضوع التدريس الطلاب وتهيتهم لتعليم عن بعد واتمنى ان كل المسافات تكون تعليم عن بعد</a:t>
            </a:r>
          </a:p>
          <a:p>
            <a:pPr algn="r" rtl="1"/>
            <a:r>
              <a:rPr lang="ar-SA" dirty="0"/>
              <a:t>لا داعي لتطويره لأنه فاشل</a:t>
            </a:r>
          </a:p>
          <a:p>
            <a:pPr algn="r" rtl="1"/>
            <a:r>
              <a:rPr lang="ar-SA" dirty="0"/>
              <a:t>التعليم الالكتروني لايصلحرللتدريس .. يصلح فقط لرفع الواجبات</a:t>
            </a:r>
          </a:p>
          <a:p>
            <a:pPr algn="r" rtl="1"/>
            <a:r>
              <a:rPr lang="ar-SA" dirty="0"/>
              <a:t>اقتراحي : معالجة المشاكل الفنية للإنترنت والخلافات الاجتماعية التي تحدث في البيت والخصوصية .</a:t>
            </a:r>
          </a:p>
          <a:p>
            <a:pPr algn="r" rtl="1"/>
            <a:r>
              <a:rPr lang="ar-SA" dirty="0"/>
              <a:t>توفير الدعم الفني للطلاب والرقابة والاستماع لشكاوي الطلاب</a:t>
            </a:r>
          </a:p>
          <a:p>
            <a:pPr algn="r" rtl="1"/>
            <a:r>
              <a:rPr lang="ar-SA" dirty="0"/>
              <a:t>تطوير قدرات المدرسين في استخدام الوسائل المناسبة</a:t>
            </a:r>
          </a:p>
          <a:p>
            <a:pPr algn="r" rtl="1"/>
            <a:r>
              <a:rPr lang="ar-SA" dirty="0"/>
              <a:t>تدريب الاكاديمين جيدا عليه وتدريب الطلاب ايضا، ورقابة عالية على العملية التدريسية</a:t>
            </a:r>
          </a:p>
          <a:p>
            <a:pPr algn="r" rtl="1"/>
            <a:r>
              <a:rPr lang="ar-SA" dirty="0"/>
              <a:t>دعم امكانيات الطلبة و الاساتذة</a:t>
            </a:r>
          </a:p>
          <a:p>
            <a:pPr algn="r" rtl="1"/>
            <a:r>
              <a:rPr lang="ar-SA" dirty="0"/>
              <a:t>اذا بقدروا يصيروا يصوروا جميع المحاضرات و يتم رفعها ع الانترنت ،مما يسمح للطلاب الرجوع اليها في حال الغياب عن الجامعة لظرف معين تدريب المدرسين و الطلاب على استخدام البرامج بشكل افضل ، عمل موقع للجامعة ترفع عليه المحاضرات و ليستفيد اكبر عدد من الطلاب منها في السنوات القادمة او طلاب من خارج الجامعة مثلا عمل محاضرة اسبوعية بين رئيس كل دائرة و طلاب الدائرة لمتابعة ملاحظاتهم و المشاكل التي واجههوها و بين المدرسين مع بعضهم ايضا (لتحقيق اقصى استفادة من التعليم الالكتروني).</a:t>
            </a:r>
            <a:br>
              <a:rPr lang="ar-SA" dirty="0"/>
            </a:br>
            <a:endParaRPr lang="ar-SA" dirty="0"/>
          </a:p>
          <a:p>
            <a:pPr algn="r" rtl="1"/>
            <a:r>
              <a:rPr lang="ar-SA" dirty="0"/>
              <a:t>أن تكون هناك مصداقية وشفافية ونزاهة للمدرس في عملية تقييم الطالب ورصد العلامات له، وأن يقوم بذلك بشكل عادل ومرض بحق الطالب. شكراً على التعاون </a:t>
            </a:r>
          </a:p>
          <a:p>
            <a:pPr algn="r" rtl="1"/>
            <a:br>
              <a:rPr lang="ar-SA" dirty="0"/>
            </a:br>
            <a:r>
              <a:rPr lang="ar-SA" dirty="0"/>
              <a:t>لا أقترح هذه الفكرة لان الافضل الطالب هو التواصل وجه لوجه مع الاساتذة لانه يعود بالفائدة اكثر على الطالب</a:t>
            </a:r>
            <a:endParaRPr lang="en-US" dirty="0"/>
          </a:p>
        </p:txBody>
      </p:sp>
      <p:sp>
        <p:nvSpPr>
          <p:cNvPr id="4" name="Title 1">
            <a:extLst>
              <a:ext uri="{FF2B5EF4-FFF2-40B4-BE49-F238E27FC236}">
                <a16:creationId xmlns:a16="http://schemas.microsoft.com/office/drawing/2014/main" id="{BD13C403-8CDB-4E02-9FD8-2CABB35625C0}"/>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4022655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86F9-C5DF-4ACB-87E6-C5D74270DA00}"/>
              </a:ext>
            </a:extLst>
          </p:cNvPr>
          <p:cNvSpPr>
            <a:spLocks noGrp="1"/>
          </p:cNvSpPr>
          <p:nvPr>
            <p:ph type="title"/>
          </p:nvPr>
        </p:nvSpPr>
        <p:spPr>
          <a:xfrm>
            <a:off x="372139" y="286603"/>
            <a:ext cx="11642651" cy="1450757"/>
          </a:xfrm>
        </p:spPr>
        <p:txBody>
          <a:bodyPr/>
          <a:lstStyle/>
          <a:p>
            <a:pPr algn="r" rtl="1"/>
            <a:r>
              <a:rPr lang="ar-SA" dirty="0"/>
              <a:t>سنوات الخبرة للمدرس</a:t>
            </a:r>
            <a:endParaRPr lang="en-US" dirty="0"/>
          </a:p>
        </p:txBody>
      </p:sp>
      <p:pic>
        <p:nvPicPr>
          <p:cNvPr id="6146" name="Picture 2" descr="Forms response chart. Question title: 6. سنوات الخبرة : . Number of responses: 58 responses.">
            <a:extLst>
              <a:ext uri="{FF2B5EF4-FFF2-40B4-BE49-F238E27FC236}">
                <a16:creationId xmlns:a16="http://schemas.microsoft.com/office/drawing/2014/main" id="{57843005-C890-449C-8318-22F9B00BB79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633" t="19644" r="21246" b="8623"/>
          <a:stretch/>
        </p:blipFill>
        <p:spPr bwMode="auto">
          <a:xfrm>
            <a:off x="2737883" y="2256523"/>
            <a:ext cx="7772400" cy="3838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41B528-0C06-484A-8BBF-072764708F94}"/>
              </a:ext>
            </a:extLst>
          </p:cNvPr>
          <p:cNvSpPr txBox="1"/>
          <p:nvPr/>
        </p:nvSpPr>
        <p:spPr>
          <a:xfrm>
            <a:off x="372139" y="2083981"/>
            <a:ext cx="3455582" cy="369332"/>
          </a:xfrm>
          <a:prstGeom prst="rect">
            <a:avLst/>
          </a:prstGeom>
          <a:noFill/>
        </p:spPr>
        <p:txBody>
          <a:bodyPr wrap="square" rtlCol="0">
            <a:spAutoFit/>
          </a:bodyPr>
          <a:lstStyle/>
          <a:p>
            <a:r>
              <a:rPr lang="ar-SA" b="1" dirty="0"/>
              <a:t>6. سنوات الخبرة للمدرس</a:t>
            </a:r>
            <a:endParaRPr lang="en-US" b="1" dirty="0"/>
          </a:p>
        </p:txBody>
      </p:sp>
    </p:spTree>
    <p:extLst>
      <p:ext uri="{BB962C8B-B14F-4D97-AF65-F5344CB8AC3E}">
        <p14:creationId xmlns:p14="http://schemas.microsoft.com/office/powerpoint/2010/main" val="8724803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4225AC-FE1B-46B0-87BD-3C7E1C00CBF1}"/>
              </a:ext>
            </a:extLst>
          </p:cNvPr>
          <p:cNvSpPr>
            <a:spLocks noGrp="1"/>
          </p:cNvSpPr>
          <p:nvPr>
            <p:ph idx="1"/>
          </p:nvPr>
        </p:nvSpPr>
        <p:spPr>
          <a:xfrm>
            <a:off x="1097279" y="1737360"/>
            <a:ext cx="10180321" cy="4587240"/>
          </a:xfrm>
        </p:spPr>
        <p:txBody>
          <a:bodyPr>
            <a:normAutofit fontScale="70000" lnSpcReduction="20000"/>
          </a:bodyPr>
          <a:lstStyle/>
          <a:p>
            <a:pPr algn="r" rtl="1"/>
            <a:r>
              <a:rPr lang="ar-SA" dirty="0"/>
              <a:t>تحديد عدد الوظائف المطلوبة من طالب مع اعلامه علامة كل مشروع...رد الاستاذ على استفسارات طلاب واعطاء مدة كافيةلتسليم مشروع بحيث لا تشكل ضغط وعبئ على طالب</a:t>
            </a:r>
          </a:p>
          <a:p>
            <a:pPr algn="r" rtl="1"/>
            <a:r>
              <a:rPr lang="ar-SA" dirty="0"/>
              <a:t>أرجو بتحديد برنامج متفق عليه في جميع المواد على الواجبات البيتية وتحديد عددها في جميع المواد وأن يكون هناك امتحان امتحان نهائي لكي يدرس الطالب على المتدة ويستفيد</a:t>
            </a:r>
          </a:p>
          <a:p>
            <a:pPr algn="r" rtl="1"/>
            <a:r>
              <a:rPr lang="ar-SA" dirty="0"/>
              <a:t>الصيفي وجاهي احسن</a:t>
            </a:r>
          </a:p>
          <a:p>
            <a:pPr algn="r" rtl="1"/>
            <a:r>
              <a:rPr lang="ar-SA" dirty="0"/>
              <a:t>عمل مشاريع فردية للتقيم وتصليح في برنامج كلاس روم ان يتم مراسلة الاستاذ او احد الطلاب بشكل خاص كمحادثة</a:t>
            </a:r>
          </a:p>
          <a:p>
            <a:pPr algn="r" rtl="1"/>
            <a:r>
              <a:rPr lang="ar-SA" dirty="0"/>
              <a:t>الغاء التعليم عن بعد</a:t>
            </a:r>
          </a:p>
          <a:p>
            <a:pPr algn="r" rtl="1"/>
            <a:r>
              <a:rPr lang="ar-SA" dirty="0"/>
              <a:t>الجاهزية و ابتداع نظام من نفس الجامعة ،و أن تكون العلامات تتوزع عدلا و ليس ظلما ،و تجهيز المعدات للطلاب و المعلمين على حد السواء،و المهنية و الاحترام في التعامل ،و تخفيض سعر ساعته.</a:t>
            </a:r>
          </a:p>
          <a:p>
            <a:pPr algn="r" rtl="1"/>
            <a:r>
              <a:rPr lang="ar-SA" dirty="0"/>
              <a:t>لا داعي للتطوير الغوهاااااا</a:t>
            </a:r>
          </a:p>
          <a:p>
            <a:pPr algn="r" rtl="1"/>
            <a:r>
              <a:rPr lang="ar-SA" dirty="0"/>
              <a:t>توفير انترنت دائم لطلبة والمعلمين / عمل تقنية تناسب الاستاذ والطالب لتعليم</a:t>
            </a:r>
          </a:p>
          <a:p>
            <a:pPr algn="r" rtl="1"/>
            <a:r>
              <a:rPr lang="ar-SA" dirty="0"/>
              <a:t>اقترح إلغاؤه ،فهو وسيلة غير كافية للتعلم ،التعليم الوجاهي افضل بكثير و يلبي احتياجات الطلبة. برأيي ،الفائدة الوحيدة للتعليم عن بعد هو وجود محاضرات مسجلة يمكن اعادتها كما يريد الطالب بحيث لا يفوته اي نقطة مهمة خلال الشرح.</a:t>
            </a:r>
          </a:p>
          <a:p>
            <a:pPr algn="r" rtl="1"/>
            <a:r>
              <a:rPr lang="ar-SA" dirty="0"/>
              <a:t>وجود رقابه اكثر على المدرسين</a:t>
            </a:r>
          </a:p>
          <a:p>
            <a:pPr algn="r" rtl="1"/>
            <a:r>
              <a:rPr lang="ar-SA" dirty="0"/>
              <a:t>متابعة المدرسين والتعميم عليهم بأن لا يتم الميول لطالب على حساب باقي الطلاب فهذا يؤدي الى ظلم الطلاب ، وأريد التنويه الى ان أغلبية الطلاب ولا أُعمم الذين ارتفعت معدلاتهم عن الفصول السابقة كان للغش وللمشاريع الجماعية دور كبير في رفع معدلاتهم وبتالي ظلم الطلاب ذوي المهارات العالية ، ايضا قد تعرض مجموعة من طلاب مادة معينة لظلم من مدرس وخسر بعضهم المنحة بسبب ان المدرس وضع علامة موحدة للجميع على واجب معين مع أن البعض أجابه اجابة صحيحة ولكن تم وضع علامة له نفس علامة من لم يجيب الواجب وهذا دليل على عدم مصداقية المدرسين ، وبالتالي أقترح على الجامعة تحويل المنح لهذا الفصل بناءً على المعدل التراكمي ليكون الامر عادل أكثر فمن كان من الطلاب المجتهدين من السابق وعانا من ظلم التعليم الالكتروني ممكن ان يعدل هذا القرار ويعطيه حقه او جزء من حقه وأتمنى النظر الى كلامي بصورة عادلة وشكرا جزيلا لسماعكم أراءنا .</a:t>
            </a:r>
            <a:endParaRPr lang="en-US" dirty="0"/>
          </a:p>
        </p:txBody>
      </p:sp>
      <p:sp>
        <p:nvSpPr>
          <p:cNvPr id="4" name="Title 1">
            <a:extLst>
              <a:ext uri="{FF2B5EF4-FFF2-40B4-BE49-F238E27FC236}">
                <a16:creationId xmlns:a16="http://schemas.microsoft.com/office/drawing/2014/main" id="{BBD5F624-C042-4B6D-A526-22F47F1728F9}"/>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25222344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E008D-6EA1-44FC-8875-363512B2BA70}"/>
              </a:ext>
            </a:extLst>
          </p:cNvPr>
          <p:cNvSpPr>
            <a:spLocks noGrp="1"/>
          </p:cNvSpPr>
          <p:nvPr>
            <p:ph idx="1"/>
          </p:nvPr>
        </p:nvSpPr>
        <p:spPr>
          <a:xfrm>
            <a:off x="1097280" y="1845733"/>
            <a:ext cx="10058400" cy="4412191"/>
          </a:xfrm>
        </p:spPr>
        <p:txBody>
          <a:bodyPr>
            <a:normAutofit fontScale="85000" lnSpcReduction="20000"/>
          </a:bodyPr>
          <a:lstStyle/>
          <a:p>
            <a:pPr algn="r" rtl="1"/>
            <a:r>
              <a:rPr lang="ar-SA" dirty="0"/>
              <a:t>اصدار جدول خاص بدون تلاعب في الاوقات من قبل المعلمين جعل مده المحاضره كما هو متفق عليه سابقًا (قبل جائحة الكورونا) ابذال الجهد من قبل المعلمين في شرح المطلوب مرعاة وضع الطلاب من ناحيه المتطلبات مثل اللابتوب و البرامج التي تحتاجها</a:t>
            </a:r>
          </a:p>
          <a:p>
            <a:pPr algn="r" rtl="1"/>
            <a:r>
              <a:rPr lang="ar-SA" dirty="0"/>
              <a:t>توافر الامكانيات اللازمة لحقيق كفاءة التعليم عن بعد</a:t>
            </a:r>
          </a:p>
          <a:p>
            <a:pPr algn="r" rtl="1"/>
            <a:r>
              <a:rPr lang="ar-SA" dirty="0"/>
              <a:t>توفير الوقت للطلاب في الابحاث والامتحانات مراعاة الطلاب حسب ضروفهم</a:t>
            </a:r>
          </a:p>
          <a:p>
            <a:pPr algn="r" rtl="1"/>
            <a:r>
              <a:rPr lang="ar-SA" dirty="0"/>
              <a:t>ان يكون هناك شفافية عند دكتور المساق وان يستجيبو لرسائل الطلاب</a:t>
            </a:r>
          </a:p>
          <a:p>
            <a:pPr algn="r" rtl="1"/>
            <a:r>
              <a:rPr lang="ar-SA" dirty="0"/>
              <a:t>هناك مساق نجاره وتنجيد كان الأستاذ يرفع المحاضرات على اليوتيوب لو كان يطلب منا تلخيص المحاضره لأصبح أفضل لانه بصراحه الاغلبيه لم يكن يحضر المحاضرات</a:t>
            </a:r>
          </a:p>
          <a:p>
            <a:pPr algn="r" rtl="1"/>
            <a:r>
              <a:rPr lang="ar-SA" dirty="0"/>
              <a:t>زيادة اشتراكات المكتبة بقواعد بيانات عربية و اجنبية ذات تحديث مستمر لما ينشر فيها. لما في الأمر من أهمية كبيرة تساعد الطلبة عند البحث عن اوراق علمية ومشاريع ذات صلة بما يطلب منهم</a:t>
            </a:r>
          </a:p>
          <a:p>
            <a:pPr algn="r" rtl="1"/>
            <a:r>
              <a:rPr lang="ar-SA" dirty="0"/>
              <a:t>التعاون مع الطالب ووضع برامج مريحة لاعطائه فرصة لمتابعة المساقات منزليا</a:t>
            </a:r>
          </a:p>
          <a:p>
            <a:pPr algn="r" rtl="1"/>
            <a:r>
              <a:rPr lang="ar-SA" dirty="0"/>
              <a:t>تحديد وقت جميع المحاضرات ,, عمل منصة لتلقي الشكاوي من الطلاب بسرعة ورفعها مباشرة للنائب الأكاديمي</a:t>
            </a:r>
          </a:p>
          <a:p>
            <a:pPr algn="r" rtl="1"/>
            <a:r>
              <a:rPr lang="ar-SA" dirty="0"/>
              <a:t>ما بعرف عادي بس ممكن لجميع الاساتذة مراعاة ظروف الطلاب فقط لا غير</a:t>
            </a:r>
          </a:p>
          <a:p>
            <a:pPr algn="r" rtl="1"/>
            <a:r>
              <a:rPr lang="ar-SA" dirty="0"/>
              <a:t>التدريب و تقوية الانترنت</a:t>
            </a:r>
            <a:br>
              <a:rPr lang="ar-SA" dirty="0"/>
            </a:br>
            <a:endParaRPr lang="en-US" dirty="0"/>
          </a:p>
        </p:txBody>
      </p:sp>
      <p:sp>
        <p:nvSpPr>
          <p:cNvPr id="4" name="Title 1">
            <a:extLst>
              <a:ext uri="{FF2B5EF4-FFF2-40B4-BE49-F238E27FC236}">
                <a16:creationId xmlns:a16="http://schemas.microsoft.com/office/drawing/2014/main" id="{0ADA746E-EF9E-4453-A127-2986BCCF64B9}"/>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1826037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4235E7-18B4-4083-9C35-0772886B69CE}"/>
              </a:ext>
            </a:extLst>
          </p:cNvPr>
          <p:cNvSpPr>
            <a:spLocks noGrp="1"/>
          </p:cNvSpPr>
          <p:nvPr>
            <p:ph idx="1"/>
          </p:nvPr>
        </p:nvSpPr>
        <p:spPr/>
        <p:txBody>
          <a:bodyPr/>
          <a:lstStyle/>
          <a:p>
            <a:pPr algn="r" rtl="1"/>
            <a:r>
              <a:rPr lang="ar-SA" dirty="0"/>
              <a:t>تطويره فقط لحالات الطوارئ</a:t>
            </a:r>
          </a:p>
          <a:p>
            <a:pPr algn="r" rtl="1"/>
            <a:r>
              <a:rPr lang="ar-SA" dirty="0"/>
              <a:t>افضل ان يكون التعليم للمحاضرات المتاخرة الكترونيا وفي شهر رمضان الكترونيا وباقي المحاضرات والايام وجاهي</a:t>
            </a:r>
          </a:p>
          <a:p>
            <a:pPr algn="r" rtl="1"/>
            <a:r>
              <a:rPr lang="ar-SA" dirty="0"/>
              <a:t>أتمنى أن لا نعود لِ التعليم عن بعد ، و العودة لِ التعليم الوجاهي في الجامعة . و اذا اضطرِرنا لِ التعليم عن بُعد : أتمنّى الشعور بالمسؤولية من قبل المدرّس ، و مراعاة ظروف الطالب . و ايضاً ؛ نشكر جهود الجامعة التي بُذِلت في هذه المحنة . </a:t>
            </a:r>
          </a:p>
          <a:p>
            <a:pPr algn="r" rtl="1"/>
            <a:r>
              <a:rPr lang="ar-SA" dirty="0"/>
              <a:t>لا اعلم ملاحظة : بعض الاجوبة في الاقسام الاولى غير دقيقة بسبب التفاوت بين كل مادة واخرى</a:t>
            </a:r>
          </a:p>
          <a:p>
            <a:pPr algn="r" rtl="1"/>
            <a:br>
              <a:rPr lang="en-US" dirty="0"/>
            </a:br>
            <a:endParaRPr lang="en-US" dirty="0"/>
          </a:p>
        </p:txBody>
      </p:sp>
      <p:sp>
        <p:nvSpPr>
          <p:cNvPr id="4" name="Title 1">
            <a:extLst>
              <a:ext uri="{FF2B5EF4-FFF2-40B4-BE49-F238E27FC236}">
                <a16:creationId xmlns:a16="http://schemas.microsoft.com/office/drawing/2014/main" id="{1F6ED5AF-8525-42F6-AEA0-359477C2F4C4}"/>
              </a:ext>
            </a:extLst>
          </p:cNvPr>
          <p:cNvSpPr>
            <a:spLocks noGrp="1"/>
          </p:cNvSpPr>
          <p:nvPr>
            <p:ph type="title"/>
          </p:nvPr>
        </p:nvSpPr>
        <p:spPr>
          <a:xfrm>
            <a:off x="304799" y="286603"/>
            <a:ext cx="11801476" cy="1275497"/>
          </a:xfrm>
        </p:spPr>
        <p:txBody>
          <a:bodyPr>
            <a:normAutofit/>
          </a:bodyPr>
          <a:lstStyle/>
          <a:p>
            <a:r>
              <a:rPr lang="ar-SA" sz="4300" dirty="0">
                <a:solidFill>
                  <a:srgbClr val="202124"/>
                </a:solidFill>
                <a:latin typeface="Google Sans"/>
              </a:rPr>
              <a:t>اقتراحات لتطوير التعليم عن بعد في الجامعه من وجهة نظر الطالب</a:t>
            </a:r>
            <a:endParaRPr lang="en-US" sz="4300" dirty="0"/>
          </a:p>
        </p:txBody>
      </p:sp>
    </p:spTree>
    <p:extLst>
      <p:ext uri="{BB962C8B-B14F-4D97-AF65-F5344CB8AC3E}">
        <p14:creationId xmlns:p14="http://schemas.microsoft.com/office/powerpoint/2010/main" val="96307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BC14197-FB11-4F9C-A3B1-BDBCF579D27B}"/>
              </a:ext>
            </a:extLst>
          </p:cNvPr>
          <p:cNvSpPr>
            <a:spLocks noGrp="1"/>
          </p:cNvSpPr>
          <p:nvPr>
            <p:ph type="title"/>
          </p:nvPr>
        </p:nvSpPr>
        <p:spPr>
          <a:xfrm>
            <a:off x="1066800" y="2209800"/>
            <a:ext cx="10058400" cy="1543812"/>
          </a:xfrm>
        </p:spPr>
        <p:txBody>
          <a:bodyPr/>
          <a:lstStyle/>
          <a:p>
            <a:pPr algn="ctr"/>
            <a:r>
              <a:rPr lang="ar-SA" dirty="0"/>
              <a:t>انتهى</a:t>
            </a:r>
            <a:endParaRPr lang="en-US" dirty="0"/>
          </a:p>
        </p:txBody>
      </p:sp>
      <p:sp>
        <p:nvSpPr>
          <p:cNvPr id="8" name="Text Placeholder 7">
            <a:extLst>
              <a:ext uri="{FF2B5EF4-FFF2-40B4-BE49-F238E27FC236}">
                <a16:creationId xmlns:a16="http://schemas.microsoft.com/office/drawing/2014/main" id="{5A75B0FF-25F4-4BD0-8206-93C8CF3F51A0}"/>
              </a:ext>
            </a:extLst>
          </p:cNvPr>
          <p:cNvSpPr>
            <a:spLocks noGrp="1"/>
          </p:cNvSpPr>
          <p:nvPr>
            <p:ph type="body" idx="1"/>
          </p:nvPr>
        </p:nvSpPr>
        <p:spPr>
          <a:xfrm>
            <a:off x="1135380" y="4853178"/>
            <a:ext cx="10058400" cy="1143000"/>
          </a:xfrm>
        </p:spPr>
        <p:txBody>
          <a:bodyPr/>
          <a:lstStyle/>
          <a:p>
            <a:pPr algn="ctr"/>
            <a:r>
              <a:rPr lang="ar-SA" dirty="0"/>
              <a:t>شكرا لاستماعكم/ن</a:t>
            </a:r>
            <a:endParaRPr lang="en-US" dirty="0"/>
          </a:p>
        </p:txBody>
      </p:sp>
    </p:spTree>
    <p:extLst>
      <p:ext uri="{BB962C8B-B14F-4D97-AF65-F5344CB8AC3E}">
        <p14:creationId xmlns:p14="http://schemas.microsoft.com/office/powerpoint/2010/main" val="248134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3DFD-C673-4C21-BF70-57C4C6D443B6}"/>
              </a:ext>
            </a:extLst>
          </p:cNvPr>
          <p:cNvSpPr>
            <a:spLocks noGrp="1"/>
          </p:cNvSpPr>
          <p:nvPr>
            <p:ph type="title"/>
          </p:nvPr>
        </p:nvSpPr>
        <p:spPr>
          <a:xfrm>
            <a:off x="276447" y="286604"/>
            <a:ext cx="11279833" cy="1074364"/>
          </a:xfrm>
        </p:spPr>
        <p:txBody>
          <a:bodyPr/>
          <a:lstStyle/>
          <a:p>
            <a:pPr algn="r" rtl="1"/>
            <a:r>
              <a:rPr lang="ar-SA" dirty="0"/>
              <a:t>خبرات سابقة في استخدام أدوات التعليم عن بعد</a:t>
            </a:r>
            <a:endParaRPr lang="en-US" dirty="0"/>
          </a:p>
        </p:txBody>
      </p:sp>
      <p:pic>
        <p:nvPicPr>
          <p:cNvPr id="7170" name="Picture 2" descr="Forms response chart. Question title: 7. خبرات سابقه في استخدام برامج ومنصات التعليم عن بعد قبل الجائحة:. Number of responses: 59 responses.">
            <a:extLst>
              <a:ext uri="{FF2B5EF4-FFF2-40B4-BE49-F238E27FC236}">
                <a16:creationId xmlns:a16="http://schemas.microsoft.com/office/drawing/2014/main" id="{8E08E542-3BB3-4734-BE1E-E58F410083F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17" r="22202" b="10240"/>
          <a:stretch/>
        </p:blipFill>
        <p:spPr bwMode="auto">
          <a:xfrm>
            <a:off x="366602" y="2442609"/>
            <a:ext cx="5385950" cy="270572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orms response chart. Question title: 6. خبرات سابقه في استخدام برامج ومنصات التعليم عن بعد قبل الجائحة:. Number of responses: 261 responses.">
            <a:extLst>
              <a:ext uri="{FF2B5EF4-FFF2-40B4-BE49-F238E27FC236}">
                <a16:creationId xmlns:a16="http://schemas.microsoft.com/office/drawing/2014/main" id="{D43CC1EC-F567-4D74-8A43-CFC974B1BC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10" t="14982" r="22470"/>
          <a:stretch/>
        </p:blipFill>
        <p:spPr bwMode="auto">
          <a:xfrm>
            <a:off x="5916363" y="2861490"/>
            <a:ext cx="5675111" cy="27057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68A626-6369-411E-A3B1-8A713DC40D0C}"/>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7E008939-12DC-4BD4-8435-9E198F33429A}"/>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Tree>
    <p:extLst>
      <p:ext uri="{BB962C8B-B14F-4D97-AF65-F5344CB8AC3E}">
        <p14:creationId xmlns:p14="http://schemas.microsoft.com/office/powerpoint/2010/main" val="2976351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50E75-783C-47E2-A55A-DF293594F8A2}"/>
              </a:ext>
            </a:extLst>
          </p:cNvPr>
          <p:cNvSpPr>
            <a:spLocks noGrp="1"/>
          </p:cNvSpPr>
          <p:nvPr>
            <p:ph type="title"/>
          </p:nvPr>
        </p:nvSpPr>
        <p:spPr>
          <a:xfrm>
            <a:off x="587271" y="169644"/>
            <a:ext cx="11017457" cy="1450757"/>
          </a:xfrm>
        </p:spPr>
        <p:txBody>
          <a:bodyPr/>
          <a:lstStyle/>
          <a:p>
            <a:pPr algn="r" rtl="1"/>
            <a:r>
              <a:rPr lang="ar-SA" dirty="0"/>
              <a:t>الادوات التي استُخدمت في التعليم عن بعد</a:t>
            </a:r>
            <a:endParaRPr lang="en-US" dirty="0"/>
          </a:p>
        </p:txBody>
      </p:sp>
      <p:pic>
        <p:nvPicPr>
          <p:cNvPr id="8194" name="Picture 2" descr="Forms response chart. Question title: 8. الأدوات التي استخدمتها في التعليم عن بعد (يمكن اختيار اكثر من اجابة):. Number of responses: 59 responses.">
            <a:extLst>
              <a:ext uri="{FF2B5EF4-FFF2-40B4-BE49-F238E27FC236}">
                <a16:creationId xmlns:a16="http://schemas.microsoft.com/office/drawing/2014/main" id="{0F4A606F-8656-42A7-A4D7-96F2238815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577" y="2402145"/>
            <a:ext cx="6389261" cy="353000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rms response chart. Question title: 7. الأدوات التي استخدمها استاذك في التعليم عن بعد (يمكن اختيار اكثر من اجابة):. Number of responses: 262 responses.">
            <a:extLst>
              <a:ext uri="{FF2B5EF4-FFF2-40B4-BE49-F238E27FC236}">
                <a16:creationId xmlns:a16="http://schemas.microsoft.com/office/drawing/2014/main" id="{7AA49C26-E1B5-46EB-822A-CE90588F54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94"/>
          <a:stretch/>
        </p:blipFill>
        <p:spPr bwMode="auto">
          <a:xfrm>
            <a:off x="6453963" y="2295895"/>
            <a:ext cx="5738037" cy="40392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40C66D-169F-4D88-9786-BD85062DF00A}"/>
              </a:ext>
            </a:extLst>
          </p:cNvPr>
          <p:cNvSpPr txBox="1"/>
          <p:nvPr/>
        </p:nvSpPr>
        <p:spPr>
          <a:xfrm>
            <a:off x="166577" y="1939190"/>
            <a:ext cx="1928923" cy="369332"/>
          </a:xfrm>
          <a:prstGeom prst="rect">
            <a:avLst/>
          </a:prstGeom>
          <a:noFill/>
        </p:spPr>
        <p:txBody>
          <a:bodyPr wrap="square" rtlCol="0">
            <a:spAutoFit/>
          </a:bodyPr>
          <a:lstStyle/>
          <a:p>
            <a:r>
              <a:rPr lang="ar-SA" b="1" dirty="0"/>
              <a:t>المدرس</a:t>
            </a:r>
            <a:endParaRPr lang="en-US" b="1" dirty="0"/>
          </a:p>
        </p:txBody>
      </p:sp>
      <p:sp>
        <p:nvSpPr>
          <p:cNvPr id="6" name="TextBox 5">
            <a:extLst>
              <a:ext uri="{FF2B5EF4-FFF2-40B4-BE49-F238E27FC236}">
                <a16:creationId xmlns:a16="http://schemas.microsoft.com/office/drawing/2014/main" id="{41C90EF7-C3CF-4B33-957F-DA51526BC29D}"/>
              </a:ext>
            </a:extLst>
          </p:cNvPr>
          <p:cNvSpPr txBox="1"/>
          <p:nvPr/>
        </p:nvSpPr>
        <p:spPr>
          <a:xfrm>
            <a:off x="7254949" y="1926563"/>
            <a:ext cx="1928923" cy="369332"/>
          </a:xfrm>
          <a:prstGeom prst="rect">
            <a:avLst/>
          </a:prstGeom>
          <a:noFill/>
        </p:spPr>
        <p:txBody>
          <a:bodyPr wrap="square" rtlCol="0">
            <a:spAutoFit/>
          </a:bodyPr>
          <a:lstStyle/>
          <a:p>
            <a:r>
              <a:rPr lang="ar-SA" b="1" dirty="0"/>
              <a:t>الطالب</a:t>
            </a:r>
            <a:endParaRPr lang="en-US" b="1" dirty="0"/>
          </a:p>
        </p:txBody>
      </p:sp>
      <p:sp>
        <p:nvSpPr>
          <p:cNvPr id="3" name="TextBox 2">
            <a:extLst>
              <a:ext uri="{FF2B5EF4-FFF2-40B4-BE49-F238E27FC236}">
                <a16:creationId xmlns:a16="http://schemas.microsoft.com/office/drawing/2014/main" id="{229310CF-9625-48A2-A73D-52689BA29956}"/>
              </a:ext>
            </a:extLst>
          </p:cNvPr>
          <p:cNvSpPr txBox="1"/>
          <p:nvPr/>
        </p:nvSpPr>
        <p:spPr>
          <a:xfrm>
            <a:off x="515235" y="3243836"/>
            <a:ext cx="1403055" cy="261610"/>
          </a:xfrm>
          <a:prstGeom prst="rect">
            <a:avLst/>
          </a:prstGeom>
          <a:noFill/>
        </p:spPr>
        <p:txBody>
          <a:bodyPr wrap="square" rtlCol="0">
            <a:spAutoFit/>
          </a:bodyPr>
          <a:lstStyle/>
          <a:p>
            <a:r>
              <a:rPr lang="en-US" sz="1100" dirty="0"/>
              <a:t>2. Google </a:t>
            </a:r>
            <a:r>
              <a:rPr lang="en-US" sz="1100" dirty="0" err="1"/>
              <a:t>classroon</a:t>
            </a:r>
            <a:endParaRPr lang="en-US" sz="1100" dirty="0"/>
          </a:p>
        </p:txBody>
      </p:sp>
      <p:sp>
        <p:nvSpPr>
          <p:cNvPr id="10" name="TextBox 9">
            <a:extLst>
              <a:ext uri="{FF2B5EF4-FFF2-40B4-BE49-F238E27FC236}">
                <a16:creationId xmlns:a16="http://schemas.microsoft.com/office/drawing/2014/main" id="{53D0EC24-598B-40F1-9FA4-EBBC7F0FD5BB}"/>
              </a:ext>
            </a:extLst>
          </p:cNvPr>
          <p:cNvSpPr txBox="1"/>
          <p:nvPr/>
        </p:nvSpPr>
        <p:spPr>
          <a:xfrm>
            <a:off x="6751673" y="3113031"/>
            <a:ext cx="1467737" cy="261610"/>
          </a:xfrm>
          <a:prstGeom prst="rect">
            <a:avLst/>
          </a:prstGeom>
          <a:noFill/>
        </p:spPr>
        <p:txBody>
          <a:bodyPr wrap="square" rtlCol="0">
            <a:spAutoFit/>
          </a:bodyPr>
          <a:lstStyle/>
          <a:p>
            <a:r>
              <a:rPr lang="en-US" sz="1100" dirty="0"/>
              <a:t>2. Google </a:t>
            </a:r>
            <a:r>
              <a:rPr lang="en-US" sz="1100" dirty="0" err="1"/>
              <a:t>classroon</a:t>
            </a:r>
            <a:endParaRPr lang="en-US" sz="1100" dirty="0"/>
          </a:p>
        </p:txBody>
      </p:sp>
    </p:spTree>
    <p:extLst>
      <p:ext uri="{BB962C8B-B14F-4D97-AF65-F5344CB8AC3E}">
        <p14:creationId xmlns:p14="http://schemas.microsoft.com/office/powerpoint/2010/main" val="208131324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docProps/app.xml><?xml version="1.0" encoding="utf-8"?>
<Properties xmlns="http://schemas.openxmlformats.org/officeDocument/2006/extended-properties" xmlns:vt="http://schemas.openxmlformats.org/officeDocument/2006/docPropsVTypes">
  <Template>Retrospect</Template>
  <TotalTime>558</TotalTime>
  <Words>4086</Words>
  <Application>Microsoft Office PowerPoint</Application>
  <PresentationFormat>Widescreen</PresentationFormat>
  <Paragraphs>355</Paragraphs>
  <Slides>73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Arabic Typesetting</vt:lpstr>
      <vt:lpstr>Calibri</vt:lpstr>
      <vt:lpstr>Calibri Light</vt:lpstr>
      <vt:lpstr>Google Sans</vt:lpstr>
      <vt:lpstr>Roboto</vt:lpstr>
      <vt:lpstr>Retrospect</vt:lpstr>
      <vt:lpstr> مركز التميز في التعليم والتعلم  تقييم تجربة التعليم عن بعد من وجهة نظر المدرس والطالب</vt:lpstr>
      <vt:lpstr>المشاركين/ الكلية</vt:lpstr>
      <vt:lpstr>مستوى الدراسة للطالب</vt:lpstr>
      <vt:lpstr>نوع المساق</vt:lpstr>
      <vt:lpstr>عدد الطلبة في الشعبة</vt:lpstr>
      <vt:lpstr>الوضع الوظيفي</vt:lpstr>
      <vt:lpstr>سنوات الخبرة للمدرس</vt:lpstr>
      <vt:lpstr>خبرات سابقة في استخدام أدوات التعليم عن بعد</vt:lpstr>
      <vt:lpstr>الادوات التي استُخدمت في التعليم عن بعد</vt:lpstr>
      <vt:lpstr>الجهاز الذي استُخدم في التعليم عن بعد</vt:lpstr>
      <vt:lpstr>الحاجة إلى التدريب التقني في استخدام تطبيقات التعليم عن بعد</vt:lpstr>
      <vt:lpstr>البرامج التي تحتاج إلى التدريب عليها</vt:lpstr>
      <vt:lpstr>نوع اللقاءات</vt:lpstr>
      <vt:lpstr>أوقات اللقاءات المتزامنة</vt:lpstr>
      <vt:lpstr>طرق العرض</vt:lpstr>
      <vt:lpstr>طرق التفاعل عن بعد</vt:lpstr>
      <vt:lpstr>المصادرالمستخدمه في التعليم عن بعد</vt:lpstr>
      <vt:lpstr>تجاوب الطلاب في اللقاءات المتزامنة</vt:lpstr>
      <vt:lpstr>تفاعل الطلاب في اللقاءات المتزامنة</vt:lpstr>
      <vt:lpstr>تجاوب الطلاب في اللقاءات غير المتزامنة</vt:lpstr>
      <vt:lpstr>تفاعل الطلاب اللقاءات الغير متزامنة</vt:lpstr>
      <vt:lpstr>التحديات الفنية التي واجهتها في التعليم عن بعد</vt:lpstr>
      <vt:lpstr>التحديات الادارية التي واجهتها في التعليم عن بعد</vt:lpstr>
      <vt:lpstr>التحديات الاجتماعية التي واجهتها في التعليم عن بعد</vt:lpstr>
      <vt:lpstr>مقارنة بالتدريس الصفي</vt:lpstr>
      <vt:lpstr>مقارنة بالتدريس الصفي</vt:lpstr>
      <vt:lpstr>وسائل التقييم عن بعد</vt:lpstr>
      <vt:lpstr>وسائل التقييم عن بعد</vt:lpstr>
      <vt:lpstr>الشعور بالارتباط مع الطالب</vt:lpstr>
      <vt:lpstr>توقعات الطلاب</vt:lpstr>
      <vt:lpstr>إرتباك الطالب</vt:lpstr>
      <vt:lpstr>قدرة الطلاب على القيام بما هو مطلوب منهم</vt:lpstr>
      <vt:lpstr>ادارة عدد الساعات</vt:lpstr>
      <vt:lpstr>عمل البرنامج</vt:lpstr>
      <vt:lpstr>الضغط العائلي</vt:lpstr>
      <vt:lpstr>مشاكل فنية</vt:lpstr>
      <vt:lpstr>تدريب مناسب</vt:lpstr>
      <vt:lpstr>الدعم الفني</vt:lpstr>
      <vt:lpstr>التعاون الاداري</vt:lpstr>
      <vt:lpstr>نقص في المحتوى التدريسي</vt:lpstr>
      <vt:lpstr>نقص في الاجهزة</vt:lpstr>
      <vt:lpstr>النزاهة الاكاديمية</vt:lpstr>
      <vt:lpstr>الدافعية</vt:lpstr>
      <vt:lpstr>الاندماج والمشاركة</vt:lpstr>
      <vt:lpstr>كثرة المتطلبات</vt:lpstr>
      <vt:lpstr>الانترنت</vt:lpstr>
      <vt:lpstr>عدم توفر الجهاز المناسب</vt:lpstr>
      <vt:lpstr>عوامل أخرى أثرت على تجربة التعليم عن بعد من وجهة نظر المدرس</vt:lpstr>
      <vt:lpstr>عوامل أخرى أثرت على تجربة التعليم عن بعد من وجهة نظر الطالب</vt:lpstr>
      <vt:lpstr>عوامل أخرى أثرت على تجربة التعليم عن بعد من وجهة نظر الطالب</vt:lpstr>
      <vt:lpstr>عوامل أخرى أثرت على تجربة التعليم عن بعد من وجهة نظر الطالب</vt:lpstr>
      <vt:lpstr>عوامل أخرى أثرت على تجربة التعليم عن بعد من وجهة نظر الطالب</vt:lpstr>
      <vt:lpstr>عوامل أخرى أثرت على تجربة التعليم عن بعد من وجهة نظر الطالب</vt:lpstr>
      <vt:lpstr>المصادر أو الأدوات التي تم استخدامها في التعليم عن بعد لأول مرة</vt:lpstr>
      <vt:lpstr>الأدوات والمصادر التي كانت متوفرة قبل الجائحة</vt:lpstr>
      <vt:lpstr>كيف تشعر تجاه استخدام هذه المصادر أو الأدوات الجديدة</vt:lpstr>
      <vt:lpstr>الاستمرار في استخدام ادوات التعلم عن بعد من وجهة نظر المدرس والطالب</vt:lpstr>
      <vt:lpstr>تقييم عام لتجربة التعليم عن بعد خلال الفصل الماضي من وجهة نظر المدرس والطالب</vt:lpstr>
      <vt:lpstr>توصيات لتطويرعملية التقييم عن بعد</vt:lpstr>
      <vt:lpstr>اقتراحات لتطوير التعليم عن بعد في الجامعه من وجهة نظر المدرس</vt:lpstr>
      <vt:lpstr>اقتراحات لتطوير التعليم عن بعد في الجامعه من وجهة نظر المدرس</vt:lpstr>
      <vt:lpstr>اقتراحات لتطوير التعليم عن بعد في الجامعه من وجهة نظر المدرس</vt:lpstr>
      <vt:lpstr>اقتراحات لتطوير التعليم عن بعد في الجامعه من وجهة نظر المدرس</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اقتراحات لتطوير التعليم عن بعد في الجامعه من وجهة نظر الطالب</vt:lpstr>
      <vt:lpstr>انتهى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PPU</dc:creator>
  <cp:lastModifiedBy>hp</cp:lastModifiedBy>
  <cp:revision>76</cp:revision>
  <dcterms:created xsi:type="dcterms:W3CDTF">2020-08-09T06:17:06Z</dcterms:created>
  <dcterms:modified xsi:type="dcterms:W3CDTF">2020-08-19T10:23:24Z</dcterms:modified>
</cp:coreProperties>
</file>