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71" r:id="rId1"/>
  </p:sldMasterIdLst>
  <p:notesMasterIdLst>
    <p:notesMasterId r:id="rId39"/>
  </p:notesMasterIdLst>
  <p:handoutMasterIdLst>
    <p:handoutMasterId r:id="rId40"/>
  </p:handoutMasterIdLst>
  <p:sldIdLst>
    <p:sldId id="759" r:id="rId2"/>
    <p:sldId id="495" r:id="rId3"/>
    <p:sldId id="1212" r:id="rId4"/>
    <p:sldId id="1316" r:id="rId5"/>
    <p:sldId id="1312" r:id="rId6"/>
    <p:sldId id="1328" r:id="rId7"/>
    <p:sldId id="1343" r:id="rId8"/>
    <p:sldId id="1344" r:id="rId9"/>
    <p:sldId id="1345" r:id="rId10"/>
    <p:sldId id="1346" r:id="rId11"/>
    <p:sldId id="1347" r:id="rId12"/>
    <p:sldId id="1348" r:id="rId13"/>
    <p:sldId id="1322" r:id="rId14"/>
    <p:sldId id="1324" r:id="rId15"/>
    <p:sldId id="1327" r:id="rId16"/>
    <p:sldId id="1326" r:id="rId17"/>
    <p:sldId id="1350" r:id="rId18"/>
    <p:sldId id="1351" r:id="rId19"/>
    <p:sldId id="1352" r:id="rId20"/>
    <p:sldId id="1329" r:id="rId21"/>
    <p:sldId id="1318" r:id="rId22"/>
    <p:sldId id="1333" r:id="rId23"/>
    <p:sldId id="1330" r:id="rId24"/>
    <p:sldId id="1331" r:id="rId25"/>
    <p:sldId id="1332" r:id="rId26"/>
    <p:sldId id="1339" r:id="rId27"/>
    <p:sldId id="1340" r:id="rId28"/>
    <p:sldId id="1334" r:id="rId29"/>
    <p:sldId id="1337" r:id="rId30"/>
    <p:sldId id="1341" r:id="rId31"/>
    <p:sldId id="1342" r:id="rId32"/>
    <p:sldId id="1335" r:id="rId33"/>
    <p:sldId id="1336" r:id="rId34"/>
    <p:sldId id="1338" r:id="rId35"/>
    <p:sldId id="1349" r:id="rId36"/>
    <p:sldId id="1298" r:id="rId37"/>
    <p:sldId id="124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F12"/>
    <a:srgbClr val="165E57"/>
    <a:srgbClr val="FF56BF"/>
    <a:srgbClr val="372ED3"/>
    <a:srgbClr val="00C6FF"/>
    <a:srgbClr val="00B2DD"/>
    <a:srgbClr val="DFA904"/>
    <a:srgbClr val="090100"/>
    <a:srgbClr val="EED652"/>
    <a:srgbClr val="FF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8"/>
    <p:restoredTop sz="86356"/>
  </p:normalViewPr>
  <p:slideViewPr>
    <p:cSldViewPr snapToGrid="0" snapToObjects="1">
      <p:cViewPr varScale="1">
        <p:scale>
          <a:sx n="78" d="100"/>
          <a:sy n="7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35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D895-06A0-0147-941A-5B51C3EC5369}" type="datetimeFigureOut">
              <a:rPr lang="en-US" smtClean="0"/>
              <a:t>2019-04-11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42B22-6AC3-1845-9963-C4D35E5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bill_gates_unplugged?language=e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ted.com/talks/jamie_oliver?language=en" TargetMode="External"/><Relationship Id="rId4" Type="http://schemas.openxmlformats.org/officeDocument/2006/relationships/hyperlink" Target="https://www.ted.com/talks/bjorn_lomborg_sets_global_priorities?language=en#t-2777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FB654D18-FBA4-A74D-92C1-B6F506762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4683A4A-C988-6C4B-9443-F9F22A5CD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97974A5E-3082-F349-9208-66534A182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D945C3-6824-2543-BF6C-CAAB1B896CA5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06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444444"/>
                </a:solidFill>
                <a:latin typeface="Open Sans"/>
              </a:rPr>
              <a:t>https://</a:t>
            </a:r>
            <a:r>
              <a:rPr lang="en-US" b="0" dirty="0" err="1">
                <a:solidFill>
                  <a:srgbClr val="444444"/>
                </a:solidFill>
                <a:latin typeface="Open Sans"/>
              </a:rPr>
              <a:t>www.thinkoutsidetheslide.com</a:t>
            </a:r>
            <a:r>
              <a:rPr lang="en-US" b="0" dirty="0">
                <a:solidFill>
                  <a:srgbClr val="444444"/>
                </a:solidFill>
                <a:latin typeface="Open Sans"/>
              </a:rPr>
              <a:t>/lesson-1-creating-a-presentation-outline/</a:t>
            </a:r>
          </a:p>
          <a:p>
            <a:pPr fontAlgn="base"/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444444"/>
                </a:solidFill>
                <a:latin typeface="Open Sans"/>
              </a:rPr>
              <a:t>https://</a:t>
            </a:r>
            <a:r>
              <a:rPr lang="en-US" b="0" dirty="0" err="1">
                <a:solidFill>
                  <a:srgbClr val="444444"/>
                </a:solidFill>
                <a:latin typeface="Open Sans"/>
              </a:rPr>
              <a:t>www.thinkoutsidetheslide.com</a:t>
            </a:r>
            <a:r>
              <a:rPr lang="en-US" b="0" dirty="0">
                <a:solidFill>
                  <a:srgbClr val="444444"/>
                </a:solidFill>
                <a:latin typeface="Open Sans"/>
              </a:rPr>
              <a:t>/lesson-1-creating-a-presentation-outline/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44444"/>
              </a:solidFill>
              <a:latin typeface="Open Sans"/>
            </a:endParaRP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69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https://24slides.com/</a:t>
            </a:r>
            <a:r>
              <a:rPr lang="en-US" dirty="0" err="1"/>
              <a:t>presentbetter</a:t>
            </a:r>
            <a:r>
              <a:rPr lang="en-US" dirty="0"/>
              <a:t>/12-ideas-interactive-presentation/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8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https://24slides.com/</a:t>
            </a:r>
            <a:r>
              <a:rPr lang="en-US" dirty="0" err="1"/>
              <a:t>presentbetter</a:t>
            </a:r>
            <a:r>
              <a:rPr lang="en-US" dirty="0"/>
              <a:t>/12-ideas-interactive-presentation/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3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https://24slides.com/</a:t>
            </a:r>
            <a:r>
              <a:rPr lang="en-US" dirty="0" err="1"/>
              <a:t>presentbetter</a:t>
            </a:r>
            <a:r>
              <a:rPr lang="en-US" dirty="0"/>
              <a:t>/12-ideas-interactive-presentation/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4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https://24slides.com/</a:t>
            </a:r>
            <a:r>
              <a:rPr lang="en-US" dirty="0" err="1"/>
              <a:t>presentbetter</a:t>
            </a:r>
            <a:r>
              <a:rPr lang="en-US" dirty="0"/>
              <a:t>/12-ideas-interactive-presentation/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blog.prezi.com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/8-ways-to-make-your-presentation-more-interactive/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9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www.siue.edu</a:t>
            </a:r>
            <a:r>
              <a:rPr lang="en-US" dirty="0"/>
              <a:t>/</a:t>
            </a:r>
            <a:r>
              <a:rPr lang="en-US" dirty="0" err="1"/>
              <a:t>lss</a:t>
            </a:r>
            <a:r>
              <a:rPr lang="en-US" dirty="0"/>
              <a:t>/</a:t>
            </a:r>
            <a:r>
              <a:rPr lang="en-US" dirty="0" err="1"/>
              <a:t>speechcenter</a:t>
            </a:r>
            <a:r>
              <a:rPr lang="en-US" dirty="0"/>
              <a:t>/</a:t>
            </a:r>
            <a:r>
              <a:rPr lang="en-US" dirty="0" err="1"/>
              <a:t>group_presentations.shtml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43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www.siue.edu</a:t>
            </a:r>
            <a:r>
              <a:rPr lang="en-US" dirty="0"/>
              <a:t>/</a:t>
            </a:r>
            <a:r>
              <a:rPr lang="en-US" dirty="0" err="1"/>
              <a:t>lss</a:t>
            </a:r>
            <a:r>
              <a:rPr lang="en-US" dirty="0"/>
              <a:t>/</a:t>
            </a:r>
            <a:r>
              <a:rPr lang="en-US" dirty="0" err="1"/>
              <a:t>speechcenter</a:t>
            </a:r>
            <a:r>
              <a:rPr lang="en-US" dirty="0"/>
              <a:t>/</a:t>
            </a:r>
            <a:r>
              <a:rPr lang="en-US" dirty="0" err="1"/>
              <a:t>group_presentations.shtml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fld id="{B1FABFC1-9EAC-4780-A2AC-D7DB42ED1533}" type="slidenum">
              <a:rPr lang="en-US" altLang="en-US" sz="1200">
                <a:latin typeface="Arial" pitchFamily="34" charset="0"/>
              </a:rPr>
              <a:pPr eaLnBrk="1" hangingPunct="1"/>
              <a:t>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64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2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www.slideshare.net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alaamoustafa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glossophobia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-fear-of-public-speaking/4-alaamoustafaWHAT_WAS_YOURFEELINGComplete_loss_of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82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0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alaamoustafa</a:t>
            </a:r>
            <a:r>
              <a:rPr lang="en-US" dirty="0"/>
              <a:t>/</a:t>
            </a:r>
            <a:r>
              <a:rPr lang="en-US" dirty="0" err="1"/>
              <a:t>glossophobia</a:t>
            </a:r>
            <a:r>
              <a:rPr lang="en-US" dirty="0"/>
              <a:t>-fear-of-public-speaking/4-alaamoustafaWHAT_WAS_YOURFEELINGComplete_loss_of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80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alaamoustafa</a:t>
            </a:r>
            <a:r>
              <a:rPr lang="en-US" dirty="0"/>
              <a:t>/</a:t>
            </a:r>
            <a:r>
              <a:rPr lang="en-US" dirty="0" err="1"/>
              <a:t>glossophobia</a:t>
            </a:r>
            <a:r>
              <a:rPr lang="en-US" dirty="0"/>
              <a:t>-fear-of-public-speaking/4-alaamoustafaWHAT_WAS_YOURFEELINGComplete_loss_of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00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9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11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alaamoustafa</a:t>
            </a:r>
            <a:r>
              <a:rPr lang="en-US" dirty="0"/>
              <a:t>/</a:t>
            </a:r>
            <a:r>
              <a:rPr lang="en-US" dirty="0" err="1"/>
              <a:t>glossophobia</a:t>
            </a:r>
            <a:r>
              <a:rPr lang="en-US" dirty="0"/>
              <a:t>-fear-of-public-speaking/4-alaamoustafaWHAT_WAS_YOURFEELINGComplete_loss_of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88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alaamoustafa</a:t>
            </a:r>
            <a:r>
              <a:rPr lang="en-US" dirty="0"/>
              <a:t>/</a:t>
            </a:r>
            <a:r>
              <a:rPr lang="en-US" dirty="0" err="1"/>
              <a:t>glossophobia</a:t>
            </a:r>
            <a:r>
              <a:rPr lang="en-US" dirty="0"/>
              <a:t>-fear-of-public-speaking/4-alaamoustafaWHAT_WAS_YOURFEELINGComplete_loss_of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77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alaamoustafa</a:t>
            </a:r>
            <a:r>
              <a:rPr lang="en-US" dirty="0"/>
              <a:t>/</a:t>
            </a:r>
            <a:r>
              <a:rPr lang="en-US" dirty="0" err="1"/>
              <a:t>glossophobia</a:t>
            </a:r>
            <a:r>
              <a:rPr lang="en-US" dirty="0"/>
              <a:t>-fear-of-public-speaking/4-alaamoustafaWHAT_WAS_YOURFEELINGComplete_loss_of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1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72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 NOTES to Accompany Major Curriculum Activities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https://www.ted.com/talks/bill_gates_unplugged?language=en</a:t>
            </a:r>
            <a:r>
              <a:rPr lang="en-US" dirty="0">
                <a:effectLst/>
              </a:rPr>
              <a:t>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https://www.ted.com/talks/bjorn_lomborg_sets_global_priorities?language=en#t-2777</a:t>
            </a:r>
            <a:r>
              <a:rPr lang="en-US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https://www.ted.com/talks/jamie_oliver?language=en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10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 NOTES to Accompany Major Curriculum Activities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FEEA42A1-5470-1A4E-AF8F-D0652AE86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D1D94C4F-7FE2-4446-A856-3376423A2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D422A10B-CECD-0E47-914C-5D42626D31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341FC9-87FD-AA42-9DCA-09CF8072F5F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/jimaspinall3/types-of-presentations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7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/jimaspinall3/types-of-presentations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9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0" dirty="0">
                <a:solidFill>
                  <a:srgbClr val="444444"/>
                </a:solidFill>
                <a:latin typeface="Open Sans"/>
              </a:rPr>
              <a:t>https://</a:t>
            </a:r>
            <a:r>
              <a:rPr lang="en-US" b="0" dirty="0" err="1">
                <a:solidFill>
                  <a:srgbClr val="444444"/>
                </a:solidFill>
                <a:latin typeface="Open Sans"/>
              </a:rPr>
              <a:t>www.thinkoutsidetheslide.com</a:t>
            </a:r>
            <a:r>
              <a:rPr lang="en-US" b="0" dirty="0">
                <a:solidFill>
                  <a:srgbClr val="444444"/>
                </a:solidFill>
                <a:latin typeface="Open Sans"/>
              </a:rPr>
              <a:t>/lesson-1-creating-a-presentation-outline/</a:t>
            </a:r>
          </a:p>
          <a:p>
            <a:pPr fontAlgn="base"/>
            <a:endParaRPr lang="en-US" b="1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42B22-6AC3-1845-9963-C4D35E5FAB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8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56484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DF5A5-5D2F-1448-A11A-238A5B82B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17116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5529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5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0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5A5AE5-E13B-654E-888E-F9F73C4ADF40}" type="datetimeFigureOut">
              <a:rPr lang="en-US" smtClean="0"/>
              <a:t>2019-04-11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271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267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434E7C6-6155-B244-8E9D-D79F609628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882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  <p:sldLayoutId id="2147485188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d.com/talks/bill_gates_unplugged?language=en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hyperlink" Target="https://www.ted.com/talks/bjorn_lomborg_sets_global_priorities?language=en#t-2777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s://www.ted.com/talks/jamie_oliver?language=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Picture 5">
            <a:extLst>
              <a:ext uri="{FF2B5EF4-FFF2-40B4-BE49-F238E27FC236}">
                <a16:creationId xmlns:a16="http://schemas.microsoft.com/office/drawing/2014/main" id="{73577BB3-31A2-C847-B5BC-09CCAA4E83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5638801"/>
            <a:ext cx="26257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485A8-9345-5C4F-8EAD-EAB4108DE6DC}"/>
              </a:ext>
            </a:extLst>
          </p:cNvPr>
          <p:cNvSpPr txBox="1"/>
          <p:nvPr/>
        </p:nvSpPr>
        <p:spPr>
          <a:xfrm>
            <a:off x="4200940" y="97162"/>
            <a:ext cx="6412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Palestine Polytechnic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B0D64-57E9-D44A-97B8-4E3B2B08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9" y="2849217"/>
            <a:ext cx="5658678" cy="3975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23015-B4DA-F244-9946-DAB545F0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878" y="2849217"/>
            <a:ext cx="5208105" cy="400878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36854EC-45A0-184E-B9E7-D38768E05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803" y="1780966"/>
            <a:ext cx="471625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3600" b="1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Developing Effective  Presentation Skills </a:t>
            </a:r>
            <a:endParaRPr lang="en-US" altLang="en-US" sz="2000" b="1" i="1" dirty="0">
              <a:solidFill>
                <a:srgbClr val="C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2000" b="1" i="1" dirty="0">
              <a:solidFill>
                <a:srgbClr val="C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990A7-0D17-2F4A-BB1E-E30FF54D5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94" y="20285"/>
            <a:ext cx="3365500" cy="23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C7CD4-E827-E142-9E8A-31209A61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588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3DFE7-67CB-804A-B2B0-48089D9A1BFD}"/>
              </a:ext>
            </a:extLst>
          </p:cNvPr>
          <p:cNvSpPr/>
          <p:nvPr/>
        </p:nvSpPr>
        <p:spPr>
          <a:xfrm>
            <a:off x="5588000" y="173334"/>
            <a:ext cx="660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What do they already know about your topic?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What are they expecting to hear?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How can you capture their interest?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What concerns or objections might they have?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How much do they know you/trust you?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How large is the audience? </a:t>
            </a:r>
          </a:p>
        </p:txBody>
      </p:sp>
    </p:spTree>
    <p:extLst>
      <p:ext uri="{BB962C8B-B14F-4D97-AF65-F5344CB8AC3E}">
        <p14:creationId xmlns:p14="http://schemas.microsoft.com/office/powerpoint/2010/main" val="253618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C1FB2-A109-314F-9624-D69BAF25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3066"/>
            <a:ext cx="5588000" cy="4334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4A867-F4D8-2243-8086-02B6DD96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588000" cy="2523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AC071-59F6-9341-AF4C-F44CE07C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882" y="345017"/>
            <a:ext cx="1562101" cy="1771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58F49-D269-9A41-A389-AD4892F0A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883" y="2815167"/>
            <a:ext cx="1562100" cy="1621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54C13-1081-1C48-9ABA-F14C054DA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882" y="4995333"/>
            <a:ext cx="1562101" cy="16488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271D27-D477-5849-946C-38BC829B7605}"/>
              </a:ext>
            </a:extLst>
          </p:cNvPr>
          <p:cNvSpPr/>
          <p:nvPr/>
        </p:nvSpPr>
        <p:spPr>
          <a:xfrm>
            <a:off x="7452785" y="1230842"/>
            <a:ext cx="4739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Main topics you want to cover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B88BE4-ADBE-CD4A-BA62-CE569E4C8996}"/>
              </a:ext>
            </a:extLst>
          </p:cNvPr>
          <p:cNvSpPr/>
          <p:nvPr/>
        </p:nvSpPr>
        <p:spPr>
          <a:xfrm>
            <a:off x="7452785" y="3364240"/>
            <a:ext cx="4739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Points to make for each main topic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3EFF96-A5A2-DC4A-B5E7-3AAEF87AD09C}"/>
              </a:ext>
            </a:extLst>
          </p:cNvPr>
          <p:cNvSpPr/>
          <p:nvPr/>
        </p:nvSpPr>
        <p:spPr>
          <a:xfrm>
            <a:off x="7452785" y="5451471"/>
            <a:ext cx="4739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Supporting information to back up each topic</a:t>
            </a:r>
          </a:p>
        </p:txBody>
      </p:sp>
    </p:spTree>
    <p:extLst>
      <p:ext uri="{BB962C8B-B14F-4D97-AF65-F5344CB8AC3E}">
        <p14:creationId xmlns:p14="http://schemas.microsoft.com/office/powerpoint/2010/main" val="155705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EFC7-2C12-D641-AEDF-38E1C9DB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53467" cy="546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B80A1-D7C1-8B45-B643-C9D5BA554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61000"/>
            <a:ext cx="4290483" cy="139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CBE64-A9B0-F74F-BDA9-B952A390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0"/>
            <a:ext cx="672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36B3F2-29DC-054E-9CA6-2C8BE019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A3271-1F4C-3E44-B987-AABEA7A7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3669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990D6-0920-EC4A-94FC-079FA498A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466" y="-1"/>
            <a:ext cx="681053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C91D9-DF21-1D49-98DA-5B2D5B8196CE}"/>
              </a:ext>
            </a:extLst>
          </p:cNvPr>
          <p:cNvSpPr/>
          <p:nvPr/>
        </p:nvSpPr>
        <p:spPr>
          <a:xfrm>
            <a:off x="5541916" y="5831648"/>
            <a:ext cx="61559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Include videos to illustrate points &amp; use as discussion starters with your  audience</a:t>
            </a:r>
          </a:p>
        </p:txBody>
      </p:sp>
    </p:spTree>
    <p:extLst>
      <p:ext uri="{BB962C8B-B14F-4D97-AF65-F5344CB8AC3E}">
        <p14:creationId xmlns:p14="http://schemas.microsoft.com/office/powerpoint/2010/main" val="233459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C1AC4-49CF-9144-AE92-84C9C0D9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47733" cy="68580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3AE305-666E-834F-BD82-AD410534F2ED}"/>
              </a:ext>
            </a:extLst>
          </p:cNvPr>
          <p:cNvSpPr txBox="1">
            <a:spLocks/>
          </p:cNvSpPr>
          <p:nvPr/>
        </p:nvSpPr>
        <p:spPr>
          <a:xfrm>
            <a:off x="5905500" y="640412"/>
            <a:ext cx="6820524" cy="737016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/>
              <a:t>Share a story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EDB7CA-6107-3B4E-93C0-C7BD3B88A2B9}"/>
              </a:ext>
            </a:extLst>
          </p:cNvPr>
          <p:cNvSpPr txBox="1">
            <a:spLocks/>
          </p:cNvSpPr>
          <p:nvPr/>
        </p:nvSpPr>
        <p:spPr>
          <a:xfrm>
            <a:off x="6442370" y="1815197"/>
            <a:ext cx="5241630" cy="5576341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Develop your story telling skills to deliver your message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Real life stories and examples make your presentation more relatable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801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6C530-B408-C240-96CD-9EE69919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6813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3787CF-92DC-CE4C-BAD6-D3013F63532E}"/>
              </a:ext>
            </a:extLst>
          </p:cNvPr>
          <p:cNvSpPr txBox="1">
            <a:spLocks/>
          </p:cNvSpPr>
          <p:nvPr/>
        </p:nvSpPr>
        <p:spPr>
          <a:xfrm>
            <a:off x="5141626" y="488012"/>
            <a:ext cx="6820524" cy="55763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Ask the audience questions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Especially effective at the beginning to signal desire for interaction</a:t>
            </a:r>
          </a:p>
          <a:p>
            <a:r>
              <a:rPr lang="en-US" sz="3000" dirty="0"/>
              <a:t>Take a poll</a:t>
            </a:r>
          </a:p>
          <a:p>
            <a:r>
              <a:rPr lang="en-US" sz="3000" dirty="0"/>
              <a:t>Get people’s opinions</a:t>
            </a:r>
          </a:p>
          <a:p>
            <a:r>
              <a:rPr lang="en-US" sz="3000" dirty="0"/>
              <a:t>Include videos to use as discussion points with your audience</a:t>
            </a:r>
          </a:p>
          <a:p>
            <a:r>
              <a:rPr lang="en-US" sz="3000" dirty="0"/>
              <a:t>Incorporate a role play and ask for volunteers from the audience </a:t>
            </a:r>
          </a:p>
          <a:p>
            <a:r>
              <a:rPr lang="en-US" sz="3000" dirty="0"/>
              <a:t>Ask audience to guess certain facts or data</a:t>
            </a:r>
          </a:p>
          <a:p>
            <a:r>
              <a:rPr lang="en-US" sz="3000" dirty="0"/>
              <a:t>Give a “quiz”</a:t>
            </a:r>
          </a:p>
        </p:txBody>
      </p:sp>
    </p:spTree>
    <p:extLst>
      <p:ext uri="{BB962C8B-B14F-4D97-AF65-F5344CB8AC3E}">
        <p14:creationId xmlns:p14="http://schemas.microsoft.com/office/powerpoint/2010/main" val="2101873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AF767E-BD6D-8740-8384-BB657E6BF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8" y="3013648"/>
            <a:ext cx="3657600" cy="3619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7B40B8-8212-5941-B7DD-851296387C30}"/>
              </a:ext>
            </a:extLst>
          </p:cNvPr>
          <p:cNvSpPr txBox="1">
            <a:spLocks/>
          </p:cNvSpPr>
          <p:nvPr/>
        </p:nvSpPr>
        <p:spPr>
          <a:xfrm>
            <a:off x="689548" y="310628"/>
            <a:ext cx="3088597" cy="737016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Answering Questions from the Audience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6065E-EBBC-8747-BD6F-42D701EDC59A}"/>
              </a:ext>
            </a:extLst>
          </p:cNvPr>
          <p:cNvSpPr/>
          <p:nvPr/>
        </p:nvSpPr>
        <p:spPr>
          <a:xfrm>
            <a:off x="4609942" y="459102"/>
            <a:ext cx="74571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Really LISTEN to the question being asked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Make sure you understand the question, get clarification if needed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Repeat the question so others in the audience have heard it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Allow yourself a pause to think for a moment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Respond to the question briefly and clearly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Make sure you can speak to any questions directly related on your ppt slides </a:t>
            </a:r>
          </a:p>
          <a:p>
            <a:endParaRPr lang="en-US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US" b="1" i="0" u="none" strike="noStrike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D5A8-10EB-E14F-94B7-3E7EF6D9BE2E}"/>
              </a:ext>
            </a:extLst>
          </p:cNvPr>
          <p:cNvSpPr/>
          <p:nvPr/>
        </p:nvSpPr>
        <p:spPr>
          <a:xfrm>
            <a:off x="4801849" y="5518837"/>
            <a:ext cx="6635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Try to anticipate questions the audience may have and know how to answer them in advance</a:t>
            </a:r>
          </a:p>
        </p:txBody>
      </p:sp>
    </p:spTree>
    <p:extLst>
      <p:ext uri="{BB962C8B-B14F-4D97-AF65-F5344CB8AC3E}">
        <p14:creationId xmlns:p14="http://schemas.microsoft.com/office/powerpoint/2010/main" val="2821055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B7C89-1DAE-7141-8A46-64977C3D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65" y="1393147"/>
            <a:ext cx="3294449" cy="31915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42A31A-34ED-AE4F-97EC-E647BA06AF3F}"/>
              </a:ext>
            </a:extLst>
          </p:cNvPr>
          <p:cNvSpPr/>
          <p:nvPr/>
        </p:nvSpPr>
        <p:spPr>
          <a:xfrm>
            <a:off x="4370097" y="1258984"/>
            <a:ext cx="745714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chemeClr val="tx2"/>
                </a:solidFill>
              </a:rPr>
              <a:t>Be honest if you don’t know the answer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“I had not thought of that…”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“I really don’t know, but I will get back with you…”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Involve the audience to get their insights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 “This is a really interesting question, does anyone know the answer?”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”What are your thoughts?”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US" b="1" i="0" u="none" strike="noStrike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31B59-7AFF-BE4E-A5DA-8AD67902EE5E}"/>
              </a:ext>
            </a:extLst>
          </p:cNvPr>
          <p:cNvSpPr/>
          <p:nvPr/>
        </p:nvSpPr>
        <p:spPr>
          <a:xfrm>
            <a:off x="4887722" y="52044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6F12"/>
                </a:solidFill>
                <a:latin typeface="Open Sans"/>
              </a:rPr>
              <a:t>Be prepared, but do not feel as if you have to know everything. If you don’t know it is better to be honest than to try to pretend.</a:t>
            </a:r>
            <a:endParaRPr lang="en-US" sz="2400" dirty="0">
              <a:solidFill>
                <a:srgbClr val="FF6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5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F247C-2806-3247-9927-7C2EEA9B18DD}"/>
              </a:ext>
            </a:extLst>
          </p:cNvPr>
          <p:cNvSpPr/>
          <p:nvPr/>
        </p:nvSpPr>
        <p:spPr>
          <a:xfrm>
            <a:off x="2859606" y="3226237"/>
            <a:ext cx="745714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2"/>
              </a:solidFill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</a:rPr>
              <a:t>What if the question asked will be answered later in the presentation? </a:t>
            </a:r>
          </a:p>
          <a:p>
            <a:pPr marL="800100" lvl="1" indent="-342900" algn="ctr">
              <a:buFont typeface="Wingdings" pitchFamily="2" charset="2"/>
              <a:buChar char="§"/>
            </a:pPr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“That’s a really good question.  We will be getting to that issue later in the presentation. Do you mind if we get back to it then?”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US" b="1" i="0" u="none" strike="noStrike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0FFD8-4525-CA43-BE4C-C1E5CA32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7" y="374233"/>
            <a:ext cx="4631960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7A368-382A-3743-8558-4E930ED91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" y="0"/>
            <a:ext cx="5285075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399DD-9341-CC42-BFC2-1091A736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134" y="1100667"/>
            <a:ext cx="6468533" cy="5435600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3200" i="0" dirty="0"/>
              <a:t>Speaking in front of others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i="0" dirty="0"/>
              <a:t>Developing an interesting and engaging presentation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i="0" dirty="0"/>
              <a:t>Presenting findings via effective PPT presentations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i="0" dirty="0"/>
              <a:t>Working on a team presentation 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i="0" dirty="0"/>
              <a:t>Overcoming your fears!</a:t>
            </a:r>
          </a:p>
          <a:p>
            <a:pPr marL="530352" lvl="1" indent="0"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3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34B3-3FC0-3142-8437-C2CC9164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64" y="179882"/>
            <a:ext cx="9601200" cy="1485900"/>
          </a:xfrm>
        </p:spPr>
        <p:txBody>
          <a:bodyPr/>
          <a:lstStyle/>
          <a:p>
            <a:r>
              <a:rPr lang="en-US" dirty="0"/>
              <a:t>A few more delivery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5D3CA-A035-014E-AD94-CBA89747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69" y="1112307"/>
            <a:ext cx="5720413" cy="5576341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2400" i="0" dirty="0"/>
              <a:t>Dress for the occasion – when in doubt dress “up”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Remember to introduce yourself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Tell the audience up front what you will be talking about 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Be enthusiastic – show the audience that you care about them and your topic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If you have notes, do not hold them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/>
              <a:t>Place them so you can see them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/>
              <a:t>Glance at them, don’t read them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/>
              <a:t>Best if you do not use notes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Face and talk to the audience not the projected slides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353800-34A5-794E-9404-36279A941481}"/>
              </a:ext>
            </a:extLst>
          </p:cNvPr>
          <p:cNvSpPr txBox="1">
            <a:spLocks/>
          </p:cNvSpPr>
          <p:nvPr/>
        </p:nvSpPr>
        <p:spPr>
          <a:xfrm>
            <a:off x="6285182" y="1112306"/>
            <a:ext cx="5906818" cy="5576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sz="2400" i="0" dirty="0"/>
              <a:t>Remember that the slides are the backdrop only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Project your voice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Maintain frequent eye contact with audience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Make sure your nonverbals match what you are saying and are not distracting 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Be conscious of your timing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If you are using ppt slides, have a backup to access if needed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Make sure the technology, including audio/speakers/internet 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214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ADFF2-1727-D449-B516-2F28C357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7" y="84667"/>
            <a:ext cx="3318934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Tips for team presentations -- Create ONE presentation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091D8-97B7-0C48-98C6-304608CFA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5" y="270933"/>
            <a:ext cx="7315198" cy="6587067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3600" i="0" dirty="0"/>
              <a:t>Work together to: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i="0" dirty="0"/>
              <a:t>have a </a:t>
            </a:r>
            <a:r>
              <a:rPr lang="en-US" sz="2800" b="1" i="0" dirty="0"/>
              <a:t>unified presentation …</a:t>
            </a:r>
            <a:r>
              <a:rPr lang="en-US" sz="2800" i="0" dirty="0"/>
              <a:t>One introduction, body, and conclusion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i="0" dirty="0"/>
              <a:t>build a strong supporting case</a:t>
            </a:r>
          </a:p>
          <a:p>
            <a:pPr marL="530352" lvl="1" indent="0">
              <a:buNone/>
            </a:pPr>
            <a:endParaRPr lang="en-US" sz="3600" i="0" dirty="0"/>
          </a:p>
          <a:p>
            <a:pPr lvl="1">
              <a:buFont typeface="Wingdings" pitchFamily="2" charset="2"/>
              <a:buChar char="§"/>
            </a:pPr>
            <a:r>
              <a:rPr lang="en-US" sz="3600" i="0" dirty="0"/>
              <a:t>One person compiles the slides from everyone into one slideshow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Use only one template/slide style</a:t>
            </a:r>
          </a:p>
          <a:p>
            <a:pPr marL="530352" lvl="1" indent="0">
              <a:buNone/>
            </a:pPr>
            <a:endParaRPr lang="en-US" i="0" dirty="0"/>
          </a:p>
          <a:p>
            <a:pPr lvl="1">
              <a:buFont typeface="Wingdings" pitchFamily="2" charset="2"/>
              <a:buChar char="§"/>
            </a:pPr>
            <a:r>
              <a:rPr lang="en-US" sz="3600" i="0" dirty="0"/>
              <a:t>Everyone contributes (research, content, proofing, presenting, etc.)</a:t>
            </a:r>
          </a:p>
          <a:p>
            <a:pPr marL="530352" lvl="1" indent="0">
              <a:buNone/>
            </a:pPr>
            <a:endParaRPr lang="en-US" sz="2100" i="0" dirty="0"/>
          </a:p>
          <a:p>
            <a:pPr lvl="1">
              <a:buFont typeface="Wingdings" pitchFamily="2" charset="2"/>
              <a:buChar char="§"/>
            </a:pPr>
            <a:r>
              <a:rPr lang="en-US" sz="3600" i="0" dirty="0"/>
              <a:t>Keep a group mindset - Say “we found ...” not “I found ...”</a:t>
            </a:r>
          </a:p>
          <a:p>
            <a:pPr marL="530352" lvl="1" indent="0">
              <a:buNone/>
            </a:pPr>
            <a:endParaRPr lang="en-US" sz="3000" i="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E4D56-2C34-D84B-8151-4730F334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3" y="2133600"/>
            <a:ext cx="406872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BAC0A-EFD6-6344-A151-8E2825E541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43259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C45DD-F2ED-434C-B57B-FCE6D36D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463A1-ED67-9B4E-8E0C-890B98C0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64" y="179882"/>
            <a:ext cx="10463134" cy="5928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7DDF9-3BFF-9240-B598-74D8530E7C8F}"/>
              </a:ext>
            </a:extLst>
          </p:cNvPr>
          <p:cNvSpPr txBox="1"/>
          <p:nvPr/>
        </p:nvSpPr>
        <p:spPr>
          <a:xfrm>
            <a:off x="1636096" y="449704"/>
            <a:ext cx="9739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SPEAKING IN FRONT OF OTHERS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E1FB8-FA36-7949-B572-98F2C5829E14}"/>
              </a:ext>
            </a:extLst>
          </p:cNvPr>
          <p:cNvSpPr txBox="1"/>
          <p:nvPr/>
        </p:nvSpPr>
        <p:spPr>
          <a:xfrm>
            <a:off x="1781871" y="4601979"/>
            <a:ext cx="8128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* Well, A LOT of people do!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F9DC3-47D9-C649-9417-5E5EB96650CF}"/>
              </a:ext>
            </a:extLst>
          </p:cNvPr>
          <p:cNvSpPr txBox="1"/>
          <p:nvPr/>
        </p:nvSpPr>
        <p:spPr>
          <a:xfrm>
            <a:off x="5254521" y="2378356"/>
            <a:ext cx="591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284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09E3E-44DC-1943-A29C-8A6980DB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70" y="0"/>
            <a:ext cx="102439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6D4FFD-4FF9-5B4A-BC33-7BC279F0A7C6}"/>
              </a:ext>
            </a:extLst>
          </p:cNvPr>
          <p:cNvSpPr txBox="1"/>
          <p:nvPr/>
        </p:nvSpPr>
        <p:spPr>
          <a:xfrm rot="16200000">
            <a:off x="-2024521" y="2921168"/>
            <a:ext cx="6495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Common reactions </a:t>
            </a:r>
          </a:p>
        </p:txBody>
      </p:sp>
    </p:spTree>
    <p:extLst>
      <p:ext uri="{BB962C8B-B14F-4D97-AF65-F5344CB8AC3E}">
        <p14:creationId xmlns:p14="http://schemas.microsoft.com/office/powerpoint/2010/main" val="84369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B6FF0-570F-0545-A3C0-78A4207CA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C3382-6536-7E45-97AD-6C248BE40C5F}"/>
              </a:ext>
            </a:extLst>
          </p:cNvPr>
          <p:cNvSpPr txBox="1"/>
          <p:nvPr/>
        </p:nvSpPr>
        <p:spPr>
          <a:xfrm>
            <a:off x="344557" y="3995678"/>
            <a:ext cx="5751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There is no magic formula for success</a:t>
            </a:r>
          </a:p>
        </p:txBody>
      </p:sp>
    </p:spTree>
    <p:extLst>
      <p:ext uri="{BB962C8B-B14F-4D97-AF65-F5344CB8AC3E}">
        <p14:creationId xmlns:p14="http://schemas.microsoft.com/office/powerpoint/2010/main" val="1444517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6E89B-50A0-464B-B9D3-DF5AABDB7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5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CD843-910A-5342-A402-46ABC94A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832"/>
            <a:ext cx="12192000" cy="321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03ABF-F7B5-CE48-A7D2-C8F21D34F0D4}"/>
              </a:ext>
            </a:extLst>
          </p:cNvPr>
          <p:cNvSpPr txBox="1"/>
          <p:nvPr/>
        </p:nvSpPr>
        <p:spPr>
          <a:xfrm>
            <a:off x="556591" y="3364900"/>
            <a:ext cx="7232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Everyone can develop… </a:t>
            </a:r>
          </a:p>
        </p:txBody>
      </p:sp>
    </p:spTree>
    <p:extLst>
      <p:ext uri="{BB962C8B-B14F-4D97-AF65-F5344CB8AC3E}">
        <p14:creationId xmlns:p14="http://schemas.microsoft.com/office/powerpoint/2010/main" val="2003081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289BE-F1FC-934C-90D3-B2F1E509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1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51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E19096-90CC-C041-A2CF-EB3D0365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37391-6FA4-C24A-99EF-DE5BC2713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18D37-23FA-4840-8081-247E93A45A4F}"/>
              </a:ext>
            </a:extLst>
          </p:cNvPr>
          <p:cNvSpPr txBox="1">
            <a:spLocks noChangeArrowheads="1"/>
          </p:cNvSpPr>
          <p:nvPr/>
        </p:nvSpPr>
        <p:spPr>
          <a:xfrm>
            <a:off x="5638064" y="356324"/>
            <a:ext cx="6129215" cy="6789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given a presentation or talked in front of a group of people?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these “good” experiences or “not so good”? Why?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seen someone speak in public?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getting up to talk in front of others something you would like to do, or not? Why? 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what value is it to be able to give effective presentations? </a:t>
            </a:r>
          </a:p>
          <a:p>
            <a:pPr marL="530352" lvl="1" indent="0">
              <a:buNone/>
              <a:defRPr/>
            </a:pP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Franklin Gothic Book" panose="020B0503020102020204" pitchFamily="34" charset="0"/>
              <a:buNone/>
              <a:defRPr/>
            </a:pPr>
            <a:endParaRPr lang="en-US" altLang="en-US" sz="40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6127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96F53-A154-AB4D-926C-B88F47D3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6E3C3-28F1-4441-9FB6-187BC05F8F58}"/>
              </a:ext>
            </a:extLst>
          </p:cNvPr>
          <p:cNvSpPr txBox="1"/>
          <p:nvPr/>
        </p:nvSpPr>
        <p:spPr>
          <a:xfrm>
            <a:off x="3050248" y="655983"/>
            <a:ext cx="8783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KNOW YOUR SUBJECT</a:t>
            </a:r>
          </a:p>
        </p:txBody>
      </p:sp>
    </p:spTree>
    <p:extLst>
      <p:ext uri="{BB962C8B-B14F-4D97-AF65-F5344CB8AC3E}">
        <p14:creationId xmlns:p14="http://schemas.microsoft.com/office/powerpoint/2010/main" val="1528326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D0E2E-EE86-8541-BE85-32D33D682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5D6D8D-9B4D-5F41-A5F8-E28FFB44CA5B}"/>
              </a:ext>
            </a:extLst>
          </p:cNvPr>
          <p:cNvSpPr txBox="1"/>
          <p:nvPr/>
        </p:nvSpPr>
        <p:spPr>
          <a:xfrm>
            <a:off x="4467470" y="2536448"/>
            <a:ext cx="437465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/>
              <a:t>KNOW </a:t>
            </a:r>
          </a:p>
        </p:txBody>
      </p:sp>
    </p:spTree>
    <p:extLst>
      <p:ext uri="{BB962C8B-B14F-4D97-AF65-F5344CB8AC3E}">
        <p14:creationId xmlns:p14="http://schemas.microsoft.com/office/powerpoint/2010/main" val="3975446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4DFDF1-D275-EB46-9450-C2614F14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0"/>
            <a:ext cx="11549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72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F4736-35DD-F64F-9AC3-06B150CF1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1" y="0"/>
            <a:ext cx="11516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06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8B87B8-5CF6-E24B-8745-ED98B8DD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0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09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B4E38-3DE5-434D-8A8F-4E96C58F8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869" y="3774396"/>
            <a:ext cx="5056682" cy="2916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4E0A-545A-014C-BB8E-2DF06A4F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318" y="3762530"/>
            <a:ext cx="5056682" cy="2940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5CC91-AC80-A542-8D74-8807D224D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318" y="251085"/>
            <a:ext cx="5056682" cy="3095469"/>
          </a:xfrm>
          <a:prstGeom prst="rect">
            <a:avLst/>
          </a:prstGeom>
        </p:spPr>
      </p:pic>
      <p:pic>
        <p:nvPicPr>
          <p:cNvPr id="8" name="Picture 7" descr="Screen Shot 2017-02-23 at 3.41.35 PM.png">
            <a:extLst>
              <a:ext uri="{FF2B5EF4-FFF2-40B4-BE49-F238E27FC236}">
                <a16:creationId xmlns:a16="http://schemas.microsoft.com/office/drawing/2014/main" id="{A7F07152-4E18-A548-9409-7DB7D11A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98426" cy="1798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86C93-2597-8B43-B6D0-A34C4AD48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426" y="1822554"/>
            <a:ext cx="4010494" cy="152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74B1D5-ED86-9649-91E9-AAD13E3862DA}"/>
              </a:ext>
            </a:extLst>
          </p:cNvPr>
          <p:cNvSpPr/>
          <p:nvPr/>
        </p:nvSpPr>
        <p:spPr>
          <a:xfrm>
            <a:off x="1723869" y="39302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>
                <a:solidFill>
                  <a:schemeClr val="bg1">
                    <a:lumMod val="9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https://www.ted.com/talks/bill_gates_unplugged?language=en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7B2B14-97AC-E840-9631-C246438E2A5E}"/>
              </a:ext>
            </a:extLst>
          </p:cNvPr>
          <p:cNvSpPr/>
          <p:nvPr/>
        </p:nvSpPr>
        <p:spPr>
          <a:xfrm>
            <a:off x="7329537" y="4024382"/>
            <a:ext cx="34740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u="sng" dirty="0">
                <a:solidFill>
                  <a:schemeClr val="bg1">
                    <a:lumMod val="9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https://www.ted.com/talks/jamie_oliver?language=en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C7B99D-1605-9344-84AD-C5243081BFF1}"/>
              </a:ext>
            </a:extLst>
          </p:cNvPr>
          <p:cNvSpPr/>
          <p:nvPr/>
        </p:nvSpPr>
        <p:spPr>
          <a:xfrm>
            <a:off x="7135318" y="554635"/>
            <a:ext cx="343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bg1">
                    <a:lumMod val="9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https://www.ted.com/talks/bjorn_lomborg_sets_global_priorities?language=en#t-2777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531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3 at 3.41.35 PM.png">
            <a:extLst>
              <a:ext uri="{FF2B5EF4-FFF2-40B4-BE49-F238E27FC236}">
                <a16:creationId xmlns:a16="http://schemas.microsoft.com/office/drawing/2014/main" id="{E9293840-1722-6947-8AFF-8DC399EB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8347"/>
            <a:ext cx="2794726" cy="1992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8823C3-DFDD-6946-B076-DDF12934FB8E}"/>
              </a:ext>
            </a:extLst>
          </p:cNvPr>
          <p:cNvSpPr/>
          <p:nvPr/>
        </p:nvSpPr>
        <p:spPr>
          <a:xfrm>
            <a:off x="3372787" y="615485"/>
            <a:ext cx="78098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Your friend has a very important class presentation to make next week and you can tell that she is very nervous about it.</a:t>
            </a:r>
          </a:p>
          <a:p>
            <a:endParaRPr lang="en-US" sz="3600" dirty="0">
              <a:solidFill>
                <a:srgbClr val="002060"/>
              </a:solidFill>
              <a:latin typeface="+mj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What questions will you ask her?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What advice can you give her?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How can you offer to help?  </a:t>
            </a:r>
          </a:p>
          <a:p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206A7-6FF6-CB49-9F55-DB9ACC176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302" y="5580842"/>
            <a:ext cx="6232725" cy="1235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B020B-6B7E-C04E-9481-0FB12850B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63053"/>
            <a:ext cx="2794727" cy="2194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6661D-C6F9-0349-A6E0-A305CCE74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532"/>
            <a:ext cx="2794725" cy="22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2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Picture 3" descr="Unknown.jpg">
            <a:extLst>
              <a:ext uri="{FF2B5EF4-FFF2-40B4-BE49-F238E27FC236}">
                <a16:creationId xmlns:a16="http://schemas.microsoft.com/office/drawing/2014/main" id="{E119967E-5B48-AA4E-85B4-84678E1AE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24600" y="4860925"/>
            <a:ext cx="34925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C9017-FB2B-3242-BB28-AC9E2EF90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9" y="0"/>
            <a:ext cx="6090108" cy="303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E988B-23F3-D046-8185-DD3912F95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0" y="2509513"/>
            <a:ext cx="6090108" cy="434848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C4448AC-6597-BF4E-817B-50916B871980}"/>
              </a:ext>
            </a:extLst>
          </p:cNvPr>
          <p:cNvSpPr txBox="1">
            <a:spLocks/>
          </p:cNvSpPr>
          <p:nvPr/>
        </p:nvSpPr>
        <p:spPr>
          <a:xfrm>
            <a:off x="6631975" y="267253"/>
            <a:ext cx="5380383" cy="6285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en-US" sz="2800" dirty="0"/>
              <a:t>How has your thinking changed?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/>
              <a:t>Will you do anything differently as a result?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/>
              <a:t>Do you plan to make any changes in how you think of yourself?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/>
              <a:t>Do you plan to make any changes in how you relate to others?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/>
              <a:t>What new perspectives can you apply to your studies, work, relationships….? </a:t>
            </a:r>
          </a:p>
          <a:p>
            <a:pPr marL="0" indent="0">
              <a:buFont typeface="Franklin Gothic Book" panose="020B0503020102020204" pitchFamily="34" charset="0"/>
              <a:buNone/>
              <a:defRPr/>
            </a:pPr>
            <a:r>
              <a:rPr lang="en-US" sz="2400" b="1" dirty="0"/>
              <a:t> </a:t>
            </a:r>
            <a:endParaRPr lang="en-US" sz="2400" dirty="0"/>
          </a:p>
          <a:p>
            <a:pPr marL="0" indent="0">
              <a:buFont typeface="Franklin Gothic Book" panose="020B0503020102020204" pitchFamily="34" charset="0"/>
              <a:buNone/>
              <a:defRPr/>
            </a:pP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493F0-6353-B842-B543-107635660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08" y="0"/>
            <a:ext cx="1835424" cy="1556570"/>
          </a:xfrm>
          <a:prstGeom prst="rect">
            <a:avLst/>
          </a:prstGeom>
        </p:spPr>
      </p:pic>
      <p:pic>
        <p:nvPicPr>
          <p:cNvPr id="7" name="Picture 6" descr="Screen Shot 2017-02-23 at 3.41.35 PM.png">
            <a:extLst>
              <a:ext uri="{FF2B5EF4-FFF2-40B4-BE49-F238E27FC236}">
                <a16:creationId xmlns:a16="http://schemas.microsoft.com/office/drawing/2014/main" id="{D5987E1B-0D19-B041-BA81-43135447E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7" y="2314154"/>
            <a:ext cx="1798506" cy="12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AA292-B6AE-2E49-824A-D41ED6F68622}"/>
              </a:ext>
            </a:extLst>
          </p:cNvPr>
          <p:cNvSpPr/>
          <p:nvPr/>
        </p:nvSpPr>
        <p:spPr>
          <a:xfrm>
            <a:off x="899409" y="254755"/>
            <a:ext cx="10897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2 main reasons for making in-class presentations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37F7B-F225-9B40-BDC8-AC2F8BAA12F5}"/>
              </a:ext>
            </a:extLst>
          </p:cNvPr>
          <p:cNvSpPr/>
          <p:nvPr/>
        </p:nvSpPr>
        <p:spPr>
          <a:xfrm>
            <a:off x="899409" y="1093884"/>
            <a:ext cx="69104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  <a:latin typeface="+mj-lt"/>
              </a:rPr>
              <a:t>Sharing what you have learned with your classmates for their educational benefit</a:t>
            </a:r>
          </a:p>
          <a:p>
            <a:endParaRPr lang="en-US" sz="3600" dirty="0">
              <a:solidFill>
                <a:srgbClr val="002060"/>
              </a:solidFill>
              <a:latin typeface="+mj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  <a:latin typeface="+mj-lt"/>
              </a:rPr>
              <a:t>Equipping you to make strong and effective presentations to others in the “real world”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629F2-A7D5-1E4B-B6E0-1121E46080F4}"/>
              </a:ext>
            </a:extLst>
          </p:cNvPr>
          <p:cNvSpPr/>
          <p:nvPr/>
        </p:nvSpPr>
        <p:spPr>
          <a:xfrm>
            <a:off x="1319134" y="5749442"/>
            <a:ext cx="8970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>
                <a:solidFill>
                  <a:srgbClr val="0070C0"/>
                </a:solidFill>
              </a:rPr>
              <a:t>Presentations are a way to build and improve your skills in a risk-free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DB8CE-5B4B-EE4B-81B5-2FBF3A29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573" y="1482117"/>
            <a:ext cx="3527685" cy="35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F98B-D1AA-AB43-B80C-8FE2C888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32" y="127239"/>
            <a:ext cx="10554914" cy="667240"/>
          </a:xfrm>
        </p:spPr>
        <p:txBody>
          <a:bodyPr>
            <a:noAutofit/>
          </a:bodyPr>
          <a:lstStyle/>
          <a:p>
            <a:r>
              <a:rPr lang="en-US" sz="3200" b="1" dirty="0"/>
              <a:t>Presentations university students are most likely to make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6A56-C2D9-F14F-9DCC-35F74C48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53" y="812155"/>
            <a:ext cx="7597043" cy="55640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/>
              <a:t>1. Informative/Instructional </a:t>
            </a:r>
          </a:p>
          <a:p>
            <a:pPr marL="0" indent="0">
              <a:buNone/>
            </a:pPr>
            <a:endParaRPr lang="en-US" sz="3500" i="1" dirty="0"/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Factual and thorough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Report/explain findings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Give specific directions or orders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Designed to teach something completely new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Often includes theory and application 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Organized from most to least important topics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i="0" dirty="0"/>
              <a:t>Effective for breaking down a large amount of information into smaller pieces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Ex. </a:t>
            </a:r>
            <a:r>
              <a:rPr lang="en-US" sz="2800" b="1" dirty="0"/>
              <a:t>University lectures and classes</a:t>
            </a:r>
            <a:r>
              <a:rPr lang="en-US" sz="2800" dirty="0"/>
              <a:t>, </a:t>
            </a:r>
            <a:r>
              <a:rPr lang="en-US" sz="2800" b="1" dirty="0"/>
              <a:t>research results</a:t>
            </a:r>
            <a:r>
              <a:rPr lang="en-US" sz="2800" dirty="0"/>
              <a:t>, training demonstrations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3ADF9-C3CC-B142-9FDD-9F4DB83E3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364" y="1948721"/>
            <a:ext cx="3602636" cy="39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F98B-D1AA-AB43-B80C-8FE2C888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32" y="127239"/>
            <a:ext cx="10554914" cy="667240"/>
          </a:xfrm>
        </p:spPr>
        <p:txBody>
          <a:bodyPr>
            <a:noAutofit/>
          </a:bodyPr>
          <a:lstStyle/>
          <a:p>
            <a:r>
              <a:rPr lang="en-US" sz="3200" b="1" dirty="0"/>
              <a:t>Presentations university students are most likely to make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6A56-C2D9-F14F-9DCC-35F74C48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058" y="794479"/>
            <a:ext cx="8076729" cy="5564038"/>
          </a:xfrm>
        </p:spPr>
        <p:txBody>
          <a:bodyPr>
            <a:normAutofit/>
          </a:bodyPr>
          <a:lstStyle/>
          <a:p>
            <a:pPr marL="0" indent="0">
              <a:lnSpc>
                <a:spcPct val="74000"/>
              </a:lnSpc>
              <a:buNone/>
            </a:pPr>
            <a:r>
              <a:rPr lang="en-US" sz="3200" dirty="0"/>
              <a:t>2. Persuasion</a:t>
            </a:r>
          </a:p>
          <a:p>
            <a:pPr lvl="1">
              <a:lnSpc>
                <a:spcPct val="74000"/>
              </a:lnSpc>
              <a:buFont typeface="Courier New" panose="02070309020205020404" pitchFamily="49" charset="0"/>
              <a:buChar char="o"/>
            </a:pPr>
            <a:endParaRPr lang="en-US" sz="2600" i="0" dirty="0"/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Designed to make  audience consider a topic/idea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Intended to rouse interest and emotions of audience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Uses powerful language, stories and real life examples to generate interest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Convince others -- Make listeners accept/agree presenter’s position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Uses supporting facts and advantages to reinforce credibility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i="0" dirty="0"/>
              <a:t>Presents problem, presenter’s solutions and reasons behind it</a:t>
            </a:r>
          </a:p>
          <a:p>
            <a:pPr lvl="1">
              <a:lnSpc>
                <a:spcPct val="74000"/>
              </a:lnSpc>
              <a:buFont typeface="Wingdings" pitchFamily="2" charset="2"/>
              <a:buChar char="§"/>
            </a:pPr>
            <a:r>
              <a:rPr lang="en-US" sz="2600" dirty="0"/>
              <a:t>Ex. Generating support for social issues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2FEBB-074A-584E-AFB4-1AFD063F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9" y="794479"/>
            <a:ext cx="3660569" cy="56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5EEF8-1D04-D34F-AF6F-55C096C1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9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89E5F-F1B9-3048-B7A7-D9407269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73000" cy="778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81DF4-FDC6-3B4F-B913-4E5B32133764}"/>
              </a:ext>
            </a:extLst>
          </p:cNvPr>
          <p:cNvSpPr txBox="1"/>
          <p:nvPr/>
        </p:nvSpPr>
        <p:spPr>
          <a:xfrm>
            <a:off x="3680032" y="528387"/>
            <a:ext cx="803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Tell them what you are going to tell them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14FFE-72E1-D34F-B294-B79F0BCDDA8F}"/>
              </a:ext>
            </a:extLst>
          </p:cNvPr>
          <p:cNvSpPr txBox="1"/>
          <p:nvPr/>
        </p:nvSpPr>
        <p:spPr>
          <a:xfrm>
            <a:off x="5943600" y="6211669"/>
            <a:ext cx="577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Tell them what you told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27860-98CC-344A-A574-8F8AC5A6D7D2}"/>
              </a:ext>
            </a:extLst>
          </p:cNvPr>
          <p:cNvSpPr txBox="1"/>
          <p:nvPr/>
        </p:nvSpPr>
        <p:spPr>
          <a:xfrm>
            <a:off x="8432801" y="324833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TELL THEM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E8BB2-DB27-A242-BC83-B2DBA78BB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267199"/>
            <a:ext cx="2667000" cy="17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37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43ED3-FD03-FD40-AE09-4AEEE1C3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38BA1-6D27-434E-BB05-C758CC91EFE3}"/>
              </a:ext>
            </a:extLst>
          </p:cNvPr>
          <p:cNvSpPr/>
          <p:nvPr/>
        </p:nvSpPr>
        <p:spPr>
          <a:xfrm>
            <a:off x="440267" y="2987302"/>
            <a:ext cx="11870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Open Sans"/>
              </a:rPr>
              <a:t>What do you want the audience to know, do, understand, agree to, etc. at the end of the presentation?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0841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10">
      <a:dk1>
        <a:srgbClr val="FF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{31262A4C-B9C2-B44D-A6C8-A0F4EBCB20AB}tf16401378</Template>
  <TotalTime>8342</TotalTime>
  <Words>1493</Words>
  <Application>Microsoft Office PowerPoint</Application>
  <PresentationFormat>Widescreen</PresentationFormat>
  <Paragraphs>201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 New</vt:lpstr>
      <vt:lpstr>Franklin Gothic Book</vt:lpstr>
      <vt:lpstr>Open Sans</vt:lpstr>
      <vt:lpstr>Wingdings</vt:lpstr>
      <vt:lpstr>Crop</vt:lpstr>
      <vt:lpstr>PowerPoint Presentation</vt:lpstr>
      <vt:lpstr>PowerPoint Presentation</vt:lpstr>
      <vt:lpstr>PowerPoint Presentation</vt:lpstr>
      <vt:lpstr>PowerPoint Presentation</vt:lpstr>
      <vt:lpstr>Presentations university students are most likely to make  </vt:lpstr>
      <vt:lpstr>Presentations university students are most likely to make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more delivery tips</vt:lpstr>
      <vt:lpstr>Tips for team presentations -- Create ONE presentation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Mr. Perfect</dc:creator>
  <cp:lastModifiedBy>PPU</cp:lastModifiedBy>
  <cp:revision>824</cp:revision>
  <dcterms:created xsi:type="dcterms:W3CDTF">2018-10-23T13:13:34Z</dcterms:created>
  <dcterms:modified xsi:type="dcterms:W3CDTF">2019-04-11T05:40:35Z</dcterms:modified>
</cp:coreProperties>
</file>