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171" r:id="rId1"/>
  </p:sldMasterIdLst>
  <p:notesMasterIdLst>
    <p:notesMasterId r:id="rId43"/>
  </p:notesMasterIdLst>
  <p:handoutMasterIdLst>
    <p:handoutMasterId r:id="rId44"/>
  </p:handoutMasterIdLst>
  <p:sldIdLst>
    <p:sldId id="759" r:id="rId2"/>
    <p:sldId id="800" r:id="rId3"/>
    <p:sldId id="1246" r:id="rId4"/>
    <p:sldId id="1067" r:id="rId5"/>
    <p:sldId id="609" r:id="rId6"/>
    <p:sldId id="1209" r:id="rId7"/>
    <p:sldId id="1208" r:id="rId8"/>
    <p:sldId id="1210" r:id="rId9"/>
    <p:sldId id="812" r:id="rId10"/>
    <p:sldId id="1211" r:id="rId11"/>
    <p:sldId id="1057" r:id="rId12"/>
    <p:sldId id="1228" r:id="rId13"/>
    <p:sldId id="1059" r:id="rId14"/>
    <p:sldId id="824" r:id="rId15"/>
    <p:sldId id="1207" r:id="rId16"/>
    <p:sldId id="284" r:id="rId17"/>
    <p:sldId id="259" r:id="rId18"/>
    <p:sldId id="260" r:id="rId19"/>
    <p:sldId id="1180" r:id="rId20"/>
    <p:sldId id="1229" r:id="rId21"/>
    <p:sldId id="1230" r:id="rId22"/>
    <p:sldId id="1231" r:id="rId23"/>
    <p:sldId id="1232" r:id="rId24"/>
    <p:sldId id="1233" r:id="rId25"/>
    <p:sldId id="1247" r:id="rId26"/>
    <p:sldId id="1188" r:id="rId27"/>
    <p:sldId id="615" r:id="rId28"/>
    <p:sldId id="975" r:id="rId29"/>
    <p:sldId id="1191" r:id="rId30"/>
    <p:sldId id="1242" r:id="rId31"/>
    <p:sldId id="1241" r:id="rId32"/>
    <p:sldId id="1236" r:id="rId33"/>
    <p:sldId id="1237" r:id="rId34"/>
    <p:sldId id="1238" r:id="rId35"/>
    <p:sldId id="1243" r:id="rId36"/>
    <p:sldId id="1245" r:id="rId37"/>
    <p:sldId id="1240" r:id="rId38"/>
    <p:sldId id="1244" r:id="rId39"/>
    <p:sldId id="1234" r:id="rId40"/>
    <p:sldId id="1235" r:id="rId41"/>
    <p:sldId id="124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05"/>
    <p:restoredTop sz="71934"/>
  </p:normalViewPr>
  <p:slideViewPr>
    <p:cSldViewPr snapToGrid="0" snapToObjects="1">
      <p:cViewPr varScale="1">
        <p:scale>
          <a:sx n="65" d="100"/>
          <a:sy n="65" d="100"/>
        </p:scale>
        <p:origin x="762" y="78"/>
      </p:cViewPr>
      <p:guideLst/>
    </p:cSldViewPr>
  </p:slideViewPr>
  <p:notesTextViewPr>
    <p:cViewPr>
      <p:scale>
        <a:sx n="1" d="1"/>
        <a:sy n="1" d="1"/>
      </p:scale>
      <p:origin x="0" y="0"/>
    </p:cViewPr>
  </p:notesTextViewPr>
  <p:notesViewPr>
    <p:cSldViewPr snapToGrid="0" snapToObjects="1">
      <p:cViewPr varScale="1">
        <p:scale>
          <a:sx n="93" d="100"/>
          <a:sy n="93" d="100"/>
        </p:scale>
        <p:origin x="2576"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357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6DD895-06A0-0147-941A-5B51C3EC5369}" type="datetimeFigureOut">
              <a:rPr lang="en-US" smtClean="0"/>
              <a:t>2019-04-11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442B22-6AC3-1845-9963-C4D35E5FAB39}" type="slidenum">
              <a:rPr lang="en-US" smtClean="0"/>
              <a:t>‹#›</a:t>
            </a:fld>
            <a:endParaRPr lang="en-US"/>
          </a:p>
        </p:txBody>
      </p:sp>
    </p:spTree>
    <p:extLst>
      <p:ext uri="{BB962C8B-B14F-4D97-AF65-F5344CB8AC3E}">
        <p14:creationId xmlns:p14="http://schemas.microsoft.com/office/powerpoint/2010/main" val="3665247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FB654D18-FBA4-A74D-92C1-B6F5067623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4683A4A-C988-6C4B-9443-F9F22A5CD5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6387" name="Slide Number Placeholder 3">
            <a:extLst>
              <a:ext uri="{FF2B5EF4-FFF2-40B4-BE49-F238E27FC236}">
                <a16:creationId xmlns:a16="http://schemas.microsoft.com/office/drawing/2014/main" id="{97974A5E-3082-F349-9208-66534A182B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4D945C3-6824-2543-BF6C-CAAB1B896CA5}" type="slidenum">
              <a:rPr lang="en-US" altLang="en-US">
                <a:latin typeface="Calibri" panose="020F0502020204030204" pitchFamily="34" charset="0"/>
              </a:rPr>
              <a:pPr fontAlgn="base">
                <a:spcBef>
                  <a:spcPct val="0"/>
                </a:spcBef>
                <a:spcAft>
                  <a:spcPct val="0"/>
                </a:spcAft>
              </a:pPr>
              <a:t>1</a:t>
            </a:fld>
            <a:endParaRPr lang="en-US" altLang="en-US">
              <a:latin typeface="Calibri" panose="020F0502020204030204" pitchFamily="34" charset="0"/>
            </a:endParaRPr>
          </a:p>
        </p:txBody>
      </p:sp>
    </p:spTree>
    <p:extLst>
      <p:ext uri="{BB962C8B-B14F-4D97-AF65-F5344CB8AC3E}">
        <p14:creationId xmlns:p14="http://schemas.microsoft.com/office/powerpoint/2010/main" val="1110406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F8D4FEA2-46E3-A142-99EF-C0608B5E09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41EAF8E5-2C37-5A49-815E-5CDE886767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0723" name="Slide Number Placeholder 3">
            <a:extLst>
              <a:ext uri="{FF2B5EF4-FFF2-40B4-BE49-F238E27FC236}">
                <a16:creationId xmlns:a16="http://schemas.microsoft.com/office/drawing/2014/main" id="{EC391359-6659-0047-9F61-A3B602D2E5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A9CBB87-E275-BE4F-9971-0F76877340A0}" type="slidenum">
              <a:rPr lang="en-US" altLang="en-US">
                <a:latin typeface="Calibri" panose="020F0502020204030204" pitchFamily="34" charset="0"/>
              </a:rPr>
              <a:pPr fontAlgn="base">
                <a:spcBef>
                  <a:spcPct val="0"/>
                </a:spcBef>
                <a:spcAft>
                  <a:spcPct val="0"/>
                </a:spcAft>
              </a:pPr>
              <a:t>12</a:t>
            </a:fld>
            <a:endParaRPr lang="en-US" altLang="en-US">
              <a:latin typeface="Calibri" panose="020F0502020204030204" pitchFamily="34" charset="0"/>
            </a:endParaRPr>
          </a:p>
        </p:txBody>
      </p:sp>
    </p:spTree>
    <p:extLst>
      <p:ext uri="{BB962C8B-B14F-4D97-AF65-F5344CB8AC3E}">
        <p14:creationId xmlns:p14="http://schemas.microsoft.com/office/powerpoint/2010/main" val="842873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009205B7-FB8E-034A-AD4E-D89FAB9C7F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8F485106-B825-1341-A381-4884310863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4819" name="Slide Number Placeholder 3">
            <a:extLst>
              <a:ext uri="{FF2B5EF4-FFF2-40B4-BE49-F238E27FC236}">
                <a16:creationId xmlns:a16="http://schemas.microsoft.com/office/drawing/2014/main" id="{98732CEC-6026-504C-88BE-04C1772426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1A88DFB-1741-8D43-9746-E87BD16AE93E}" type="slidenum">
              <a:rPr lang="en-US" altLang="en-US">
                <a:latin typeface="Calibri" panose="020F0502020204030204" pitchFamily="34" charset="0"/>
              </a:rPr>
              <a:pPr fontAlgn="base">
                <a:spcBef>
                  <a:spcPct val="0"/>
                </a:spcBef>
                <a:spcAft>
                  <a:spcPct val="0"/>
                </a:spcAft>
              </a:pPr>
              <a:t>13</a:t>
            </a:fld>
            <a:endParaRPr lang="en-US" altLang="en-US">
              <a:latin typeface="Calibri" panose="020F0502020204030204" pitchFamily="34" charset="0"/>
            </a:endParaRPr>
          </a:p>
        </p:txBody>
      </p:sp>
    </p:spTree>
    <p:extLst>
      <p:ext uri="{BB962C8B-B14F-4D97-AF65-F5344CB8AC3E}">
        <p14:creationId xmlns:p14="http://schemas.microsoft.com/office/powerpoint/2010/main" val="3249065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275C080-ECEC-BE46-B8D4-1EB330E79D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3B45D6F8-C954-2B4F-936B-2506A65387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38915" name="Slide Number Placeholder 3">
            <a:extLst>
              <a:ext uri="{FF2B5EF4-FFF2-40B4-BE49-F238E27FC236}">
                <a16:creationId xmlns:a16="http://schemas.microsoft.com/office/drawing/2014/main" id="{5F35E186-0CA0-B946-A62D-C3DF4266ED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545C6F8-13FE-3347-ACE3-E89422E37028}" type="slidenum">
              <a:rPr lang="en-US" altLang="en-US">
                <a:latin typeface="Calibri" panose="020F0502020204030204" pitchFamily="34" charset="0"/>
              </a:rPr>
              <a:pPr fontAlgn="base">
                <a:spcBef>
                  <a:spcPct val="0"/>
                </a:spcBef>
                <a:spcAft>
                  <a:spcPct val="0"/>
                </a:spcAft>
              </a:pPr>
              <a:t>14</a:t>
            </a:fld>
            <a:endParaRPr lang="en-US" altLang="en-US">
              <a:latin typeface="Calibri" panose="020F0502020204030204" pitchFamily="34" charset="0"/>
            </a:endParaRPr>
          </a:p>
        </p:txBody>
      </p:sp>
    </p:spTree>
    <p:extLst>
      <p:ext uri="{BB962C8B-B14F-4D97-AF65-F5344CB8AC3E}">
        <p14:creationId xmlns:p14="http://schemas.microsoft.com/office/powerpoint/2010/main" val="4012138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442B22-6AC3-1845-9963-C4D35E5FAB39}" type="slidenum">
              <a:rPr lang="en-US" smtClean="0"/>
              <a:t>15</a:t>
            </a:fld>
            <a:endParaRPr lang="en-US"/>
          </a:p>
        </p:txBody>
      </p:sp>
    </p:spTree>
    <p:extLst>
      <p:ext uri="{BB962C8B-B14F-4D97-AF65-F5344CB8AC3E}">
        <p14:creationId xmlns:p14="http://schemas.microsoft.com/office/powerpoint/2010/main" val="3730869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6" name="Footer Placeholder 5"/>
          <p:cNvSpPr>
            <a:spLocks noGrp="1"/>
          </p:cNvSpPr>
          <p:nvPr>
            <p:ph type="ftr" sz="quarter" idx="12"/>
          </p:nvPr>
        </p:nvSpPr>
        <p:spPr/>
        <p:txBody>
          <a:bodyPr/>
          <a:lstStyle/>
          <a:p>
            <a:r>
              <a:rPr lang="en-US" sz="800"/>
              <a:t>Harvard Business Review</a:t>
            </a:r>
            <a:endParaRPr lang="en-US" sz="800" dirty="0"/>
          </a:p>
        </p:txBody>
      </p:sp>
      <p:sp>
        <p:nvSpPr>
          <p:cNvPr id="7" name="Slide Number Placeholder 6"/>
          <p:cNvSpPr>
            <a:spLocks noGrp="1"/>
          </p:cNvSpPr>
          <p:nvPr>
            <p:ph type="sldNum" sz="quarter" idx="13"/>
          </p:nvPr>
        </p:nvSpPr>
        <p:spPr/>
        <p:txBody>
          <a:bodyPr/>
          <a:lstStyle/>
          <a:p>
            <a:fld id="{F19303DE-3E45-4DD3-9505-92EF4803EF97}" type="slidenum">
              <a:rPr lang="en-US" sz="800" smtClean="0"/>
              <a:pPr/>
              <a:t>16</a:t>
            </a:fld>
            <a:endParaRPr lang="en-US" sz="800" dirty="0"/>
          </a:p>
        </p:txBody>
      </p:sp>
      <p:sp>
        <p:nvSpPr>
          <p:cNvPr id="9" name="Date Placeholder 2"/>
          <p:cNvSpPr>
            <a:spLocks noGrp="1"/>
          </p:cNvSpPr>
          <p:nvPr>
            <p:ph type="dt" idx="1"/>
          </p:nvPr>
        </p:nvSpPr>
        <p:spPr>
          <a:xfrm>
            <a:off x="2580968" y="84670"/>
            <a:ext cx="4226281" cy="457200"/>
          </a:xfrm>
          <a:prstGeom prst="rect">
            <a:avLst/>
          </a:prstGeom>
        </p:spPr>
        <p:txBody>
          <a:bodyPr vert="horz" lIns="91440" tIns="45720" rIns="91440" bIns="45720" rtlCol="0"/>
          <a:lstStyle>
            <a:lvl1pPr algn="r">
              <a:defRPr sz="900">
                <a:latin typeface="+mj-lt"/>
              </a:defRPr>
            </a:lvl1pPr>
          </a:lstStyle>
          <a:p>
            <a:r>
              <a:rPr lang="en-US" sz="800" dirty="0"/>
              <a:t>Based on the article by Heidi Grant</a:t>
            </a:r>
          </a:p>
        </p:txBody>
      </p:sp>
      <p:sp>
        <p:nvSpPr>
          <p:cNvPr id="10" name="Header Placeholder 1"/>
          <p:cNvSpPr>
            <a:spLocks noGrp="1"/>
          </p:cNvSpPr>
          <p:nvPr>
            <p:ph type="hdr" sz="quarter"/>
          </p:nvPr>
        </p:nvSpPr>
        <p:spPr>
          <a:xfrm>
            <a:off x="49164" y="84670"/>
            <a:ext cx="3429000" cy="457200"/>
          </a:xfrm>
          <a:prstGeom prst="rect">
            <a:avLst/>
          </a:prstGeom>
        </p:spPr>
        <p:txBody>
          <a:bodyPr vert="horz" lIns="91440" tIns="45720" rIns="91440" bIns="45720" rtlCol="0"/>
          <a:lstStyle>
            <a:lvl1pPr algn="l">
              <a:defRPr lang="en-US" sz="800" smtClean="0">
                <a:effectLst/>
              </a:defRPr>
            </a:lvl1pPr>
          </a:lstStyle>
          <a:p>
            <a:r>
              <a:rPr lang="en-US" dirty="0"/>
              <a:t>Get Your Team to Do What It Says It’s Going to Do</a:t>
            </a:r>
          </a:p>
        </p:txBody>
      </p:sp>
    </p:spTree>
    <p:extLst>
      <p:ext uri="{BB962C8B-B14F-4D97-AF65-F5344CB8AC3E}">
        <p14:creationId xmlns:p14="http://schemas.microsoft.com/office/powerpoint/2010/main" val="3958189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6" name="Footer Placeholder 5"/>
          <p:cNvSpPr>
            <a:spLocks noGrp="1"/>
          </p:cNvSpPr>
          <p:nvPr>
            <p:ph type="ftr" sz="quarter" idx="12"/>
          </p:nvPr>
        </p:nvSpPr>
        <p:spPr/>
        <p:txBody>
          <a:bodyPr/>
          <a:lstStyle/>
          <a:p>
            <a:r>
              <a:rPr lang="en-US" sz="800"/>
              <a:t>Harvard Business Review</a:t>
            </a:r>
            <a:endParaRPr lang="en-US" sz="800" dirty="0"/>
          </a:p>
        </p:txBody>
      </p:sp>
      <p:sp>
        <p:nvSpPr>
          <p:cNvPr id="7" name="Slide Number Placeholder 6"/>
          <p:cNvSpPr>
            <a:spLocks noGrp="1"/>
          </p:cNvSpPr>
          <p:nvPr>
            <p:ph type="sldNum" sz="quarter" idx="13"/>
          </p:nvPr>
        </p:nvSpPr>
        <p:spPr/>
        <p:txBody>
          <a:bodyPr/>
          <a:lstStyle/>
          <a:p>
            <a:fld id="{F19303DE-3E45-4DD3-9505-92EF4803EF97}" type="slidenum">
              <a:rPr lang="en-US" sz="800" smtClean="0"/>
              <a:pPr/>
              <a:t>17</a:t>
            </a:fld>
            <a:endParaRPr lang="en-US" sz="800" dirty="0"/>
          </a:p>
        </p:txBody>
      </p:sp>
      <p:sp>
        <p:nvSpPr>
          <p:cNvPr id="9" name="Date Placeholder 2"/>
          <p:cNvSpPr>
            <a:spLocks noGrp="1"/>
          </p:cNvSpPr>
          <p:nvPr>
            <p:ph type="dt" idx="1"/>
          </p:nvPr>
        </p:nvSpPr>
        <p:spPr>
          <a:xfrm>
            <a:off x="2580968" y="84670"/>
            <a:ext cx="4226281" cy="457200"/>
          </a:xfrm>
          <a:prstGeom prst="rect">
            <a:avLst/>
          </a:prstGeom>
        </p:spPr>
        <p:txBody>
          <a:bodyPr vert="horz" lIns="91440" tIns="45720" rIns="91440" bIns="45720" rtlCol="0"/>
          <a:lstStyle>
            <a:lvl1pPr algn="r">
              <a:defRPr sz="900">
                <a:latin typeface="+mj-lt"/>
              </a:defRPr>
            </a:lvl1pPr>
          </a:lstStyle>
          <a:p>
            <a:r>
              <a:rPr lang="en-US" sz="800" dirty="0"/>
              <a:t>Based on the article by Heidi Grant</a:t>
            </a:r>
          </a:p>
        </p:txBody>
      </p:sp>
      <p:sp>
        <p:nvSpPr>
          <p:cNvPr id="10" name="Header Placeholder 1"/>
          <p:cNvSpPr>
            <a:spLocks noGrp="1"/>
          </p:cNvSpPr>
          <p:nvPr>
            <p:ph type="hdr" sz="quarter"/>
          </p:nvPr>
        </p:nvSpPr>
        <p:spPr>
          <a:xfrm>
            <a:off x="49164" y="84670"/>
            <a:ext cx="3429000" cy="457200"/>
          </a:xfrm>
          <a:prstGeom prst="rect">
            <a:avLst/>
          </a:prstGeom>
        </p:spPr>
        <p:txBody>
          <a:bodyPr vert="horz" lIns="91440" tIns="45720" rIns="91440" bIns="45720" rtlCol="0"/>
          <a:lstStyle>
            <a:lvl1pPr algn="l">
              <a:defRPr lang="en-US" sz="800" smtClean="0">
                <a:effectLst/>
              </a:defRPr>
            </a:lvl1pPr>
          </a:lstStyle>
          <a:p>
            <a:r>
              <a:rPr lang="en-US" dirty="0"/>
              <a:t>Get Your Team to Do What It Says It’s Going to Do</a:t>
            </a:r>
          </a:p>
        </p:txBody>
      </p:sp>
    </p:spTree>
    <p:extLst>
      <p:ext uri="{BB962C8B-B14F-4D97-AF65-F5344CB8AC3E}">
        <p14:creationId xmlns:p14="http://schemas.microsoft.com/office/powerpoint/2010/main" val="1385786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6" name="Footer Placeholder 5"/>
          <p:cNvSpPr>
            <a:spLocks noGrp="1"/>
          </p:cNvSpPr>
          <p:nvPr>
            <p:ph type="ftr" sz="quarter" idx="12"/>
          </p:nvPr>
        </p:nvSpPr>
        <p:spPr/>
        <p:txBody>
          <a:bodyPr/>
          <a:lstStyle/>
          <a:p>
            <a:r>
              <a:rPr lang="en-US" sz="800"/>
              <a:t>Harvard Business Review</a:t>
            </a:r>
            <a:endParaRPr lang="en-US" sz="800" dirty="0"/>
          </a:p>
        </p:txBody>
      </p:sp>
      <p:sp>
        <p:nvSpPr>
          <p:cNvPr id="7" name="Slide Number Placeholder 6"/>
          <p:cNvSpPr>
            <a:spLocks noGrp="1"/>
          </p:cNvSpPr>
          <p:nvPr>
            <p:ph type="sldNum" sz="quarter" idx="13"/>
          </p:nvPr>
        </p:nvSpPr>
        <p:spPr/>
        <p:txBody>
          <a:bodyPr/>
          <a:lstStyle/>
          <a:p>
            <a:fld id="{F19303DE-3E45-4DD3-9505-92EF4803EF97}" type="slidenum">
              <a:rPr lang="en-US" sz="800" smtClean="0"/>
              <a:pPr/>
              <a:t>18</a:t>
            </a:fld>
            <a:endParaRPr lang="en-US" sz="800" dirty="0"/>
          </a:p>
        </p:txBody>
      </p:sp>
      <p:sp>
        <p:nvSpPr>
          <p:cNvPr id="9" name="Date Placeholder 2"/>
          <p:cNvSpPr>
            <a:spLocks noGrp="1"/>
          </p:cNvSpPr>
          <p:nvPr>
            <p:ph type="dt" idx="1"/>
          </p:nvPr>
        </p:nvSpPr>
        <p:spPr>
          <a:xfrm>
            <a:off x="2580968" y="84670"/>
            <a:ext cx="4226281" cy="457200"/>
          </a:xfrm>
          <a:prstGeom prst="rect">
            <a:avLst/>
          </a:prstGeom>
        </p:spPr>
        <p:txBody>
          <a:bodyPr vert="horz" lIns="91440" tIns="45720" rIns="91440" bIns="45720" rtlCol="0"/>
          <a:lstStyle>
            <a:lvl1pPr algn="r">
              <a:defRPr sz="900">
                <a:latin typeface="+mj-lt"/>
              </a:defRPr>
            </a:lvl1pPr>
          </a:lstStyle>
          <a:p>
            <a:r>
              <a:rPr lang="en-US" sz="800" dirty="0"/>
              <a:t>Based on the article by Heidi Grant</a:t>
            </a:r>
          </a:p>
        </p:txBody>
      </p:sp>
      <p:sp>
        <p:nvSpPr>
          <p:cNvPr id="10" name="Header Placeholder 1"/>
          <p:cNvSpPr>
            <a:spLocks noGrp="1"/>
          </p:cNvSpPr>
          <p:nvPr>
            <p:ph type="hdr" sz="quarter"/>
          </p:nvPr>
        </p:nvSpPr>
        <p:spPr>
          <a:xfrm>
            <a:off x="49164" y="84670"/>
            <a:ext cx="3429000" cy="457200"/>
          </a:xfrm>
          <a:prstGeom prst="rect">
            <a:avLst/>
          </a:prstGeom>
        </p:spPr>
        <p:txBody>
          <a:bodyPr vert="horz" lIns="91440" tIns="45720" rIns="91440" bIns="45720" rtlCol="0"/>
          <a:lstStyle>
            <a:lvl1pPr algn="l">
              <a:defRPr lang="en-US" sz="800" smtClean="0">
                <a:effectLst/>
              </a:defRPr>
            </a:lvl1pPr>
          </a:lstStyle>
          <a:p>
            <a:r>
              <a:rPr lang="en-US" dirty="0"/>
              <a:t>Get Your Team to Do What It Says It’s Going to Do</a:t>
            </a:r>
          </a:p>
        </p:txBody>
      </p:sp>
    </p:spTree>
    <p:extLst>
      <p:ext uri="{BB962C8B-B14F-4D97-AF65-F5344CB8AC3E}">
        <p14:creationId xmlns:p14="http://schemas.microsoft.com/office/powerpoint/2010/main" val="2631467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44DEBD-8D40-45B6-9577-9C64B9678B82}" type="slidenum">
              <a:rPr lang="en-US" smtClean="0"/>
              <a:t>20</a:t>
            </a:fld>
            <a:endParaRPr lang="en-US"/>
          </a:p>
        </p:txBody>
      </p:sp>
    </p:spTree>
    <p:extLst>
      <p:ext uri="{BB962C8B-B14F-4D97-AF65-F5344CB8AC3E}">
        <p14:creationId xmlns:p14="http://schemas.microsoft.com/office/powerpoint/2010/main" val="691042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0" kern="1200" cap="all" dirty="0">
              <a:solidFill>
                <a:schemeClr val="tx1"/>
              </a:solidFill>
              <a:effectLst/>
              <a:latin typeface="+mn-lt"/>
              <a:ea typeface="+mn-ea"/>
              <a:cs typeface="+mn-cs"/>
            </a:endParaRPr>
          </a:p>
          <a:p>
            <a:endParaRPr lang="en-US" sz="1200" b="1" i="0" kern="1200" cap="all"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644DEBD-8D40-45B6-9577-9C64B9678B82}" type="slidenum">
              <a:rPr lang="en-US" smtClean="0"/>
              <a:t>21</a:t>
            </a:fld>
            <a:endParaRPr lang="en-US"/>
          </a:p>
        </p:txBody>
      </p:sp>
    </p:spTree>
    <p:extLst>
      <p:ext uri="{BB962C8B-B14F-4D97-AF65-F5344CB8AC3E}">
        <p14:creationId xmlns:p14="http://schemas.microsoft.com/office/powerpoint/2010/main" val="2036302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0" kern="1200" cap="all" dirty="0">
              <a:solidFill>
                <a:schemeClr val="tx1"/>
              </a:solidFill>
              <a:effectLst/>
              <a:latin typeface="+mn-lt"/>
              <a:ea typeface="+mn-ea"/>
              <a:cs typeface="+mn-cs"/>
            </a:endParaRPr>
          </a:p>
          <a:p>
            <a:endParaRPr lang="en-US" sz="1200" b="1" i="0" kern="1200" cap="all"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644DEBD-8D40-45B6-9577-9C64B9678B82}" type="slidenum">
              <a:rPr lang="en-US" smtClean="0"/>
              <a:t>22</a:t>
            </a:fld>
            <a:endParaRPr lang="en-US"/>
          </a:p>
        </p:txBody>
      </p:sp>
    </p:spTree>
    <p:extLst>
      <p:ext uri="{BB962C8B-B14F-4D97-AF65-F5344CB8AC3E}">
        <p14:creationId xmlns:p14="http://schemas.microsoft.com/office/powerpoint/2010/main" val="1513628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B7E13562-B6B2-FE4F-BC07-A7C44EC35F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0E134DC0-2312-CA4C-820C-1F17DC3943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8435" name="Slide Number Placeholder 3">
            <a:extLst>
              <a:ext uri="{FF2B5EF4-FFF2-40B4-BE49-F238E27FC236}">
                <a16:creationId xmlns:a16="http://schemas.microsoft.com/office/drawing/2014/main" id="{BC8A9A1C-9989-5A4E-8A6D-406D211301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FECFCC7-C9CC-1B45-BDBA-D36944F29EE3}" type="slidenum">
              <a:rPr lang="en-US" altLang="en-US">
                <a:latin typeface="Calibri" panose="020F0502020204030204" pitchFamily="34" charset="0"/>
              </a:rPr>
              <a:pPr fontAlgn="base">
                <a:spcBef>
                  <a:spcPct val="0"/>
                </a:spcBef>
                <a:spcAft>
                  <a:spcPct val="0"/>
                </a:spcAft>
              </a:pPr>
              <a:t>2</a:t>
            </a:fld>
            <a:endParaRPr lang="en-US" altLang="en-US">
              <a:latin typeface="Calibri" panose="020F0502020204030204" pitchFamily="34" charset="0"/>
            </a:endParaRPr>
          </a:p>
        </p:txBody>
      </p:sp>
    </p:spTree>
    <p:extLst>
      <p:ext uri="{BB962C8B-B14F-4D97-AF65-F5344CB8AC3E}">
        <p14:creationId xmlns:p14="http://schemas.microsoft.com/office/powerpoint/2010/main" val="1236328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cap="all" dirty="0">
                <a:solidFill>
                  <a:schemeClr val="tx1"/>
                </a:solidFill>
                <a:effectLst/>
                <a:latin typeface="+mn-lt"/>
                <a:ea typeface="+mn-ea"/>
                <a:cs typeface="+mn-cs"/>
              </a:rPr>
              <a:t> </a:t>
            </a:r>
            <a:endParaRPr lang="en-US" sz="1200" b="1" i="0" kern="1200" cap="all"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644DEBD-8D40-45B6-9577-9C64B9678B82}" type="slidenum">
              <a:rPr lang="en-US" smtClean="0"/>
              <a:t>23</a:t>
            </a:fld>
            <a:endParaRPr lang="en-US"/>
          </a:p>
        </p:txBody>
      </p:sp>
    </p:spTree>
    <p:extLst>
      <p:ext uri="{BB962C8B-B14F-4D97-AF65-F5344CB8AC3E}">
        <p14:creationId xmlns:p14="http://schemas.microsoft.com/office/powerpoint/2010/main" val="3920105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644DEBD-8D40-45B6-9577-9C64B9678B82}" type="slidenum">
              <a:rPr lang="en-US" smtClean="0"/>
              <a:t>24</a:t>
            </a:fld>
            <a:endParaRPr lang="en-US"/>
          </a:p>
        </p:txBody>
      </p:sp>
    </p:spTree>
    <p:extLst>
      <p:ext uri="{BB962C8B-B14F-4D97-AF65-F5344CB8AC3E}">
        <p14:creationId xmlns:p14="http://schemas.microsoft.com/office/powerpoint/2010/main" val="2747789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sz="1200" b="1" kern="1200" dirty="0">
                <a:solidFill>
                  <a:schemeClr val="tx1"/>
                </a:solidFill>
                <a:effectLst/>
                <a:latin typeface="+mn-lt"/>
                <a:ea typeface="+mn-ea"/>
                <a:cs typeface="+mn-cs"/>
              </a:rPr>
              <a:t>TEACHING NOTES to Accompany Major Curriculum Activities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E442B22-6AC3-1845-9963-C4D35E5FAB39}" type="slidenum">
              <a:rPr lang="en-US" smtClean="0"/>
              <a:t>25</a:t>
            </a:fld>
            <a:endParaRPr lang="en-US"/>
          </a:p>
        </p:txBody>
      </p:sp>
    </p:spTree>
    <p:extLst>
      <p:ext uri="{BB962C8B-B14F-4D97-AF65-F5344CB8AC3E}">
        <p14:creationId xmlns:p14="http://schemas.microsoft.com/office/powerpoint/2010/main" val="1127684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2F860F5F-2E8D-9444-9323-D9A630EA45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a:extLst>
              <a:ext uri="{FF2B5EF4-FFF2-40B4-BE49-F238E27FC236}">
                <a16:creationId xmlns:a16="http://schemas.microsoft.com/office/drawing/2014/main" id="{3638AB29-7FC0-B740-B112-C6FDF480F6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70659" name="Slide Number Placeholder 3">
            <a:extLst>
              <a:ext uri="{FF2B5EF4-FFF2-40B4-BE49-F238E27FC236}">
                <a16:creationId xmlns:a16="http://schemas.microsoft.com/office/drawing/2014/main" id="{5FC2B168-F8E4-2147-BCB5-3424CA1E2D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EAFFCCF-C9C8-404E-BB49-20F57399732A}" type="slidenum">
              <a:rPr lang="en-US" altLang="en-US">
                <a:latin typeface="Calibri" panose="020F0502020204030204" pitchFamily="34" charset="0"/>
              </a:rPr>
              <a:pPr fontAlgn="base">
                <a:spcBef>
                  <a:spcPct val="0"/>
                </a:spcBef>
                <a:spcAft>
                  <a:spcPct val="0"/>
                </a:spcAft>
              </a:pPr>
              <a:t>26</a:t>
            </a:fld>
            <a:endParaRPr lang="en-US" altLang="en-US">
              <a:latin typeface="Calibri" panose="020F0502020204030204" pitchFamily="34" charset="0"/>
            </a:endParaRPr>
          </a:p>
        </p:txBody>
      </p:sp>
    </p:spTree>
    <p:extLst>
      <p:ext uri="{BB962C8B-B14F-4D97-AF65-F5344CB8AC3E}">
        <p14:creationId xmlns:p14="http://schemas.microsoft.com/office/powerpoint/2010/main" val="1506025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en-US" dirty="0"/>
          </a:p>
        </p:txBody>
      </p:sp>
      <p:sp>
        <p:nvSpPr>
          <p:cNvPr id="4" name="Rezervirano mjesto broja slajda 3"/>
          <p:cNvSpPr>
            <a:spLocks noGrp="1"/>
          </p:cNvSpPr>
          <p:nvPr>
            <p:ph type="sldNum" sz="quarter" idx="10"/>
          </p:nvPr>
        </p:nvSpPr>
        <p:spPr/>
        <p:txBody>
          <a:bodyPr/>
          <a:lstStyle/>
          <a:p>
            <a:pPr>
              <a:defRPr/>
            </a:pPr>
            <a:fld id="{B6702AE8-E23A-4645-9B73-C60648B8A275}" type="slidenum">
              <a:rPr lang="hr-HR" smtClean="0"/>
              <a:pPr>
                <a:defRPr/>
              </a:pPr>
              <a:t>27</a:t>
            </a:fld>
            <a:endParaRPr lang="hr-HR"/>
          </a:p>
        </p:txBody>
      </p:sp>
    </p:spTree>
    <p:extLst>
      <p:ext uri="{BB962C8B-B14F-4D97-AF65-F5344CB8AC3E}">
        <p14:creationId xmlns:p14="http://schemas.microsoft.com/office/powerpoint/2010/main" val="285518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sz="1200" b="1" kern="1200" dirty="0">
                <a:solidFill>
                  <a:schemeClr val="tx1"/>
                </a:solidFill>
                <a:effectLst/>
                <a:latin typeface="+mn-lt"/>
                <a:ea typeface="+mn-ea"/>
                <a:cs typeface="+mn-cs"/>
              </a:rPr>
              <a:t>TEACHING NOTES to Accompany Major Curriculum Activities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644DEBD-8D40-45B6-9577-9C64B9678B82}" type="slidenum">
              <a:rPr lang="en-US" smtClean="0"/>
              <a:t>28</a:t>
            </a:fld>
            <a:endParaRPr lang="en-US"/>
          </a:p>
        </p:txBody>
      </p:sp>
    </p:spTree>
    <p:extLst>
      <p:ext uri="{BB962C8B-B14F-4D97-AF65-F5344CB8AC3E}">
        <p14:creationId xmlns:p14="http://schemas.microsoft.com/office/powerpoint/2010/main" val="1186279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720EC48C-DBEB-734C-BDA1-562F1686B0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a:extLst>
              <a:ext uri="{FF2B5EF4-FFF2-40B4-BE49-F238E27FC236}">
                <a16:creationId xmlns:a16="http://schemas.microsoft.com/office/drawing/2014/main" id="{0810BB07-5A48-7F44-9B7F-08816A75A6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6803" name="Slide Number Placeholder 3">
            <a:extLst>
              <a:ext uri="{FF2B5EF4-FFF2-40B4-BE49-F238E27FC236}">
                <a16:creationId xmlns:a16="http://schemas.microsoft.com/office/drawing/2014/main" id="{259AEABC-6A7A-8343-9167-7283B0A4C6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89C67C2-484D-8749-B5AC-AE621A7224C2}" type="slidenum">
              <a:rPr lang="en-US" altLang="en-US">
                <a:latin typeface="Calibri" panose="020F0502020204030204" pitchFamily="34" charset="0"/>
              </a:rPr>
              <a:pPr fontAlgn="base">
                <a:spcBef>
                  <a:spcPct val="0"/>
                </a:spcBef>
                <a:spcAft>
                  <a:spcPct val="0"/>
                </a:spcAft>
              </a:pPr>
              <a:t>29</a:t>
            </a:fld>
            <a:endParaRPr lang="en-US" altLang="en-US">
              <a:latin typeface="Calibri" panose="020F0502020204030204" pitchFamily="34" charset="0"/>
            </a:endParaRPr>
          </a:p>
        </p:txBody>
      </p:sp>
    </p:spTree>
    <p:extLst>
      <p:ext uri="{BB962C8B-B14F-4D97-AF65-F5344CB8AC3E}">
        <p14:creationId xmlns:p14="http://schemas.microsoft.com/office/powerpoint/2010/main" val="3234985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sz="1200" b="1" kern="1200" dirty="0">
                <a:solidFill>
                  <a:schemeClr val="tx1"/>
                </a:solidFill>
                <a:effectLst/>
                <a:latin typeface="+mn-lt"/>
                <a:ea typeface="+mn-ea"/>
                <a:cs typeface="+mn-cs"/>
              </a:rPr>
              <a:t>TEACHING NOTES to Accompany Major Curriculum Activities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E442B22-6AC3-1845-9963-C4D35E5FAB39}" type="slidenum">
              <a:rPr lang="en-US" smtClean="0"/>
              <a:t>30</a:t>
            </a:fld>
            <a:endParaRPr lang="en-US"/>
          </a:p>
        </p:txBody>
      </p:sp>
    </p:spTree>
    <p:extLst>
      <p:ext uri="{BB962C8B-B14F-4D97-AF65-F5344CB8AC3E}">
        <p14:creationId xmlns:p14="http://schemas.microsoft.com/office/powerpoint/2010/main" val="1840544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sz="1200" b="1" kern="1200" dirty="0">
                <a:solidFill>
                  <a:schemeClr val="tx1"/>
                </a:solidFill>
                <a:effectLst/>
                <a:latin typeface="+mn-lt"/>
                <a:ea typeface="+mn-ea"/>
                <a:cs typeface="+mn-cs"/>
              </a:rPr>
              <a:t>TEACHING NOTES to Accompany Major Curriculum Activities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E442B22-6AC3-1845-9963-C4D35E5FAB39}" type="slidenum">
              <a:rPr lang="en-US" smtClean="0"/>
              <a:t>36</a:t>
            </a:fld>
            <a:endParaRPr lang="en-US"/>
          </a:p>
        </p:txBody>
      </p:sp>
    </p:spTree>
    <p:extLst>
      <p:ext uri="{BB962C8B-B14F-4D97-AF65-F5344CB8AC3E}">
        <p14:creationId xmlns:p14="http://schemas.microsoft.com/office/powerpoint/2010/main" val="19838659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sz="1200" b="1" kern="1200" dirty="0">
                <a:solidFill>
                  <a:schemeClr val="tx1"/>
                </a:solidFill>
                <a:effectLst/>
                <a:latin typeface="+mn-lt"/>
                <a:ea typeface="+mn-ea"/>
                <a:cs typeface="+mn-cs"/>
              </a:rPr>
              <a:t>TEACHING NOTES to Accompany Major Curriculum Activities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E442B22-6AC3-1845-9963-C4D35E5FAB39}" type="slidenum">
              <a:rPr lang="en-US" smtClean="0"/>
              <a:t>38</a:t>
            </a:fld>
            <a:endParaRPr lang="en-US"/>
          </a:p>
        </p:txBody>
      </p:sp>
    </p:spTree>
    <p:extLst>
      <p:ext uri="{BB962C8B-B14F-4D97-AF65-F5344CB8AC3E}">
        <p14:creationId xmlns:p14="http://schemas.microsoft.com/office/powerpoint/2010/main" val="89492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E51C74F2-EBBD-1E4F-8845-3BD2BB134B9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5904FA2D-4AA8-084B-A9DD-89916E46B71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See </a:t>
            </a:r>
            <a:r>
              <a:rPr lang="en-US" sz="1200" b="1" kern="1200" dirty="0">
                <a:solidFill>
                  <a:schemeClr val="tx1"/>
                </a:solidFill>
                <a:effectLst/>
                <a:latin typeface="+mn-lt"/>
                <a:ea typeface="+mn-ea"/>
                <a:cs typeface="+mn-cs"/>
              </a:rPr>
              <a:t>TEACHING NOTES to Accompany Major Curriculum Activities </a:t>
            </a:r>
            <a:endParaRPr lang="en-US" sz="1200" kern="1200" dirty="0">
              <a:solidFill>
                <a:schemeClr val="tx1"/>
              </a:solidFill>
              <a:effectLst/>
              <a:latin typeface="+mn-lt"/>
              <a:ea typeface="+mn-ea"/>
              <a:cs typeface="+mn-cs"/>
            </a:endParaRPr>
          </a:p>
          <a:p>
            <a:pPr>
              <a:spcBef>
                <a:spcPct val="0"/>
              </a:spcBef>
            </a:pPr>
            <a:endParaRPr lang="en-US" altLang="en-US" b="1" dirty="0">
              <a:solidFill>
                <a:srgbClr val="0070C0"/>
              </a:solidFill>
            </a:endParaRPr>
          </a:p>
          <a:p>
            <a:pPr>
              <a:spcBef>
                <a:spcPct val="0"/>
              </a:spcBef>
            </a:pPr>
            <a:endParaRPr lang="en-US" altLang="en-US" b="1" dirty="0">
              <a:solidFill>
                <a:srgbClr val="0070C0"/>
              </a:solidFill>
            </a:endParaRPr>
          </a:p>
          <a:p>
            <a:pPr>
              <a:spcBef>
                <a:spcPct val="0"/>
              </a:spcBef>
            </a:pPr>
            <a:endParaRPr lang="en-US" altLang="en-US" dirty="0"/>
          </a:p>
        </p:txBody>
      </p:sp>
      <p:sp>
        <p:nvSpPr>
          <p:cNvPr id="20483" name="Slide Number Placeholder 3">
            <a:extLst>
              <a:ext uri="{FF2B5EF4-FFF2-40B4-BE49-F238E27FC236}">
                <a16:creationId xmlns:a16="http://schemas.microsoft.com/office/drawing/2014/main" id="{413F7B0A-4A0C-F645-A6A5-FD4EEFB8F1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722780F-3F4B-DD41-8315-F813CE6EA19B}" type="slidenum">
              <a:rPr lang="en-US" altLang="en-US">
                <a:latin typeface="Calibri" panose="020F0502020204030204" pitchFamily="34" charset="0"/>
              </a:rPr>
              <a:pPr fontAlgn="base">
                <a:spcBef>
                  <a:spcPct val="0"/>
                </a:spcBef>
                <a:spcAft>
                  <a:spcPct val="0"/>
                </a:spcAft>
              </a:pPr>
              <a:t>4</a:t>
            </a:fld>
            <a:endParaRPr lang="en-US" altLang="en-US">
              <a:latin typeface="Calibri" panose="020F0502020204030204" pitchFamily="34" charset="0"/>
            </a:endParaRPr>
          </a:p>
        </p:txBody>
      </p:sp>
    </p:spTree>
    <p:extLst>
      <p:ext uri="{BB962C8B-B14F-4D97-AF65-F5344CB8AC3E}">
        <p14:creationId xmlns:p14="http://schemas.microsoft.com/office/powerpoint/2010/main" val="6478617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Brief Teaching Note:</a:t>
            </a:r>
          </a:p>
          <a:p>
            <a:endParaRPr lang="en-US" dirty="0"/>
          </a:p>
          <a:p>
            <a:r>
              <a:rPr lang="en-US" dirty="0"/>
              <a:t>Some ideas that the students may generate….</a:t>
            </a:r>
          </a:p>
          <a:p>
            <a:pPr marL="228600" indent="-228600">
              <a:buAutoNum type="arabicPeriod"/>
            </a:pPr>
            <a:r>
              <a:rPr lang="en-US" dirty="0"/>
              <a:t>One or more students did not do the work that they agreed to and the project was not completed.</a:t>
            </a:r>
          </a:p>
          <a:p>
            <a:pPr marL="228600" indent="-228600">
              <a:buAutoNum type="arabicPeriod"/>
            </a:pPr>
            <a:r>
              <a:rPr lang="en-US" dirty="0"/>
              <a:t>One student had the “almost final” project on his/her computer for final editing, and the computer malfunctioned and the file was lost. </a:t>
            </a:r>
          </a:p>
          <a:p>
            <a:pPr marL="228600" indent="-228600">
              <a:buAutoNum type="arabicPeriod"/>
            </a:pPr>
            <a:r>
              <a:rPr lang="en-US" dirty="0"/>
              <a:t>It was discovered just before the deadline that one of the student’s plagiarized and the project could not be handed in. </a:t>
            </a:r>
          </a:p>
          <a:p>
            <a:pPr marL="228600" indent="-228600">
              <a:buAutoNum type="arabicPeriod"/>
            </a:pPr>
            <a:endParaRPr lang="en-US" dirty="0"/>
          </a:p>
          <a:p>
            <a:pPr marL="0" indent="0">
              <a:buFontTx/>
              <a:buNone/>
            </a:pPr>
            <a:r>
              <a:rPr lang="en-US" dirty="0"/>
              <a:t>It should be noted that while students are responsible for meeting the deadline, they should go to their teacher before the deadline if they are experiencing serious problems. </a:t>
            </a:r>
          </a:p>
          <a:p>
            <a:pPr marL="0" indent="0">
              <a:buFontTx/>
              <a:buNone/>
            </a:pPr>
            <a:endParaRPr lang="en-US" dirty="0"/>
          </a:p>
        </p:txBody>
      </p:sp>
      <p:sp>
        <p:nvSpPr>
          <p:cNvPr id="4" name="Slide Number Placeholder 3"/>
          <p:cNvSpPr>
            <a:spLocks noGrp="1"/>
          </p:cNvSpPr>
          <p:nvPr>
            <p:ph type="sldNum" sz="quarter" idx="5"/>
          </p:nvPr>
        </p:nvSpPr>
        <p:spPr/>
        <p:txBody>
          <a:bodyPr/>
          <a:lstStyle/>
          <a:p>
            <a:fld id="{2E442B22-6AC3-1845-9963-C4D35E5FAB39}" type="slidenum">
              <a:rPr lang="en-US" smtClean="0"/>
              <a:t>40</a:t>
            </a:fld>
            <a:endParaRPr lang="en-US"/>
          </a:p>
        </p:txBody>
      </p:sp>
    </p:spTree>
    <p:extLst>
      <p:ext uri="{BB962C8B-B14F-4D97-AF65-F5344CB8AC3E}">
        <p14:creationId xmlns:p14="http://schemas.microsoft.com/office/powerpoint/2010/main" val="10296502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a:extLst>
              <a:ext uri="{FF2B5EF4-FFF2-40B4-BE49-F238E27FC236}">
                <a16:creationId xmlns:a16="http://schemas.microsoft.com/office/drawing/2014/main" id="{FEEA42A1-5470-1A4E-AF8F-D0652AE866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2" name="Notes Placeholder 2">
            <a:extLst>
              <a:ext uri="{FF2B5EF4-FFF2-40B4-BE49-F238E27FC236}">
                <a16:creationId xmlns:a16="http://schemas.microsoft.com/office/drawing/2014/main" id="{D1D94C4F-7FE2-4446-A856-3376423A23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07523" name="Slide Number Placeholder 3">
            <a:extLst>
              <a:ext uri="{FF2B5EF4-FFF2-40B4-BE49-F238E27FC236}">
                <a16:creationId xmlns:a16="http://schemas.microsoft.com/office/drawing/2014/main" id="{D422A10B-CECD-0E47-914C-5D42626D31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3341FC9-87FD-AA42-9DCA-09CF8072F5F7}" type="slidenum">
              <a:rPr lang="en-US" altLang="en-US">
                <a:latin typeface="Calibri" panose="020F0502020204030204" pitchFamily="34" charset="0"/>
              </a:rPr>
              <a:pPr fontAlgn="base">
                <a:spcBef>
                  <a:spcPct val="0"/>
                </a:spcBef>
                <a:spcAft>
                  <a:spcPct val="0"/>
                </a:spcAft>
              </a:pPr>
              <a:t>41</a:t>
            </a:fld>
            <a:endParaRPr lang="en-US" altLang="en-US">
              <a:latin typeface="Calibri" panose="020F0502020204030204" pitchFamily="34" charset="0"/>
            </a:endParaRPr>
          </a:p>
        </p:txBody>
      </p:sp>
    </p:spTree>
    <p:extLst>
      <p:ext uri="{BB962C8B-B14F-4D97-AF65-F5344CB8AC3E}">
        <p14:creationId xmlns:p14="http://schemas.microsoft.com/office/powerpoint/2010/main" val="2281890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442B22-6AC3-1845-9963-C4D35E5FAB39}" type="slidenum">
              <a:rPr lang="en-US" smtClean="0"/>
              <a:t>5</a:t>
            </a:fld>
            <a:endParaRPr lang="en-US"/>
          </a:p>
        </p:txBody>
      </p:sp>
    </p:spTree>
    <p:extLst>
      <p:ext uri="{BB962C8B-B14F-4D97-AF65-F5344CB8AC3E}">
        <p14:creationId xmlns:p14="http://schemas.microsoft.com/office/powerpoint/2010/main" val="271669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442B22-6AC3-1845-9963-C4D35E5FAB39}" type="slidenum">
              <a:rPr lang="en-US" smtClean="0"/>
              <a:t>6</a:t>
            </a:fld>
            <a:endParaRPr lang="en-US"/>
          </a:p>
        </p:txBody>
      </p:sp>
    </p:spTree>
    <p:extLst>
      <p:ext uri="{BB962C8B-B14F-4D97-AF65-F5344CB8AC3E}">
        <p14:creationId xmlns:p14="http://schemas.microsoft.com/office/powerpoint/2010/main" val="2807038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442B22-6AC3-1845-9963-C4D35E5FAB39}" type="slidenum">
              <a:rPr lang="en-US" smtClean="0"/>
              <a:t>8</a:t>
            </a:fld>
            <a:endParaRPr lang="en-US"/>
          </a:p>
        </p:txBody>
      </p:sp>
    </p:spTree>
    <p:extLst>
      <p:ext uri="{BB962C8B-B14F-4D97-AF65-F5344CB8AC3E}">
        <p14:creationId xmlns:p14="http://schemas.microsoft.com/office/powerpoint/2010/main" val="3275607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itchFamily="2" charset="2"/>
              <a:buNone/>
            </a:pPr>
            <a:endParaRPr lang="en-US" sz="3600" dirty="0">
              <a:ea typeface="ＭＳ Ｐゴシック" pitchFamily="-124" charset="-128"/>
            </a:endParaRPr>
          </a:p>
          <a:p>
            <a:r>
              <a:rPr lang="en-US" sz="1200" dirty="0">
                <a:ea typeface="ＭＳ Ｐゴシック" pitchFamily="-124" charset="-128"/>
              </a:rPr>
              <a:t>Punctuated Equilibrium Model</a:t>
            </a:r>
            <a:endParaRPr lang="en-US" dirty="0"/>
          </a:p>
        </p:txBody>
      </p:sp>
      <p:sp>
        <p:nvSpPr>
          <p:cNvPr id="4" name="Slide Number Placeholder 3"/>
          <p:cNvSpPr>
            <a:spLocks noGrp="1"/>
          </p:cNvSpPr>
          <p:nvPr>
            <p:ph type="sldNum" sz="quarter" idx="10"/>
          </p:nvPr>
        </p:nvSpPr>
        <p:spPr/>
        <p:txBody>
          <a:bodyPr/>
          <a:lstStyle/>
          <a:p>
            <a:fld id="{E644DEBD-8D40-45B6-9577-9C64B9678B82}" type="slidenum">
              <a:rPr lang="en-US" smtClean="0"/>
              <a:t>9</a:t>
            </a:fld>
            <a:endParaRPr lang="en-US"/>
          </a:p>
        </p:txBody>
      </p:sp>
    </p:spTree>
    <p:extLst>
      <p:ext uri="{BB962C8B-B14F-4D97-AF65-F5344CB8AC3E}">
        <p14:creationId xmlns:p14="http://schemas.microsoft.com/office/powerpoint/2010/main" val="3955401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Header Placeholder 3"/>
          <p:cNvSpPr>
            <a:spLocks noGrp="1"/>
          </p:cNvSpPr>
          <p:nvPr>
            <p:ph type="hdr" sz="quarter" idx="10"/>
          </p:nvPr>
        </p:nvSpPr>
        <p:spPr/>
        <p:txBody>
          <a:bodyPr/>
          <a:lstStyle/>
          <a:p>
            <a:r>
              <a:rPr lang="en-US"/>
              <a:t>Leading the Team You Inherit</a:t>
            </a:r>
            <a:endParaRPr lang="en-US" dirty="0"/>
          </a:p>
        </p:txBody>
      </p:sp>
      <p:sp>
        <p:nvSpPr>
          <p:cNvPr id="5" name="Slide Number Placeholder 4"/>
          <p:cNvSpPr>
            <a:spLocks noGrp="1"/>
          </p:cNvSpPr>
          <p:nvPr>
            <p:ph type="sldNum" sz="quarter" idx="11"/>
          </p:nvPr>
        </p:nvSpPr>
        <p:spPr/>
        <p:txBody>
          <a:bodyPr/>
          <a:lstStyle/>
          <a:p>
            <a:fld id="{F19303DE-3E45-4DD3-9505-92EF4803EF97}" type="slidenum">
              <a:rPr lang="en-US" smtClean="0"/>
              <a:pPr/>
              <a:t>10</a:t>
            </a:fld>
            <a:r>
              <a:rPr lang="en-US"/>
              <a:t> </a:t>
            </a:r>
            <a:endParaRPr lang="en-US" dirty="0"/>
          </a:p>
        </p:txBody>
      </p:sp>
    </p:spTree>
    <p:extLst>
      <p:ext uri="{BB962C8B-B14F-4D97-AF65-F5344CB8AC3E}">
        <p14:creationId xmlns:p14="http://schemas.microsoft.com/office/powerpoint/2010/main" val="2825310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F8D4FEA2-46E3-A142-99EF-C0608B5E09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41EAF8E5-2C37-5A49-815E-5CDE886767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0723" name="Slide Number Placeholder 3">
            <a:extLst>
              <a:ext uri="{FF2B5EF4-FFF2-40B4-BE49-F238E27FC236}">
                <a16:creationId xmlns:a16="http://schemas.microsoft.com/office/drawing/2014/main" id="{EC391359-6659-0047-9F61-A3B602D2E5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A9CBB87-E275-BE4F-9971-0F76877340A0}" type="slidenum">
              <a:rPr lang="en-US" altLang="en-US">
                <a:latin typeface="Calibri" panose="020F0502020204030204" pitchFamily="34" charset="0"/>
              </a:rPr>
              <a:pPr fontAlgn="base">
                <a:spcBef>
                  <a:spcPct val="0"/>
                </a:spcBef>
                <a:spcAft>
                  <a:spcPct val="0"/>
                </a:spcAft>
              </a:pPr>
              <a:t>11</a:t>
            </a:fld>
            <a:endParaRPr lang="en-US" altLang="en-US">
              <a:latin typeface="Calibri" panose="020F0502020204030204" pitchFamily="34" charset="0"/>
            </a:endParaRPr>
          </a:p>
        </p:txBody>
      </p:sp>
    </p:spTree>
    <p:extLst>
      <p:ext uri="{BB962C8B-B14F-4D97-AF65-F5344CB8AC3E}">
        <p14:creationId xmlns:p14="http://schemas.microsoft.com/office/powerpoint/2010/main" val="838798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3434E7C6-6155-B244-8E9D-D79F60962861}"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35648445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4E7C6-6155-B244-8E9D-D79F60962861}" type="slidenum">
              <a:rPr lang="en-US" smtClean="0"/>
              <a:t>‹#›</a:t>
            </a:fld>
            <a:endParaRPr lang="en-US"/>
          </a:p>
        </p:txBody>
      </p:sp>
    </p:spTree>
    <p:extLst>
      <p:ext uri="{BB962C8B-B14F-4D97-AF65-F5344CB8AC3E}">
        <p14:creationId xmlns:p14="http://schemas.microsoft.com/office/powerpoint/2010/main" val="175907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4E7C6-6155-B244-8E9D-D79F60962861}" type="slidenum">
              <a:rPr lang="en-US" smtClean="0"/>
              <a:t>‹#›</a:t>
            </a:fld>
            <a:endParaRPr lang="en-US"/>
          </a:p>
        </p:txBody>
      </p:sp>
    </p:spTree>
    <p:extLst>
      <p:ext uri="{BB962C8B-B14F-4D97-AF65-F5344CB8AC3E}">
        <p14:creationId xmlns:p14="http://schemas.microsoft.com/office/powerpoint/2010/main" val="920486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ikovni slide">
    <p:bg>
      <p:bgPr>
        <a:solidFill>
          <a:schemeClr val="bg1">
            <a:lumMod val="85000"/>
          </a:schemeClr>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8C8C560E-B15C-4C39-B914-04C0453BA13A}" type="slidenum">
              <a:rPr lang="en-US" smtClean="0"/>
              <a:t>‹#›</a:t>
            </a:fld>
            <a:endParaRPr lang="en-US"/>
          </a:p>
        </p:txBody>
      </p:sp>
    </p:spTree>
    <p:extLst>
      <p:ext uri="{BB962C8B-B14F-4D97-AF65-F5344CB8AC3E}">
        <p14:creationId xmlns:p14="http://schemas.microsoft.com/office/powerpoint/2010/main" val="1428245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_Bullet List with ICON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D3FF57B-5F25-B54A-A918-FB50C2689073}" type="slidenum">
              <a:rPr lang="en-US" smtClean="0"/>
              <a:pPr/>
              <a:t>‹#›</a:t>
            </a:fld>
            <a:endParaRPr lang="en-US" dirty="0"/>
          </a:p>
        </p:txBody>
      </p:sp>
      <p:sp>
        <p:nvSpPr>
          <p:cNvPr id="8" name="Text Placeholder 5"/>
          <p:cNvSpPr>
            <a:spLocks noGrp="1"/>
          </p:cNvSpPr>
          <p:nvPr>
            <p:ph type="body" sz="quarter" idx="11"/>
          </p:nvPr>
        </p:nvSpPr>
        <p:spPr>
          <a:xfrm>
            <a:off x="605368" y="548640"/>
            <a:ext cx="10977033" cy="5589693"/>
          </a:xfrm>
        </p:spPr>
        <p:txBody>
          <a:bodyPr/>
          <a:lstStyle>
            <a:lvl1pPr>
              <a:lnSpc>
                <a:spcPct val="90000"/>
              </a:lnSpc>
              <a:spcAft>
                <a:spcPts val="5000"/>
              </a:spcAft>
              <a:defRPr sz="3200" spc="-150" baseline="0">
                <a:latin typeface="Arial Black" charset="0"/>
              </a:defRPr>
            </a:lvl1pPr>
            <a:lvl2pPr marL="1051560" marR="0" indent="0" algn="l" defTabSz="914400" rtl="0" eaLnBrk="1" fontAlgn="auto" latinLnBrk="0" hangingPunct="1">
              <a:lnSpc>
                <a:spcPct val="100000"/>
              </a:lnSpc>
              <a:spcBef>
                <a:spcPts val="0"/>
              </a:spcBef>
              <a:spcAft>
                <a:spcPts val="5000"/>
              </a:spcAft>
              <a:buClrTx/>
              <a:buSzTx/>
              <a:buFont typeface="Arial" pitchFamily="34" charset="0"/>
              <a:buNone/>
              <a:tabLst/>
              <a:defRPr sz="3200" spc="-100" baseline="0">
                <a:solidFill>
                  <a:srgbClr val="0070C0"/>
                </a:solidFill>
              </a:defRPr>
            </a:lvl2pPr>
            <a:lvl3pPr marL="1051560">
              <a:lnSpc>
                <a:spcPct val="100000"/>
              </a:lnSpc>
              <a:spcBef>
                <a:spcPts val="0"/>
              </a:spcBef>
              <a:spcAft>
                <a:spcPts val="5000"/>
              </a:spcAft>
              <a:defRPr sz="3200" b="0">
                <a:solidFill>
                  <a:schemeClr val="tx2"/>
                </a:solidFill>
              </a:defRPr>
            </a:lvl3pPr>
            <a:lvl4pPr>
              <a:lnSpc>
                <a:spcPct val="100000"/>
              </a:lnSpc>
              <a:spcBef>
                <a:spcPts val="0"/>
              </a:spcBef>
              <a:spcAft>
                <a:spcPts val="1200"/>
              </a:spcAft>
              <a:defRPr sz="3200"/>
            </a:lvl4pPr>
            <a:lvl5pPr marL="285750" indent="-285750">
              <a:lnSpc>
                <a:spcPct val="100000"/>
              </a:lnSpc>
              <a:spcBef>
                <a:spcPts val="0"/>
              </a:spcBef>
              <a:spcAft>
                <a:spcPts val="0"/>
              </a:spcAft>
              <a:defRPr sz="3200"/>
            </a:lvl5pPr>
          </a:lstStyle>
          <a:p>
            <a:pPr lvl="0"/>
            <a:r>
              <a:rPr lang="en-US" dirty="0"/>
              <a:t>Click to edit Master text styles</a:t>
            </a:r>
          </a:p>
          <a:p>
            <a:pPr lvl="1"/>
            <a:r>
              <a:rPr lang="en-US" dirty="0"/>
              <a:t>Second level, bullets or list</a:t>
            </a:r>
          </a:p>
          <a:p>
            <a:pPr marL="1051560" marR="0" lvl="1" indent="0" algn="l" defTabSz="914400" rtl="0" eaLnBrk="1" fontAlgn="auto" latinLnBrk="0" hangingPunct="1">
              <a:lnSpc>
                <a:spcPct val="100000"/>
              </a:lnSpc>
              <a:spcBef>
                <a:spcPts val="0"/>
              </a:spcBef>
              <a:spcAft>
                <a:spcPts val="5000"/>
              </a:spcAft>
              <a:buClrTx/>
              <a:buSzTx/>
              <a:buFont typeface="Arial" pitchFamily="34" charset="0"/>
              <a:buNone/>
              <a:tabLst/>
              <a:defRPr/>
            </a:pPr>
            <a:r>
              <a:rPr lang="en-US" dirty="0"/>
              <a:t>Second level, bullets or list</a:t>
            </a:r>
          </a:p>
          <a:p>
            <a:pPr marL="1051560" marR="0" lvl="1" indent="0" algn="l" defTabSz="914400" rtl="0" eaLnBrk="1" fontAlgn="auto" latinLnBrk="0" hangingPunct="1">
              <a:lnSpc>
                <a:spcPct val="100000"/>
              </a:lnSpc>
              <a:spcBef>
                <a:spcPts val="0"/>
              </a:spcBef>
              <a:spcAft>
                <a:spcPts val="5000"/>
              </a:spcAft>
              <a:buClrTx/>
              <a:buSzTx/>
              <a:buFont typeface="Arial" pitchFamily="34" charset="0"/>
              <a:buNone/>
              <a:tabLst/>
              <a:defRPr/>
            </a:pPr>
            <a:r>
              <a:rPr lang="en-US" dirty="0"/>
              <a:t>Second level, bullets or list</a:t>
            </a:r>
          </a:p>
          <a:p>
            <a:pPr marL="1051560" marR="0" lvl="1" indent="0" algn="l" defTabSz="914400" rtl="0" eaLnBrk="1" fontAlgn="auto" latinLnBrk="0" hangingPunct="1">
              <a:lnSpc>
                <a:spcPct val="100000"/>
              </a:lnSpc>
              <a:spcBef>
                <a:spcPts val="0"/>
              </a:spcBef>
              <a:spcAft>
                <a:spcPts val="5000"/>
              </a:spcAft>
              <a:buClrTx/>
              <a:buSzTx/>
              <a:buFont typeface="Arial" pitchFamily="34" charset="0"/>
              <a:buNone/>
              <a:tabLst/>
              <a:defRPr/>
            </a:pPr>
            <a:r>
              <a:rPr lang="en-US" dirty="0"/>
              <a:t>Second level, bullets or list</a:t>
            </a:r>
          </a:p>
        </p:txBody>
      </p:sp>
      <p:sp>
        <p:nvSpPr>
          <p:cNvPr id="5" name="Picture Placeholder 4"/>
          <p:cNvSpPr>
            <a:spLocks noGrp="1"/>
          </p:cNvSpPr>
          <p:nvPr>
            <p:ph type="pic" sz="quarter" idx="12"/>
          </p:nvPr>
        </p:nvSpPr>
        <p:spPr>
          <a:xfrm>
            <a:off x="605367" y="1383848"/>
            <a:ext cx="914400" cy="685800"/>
          </a:xfrm>
        </p:spPr>
        <p:txBody>
          <a:bodyPr/>
          <a:lstStyle>
            <a:lvl1pPr>
              <a:defRPr sz="1200" baseline="0"/>
            </a:lvl1pPr>
          </a:lstStyle>
          <a:p>
            <a:endParaRPr lang="en-US" dirty="0"/>
          </a:p>
        </p:txBody>
      </p:sp>
      <p:sp>
        <p:nvSpPr>
          <p:cNvPr id="7" name="Picture Placeholder 4"/>
          <p:cNvSpPr>
            <a:spLocks noGrp="1"/>
          </p:cNvSpPr>
          <p:nvPr>
            <p:ph type="pic" sz="quarter" idx="13"/>
          </p:nvPr>
        </p:nvSpPr>
        <p:spPr>
          <a:xfrm>
            <a:off x="605367" y="2506528"/>
            <a:ext cx="914400" cy="685800"/>
          </a:xfrm>
        </p:spPr>
        <p:txBody>
          <a:bodyPr/>
          <a:lstStyle>
            <a:lvl1pPr>
              <a:defRPr sz="1200" baseline="0"/>
            </a:lvl1pPr>
          </a:lstStyle>
          <a:p>
            <a:endParaRPr lang="en-US" dirty="0"/>
          </a:p>
        </p:txBody>
      </p:sp>
      <p:sp>
        <p:nvSpPr>
          <p:cNvPr id="11" name="Picture Placeholder 4"/>
          <p:cNvSpPr>
            <a:spLocks noGrp="1"/>
          </p:cNvSpPr>
          <p:nvPr>
            <p:ph type="pic" sz="quarter" idx="14"/>
          </p:nvPr>
        </p:nvSpPr>
        <p:spPr>
          <a:xfrm>
            <a:off x="605367" y="3629208"/>
            <a:ext cx="914400" cy="685800"/>
          </a:xfrm>
        </p:spPr>
        <p:txBody>
          <a:bodyPr/>
          <a:lstStyle>
            <a:lvl1pPr>
              <a:defRPr sz="1200" baseline="0"/>
            </a:lvl1pPr>
          </a:lstStyle>
          <a:p>
            <a:endParaRPr lang="en-US" dirty="0"/>
          </a:p>
        </p:txBody>
      </p:sp>
      <p:sp>
        <p:nvSpPr>
          <p:cNvPr id="12" name="Picture Placeholder 4"/>
          <p:cNvSpPr>
            <a:spLocks noGrp="1"/>
          </p:cNvSpPr>
          <p:nvPr>
            <p:ph type="pic" sz="quarter" idx="15"/>
          </p:nvPr>
        </p:nvSpPr>
        <p:spPr>
          <a:xfrm>
            <a:off x="605367" y="4751888"/>
            <a:ext cx="914400" cy="685800"/>
          </a:xfrm>
        </p:spPr>
        <p:txBody>
          <a:bodyPr/>
          <a:lstStyle>
            <a:lvl1pPr>
              <a:defRPr sz="1200" baseline="0"/>
            </a:lvl1pPr>
          </a:lstStyle>
          <a:p>
            <a:endParaRPr lang="en-US" dirty="0"/>
          </a:p>
        </p:txBody>
      </p:sp>
    </p:spTree>
    <p:extLst>
      <p:ext uri="{BB962C8B-B14F-4D97-AF65-F5344CB8AC3E}">
        <p14:creationId xmlns:p14="http://schemas.microsoft.com/office/powerpoint/2010/main" val="2295913013"/>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solidFill>
                  <a:srgbClr val="002060"/>
                </a:solidFill>
                <a:latin typeface="Arial" pitchFamily="34" charset="0"/>
                <a:cs typeface="Arial" pitchFamily="34" charset="0"/>
              </a:defRPr>
            </a:lvl1pPr>
          </a:lstStyle>
          <a:p>
            <a:r>
              <a:rPr lang="en-US"/>
              <a:t>Click to edit Master title style</a:t>
            </a:r>
            <a:endParaRPr lang="en-US" dirty="0"/>
          </a:p>
        </p:txBody>
      </p:sp>
      <p:sp>
        <p:nvSpPr>
          <p:cNvPr id="3" name="Text Placeholder 2"/>
          <p:cNvSpPr>
            <a:spLocks noGrp="1"/>
          </p:cNvSpPr>
          <p:nvPr>
            <p:ph type="body"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a:extLst>
              <a:ext uri="{FF2B5EF4-FFF2-40B4-BE49-F238E27FC236}">
                <a16:creationId xmlns:a16="http://schemas.microsoft.com/office/drawing/2014/main" id="{BD944B9C-1C77-D541-80DA-6A839137E0F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50868F0-B0E3-BA42-B6D0-828ED296A7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2DFE4F3-E017-A849-8880-2B4C2BCF6AA0}"/>
              </a:ext>
            </a:extLst>
          </p:cNvPr>
          <p:cNvSpPr>
            <a:spLocks noGrp="1" noChangeArrowheads="1"/>
          </p:cNvSpPr>
          <p:nvPr>
            <p:ph type="sldNum" sz="quarter" idx="12"/>
          </p:nvPr>
        </p:nvSpPr>
        <p:spPr>
          <a:ln/>
        </p:spPr>
        <p:txBody>
          <a:bodyPr/>
          <a:lstStyle>
            <a:lvl1pPr>
              <a:defRPr/>
            </a:lvl1pPr>
          </a:lstStyle>
          <a:p>
            <a:pPr>
              <a:defRPr/>
            </a:pPr>
            <a:fld id="{E26CF214-792F-9846-AFE5-9A2942A97AA3}" type="slidenum">
              <a:rPr lang="en-US"/>
              <a:pPr>
                <a:defRPr/>
              </a:pPr>
              <a:t>‹#›</a:t>
            </a:fld>
            <a:endParaRPr lang="en-US"/>
          </a:p>
        </p:txBody>
      </p:sp>
    </p:spTree>
    <p:extLst>
      <p:ext uri="{BB962C8B-B14F-4D97-AF65-F5344CB8AC3E}">
        <p14:creationId xmlns:p14="http://schemas.microsoft.com/office/powerpoint/2010/main" val="3163057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DD3FF57B-5F25-B54A-A918-FB50C2689073}" type="slidenum">
              <a:rPr lang="en-US" smtClean="0"/>
              <a:pPr/>
              <a:t>‹#›</a:t>
            </a:fld>
            <a:endParaRPr lang="en-US" dirty="0"/>
          </a:p>
        </p:txBody>
      </p:sp>
      <p:sp>
        <p:nvSpPr>
          <p:cNvPr id="4" name="Content Placeholder 2"/>
          <p:cNvSpPr>
            <a:spLocks noGrp="1"/>
          </p:cNvSpPr>
          <p:nvPr>
            <p:ph idx="1"/>
          </p:nvPr>
        </p:nvSpPr>
        <p:spPr>
          <a:xfrm>
            <a:off x="609600" y="1625348"/>
            <a:ext cx="10972801" cy="4031840"/>
          </a:xfrm>
          <a:prstGeom prst="rect">
            <a:avLst/>
          </a:prstGeom>
        </p:spPr>
        <p:txBody>
          <a:bodyPr/>
          <a:lstStyle>
            <a:lvl1pPr>
              <a:lnSpc>
                <a:spcPct val="100000"/>
              </a:lnSpc>
              <a:defRPr sz="3200" b="0" spc="-7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917814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4E7C6-6155-B244-8E9D-D79F60962861}" type="slidenum">
              <a:rPr lang="en-US" smtClean="0"/>
              <a:t>‹#›</a:t>
            </a:fld>
            <a:endParaRPr lang="en-US"/>
          </a:p>
        </p:txBody>
      </p:sp>
    </p:spTree>
    <p:extLst>
      <p:ext uri="{BB962C8B-B14F-4D97-AF65-F5344CB8AC3E}">
        <p14:creationId xmlns:p14="http://schemas.microsoft.com/office/powerpoint/2010/main" val="3343452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3434E7C6-6155-B244-8E9D-D79F60962861}"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35529064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34E7C6-6155-B244-8E9D-D79F60962861}" type="slidenum">
              <a:rPr lang="en-US" smtClean="0"/>
              <a:t>‹#›</a:t>
            </a:fld>
            <a:endParaRPr lang="en-US"/>
          </a:p>
        </p:txBody>
      </p:sp>
    </p:spTree>
    <p:extLst>
      <p:ext uri="{BB962C8B-B14F-4D97-AF65-F5344CB8AC3E}">
        <p14:creationId xmlns:p14="http://schemas.microsoft.com/office/powerpoint/2010/main" val="86766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34E7C6-6155-B244-8E9D-D79F60962861}" type="slidenum">
              <a:rPr lang="en-US" smtClean="0"/>
              <a:t>‹#›</a:t>
            </a:fld>
            <a:endParaRPr lang="en-US"/>
          </a:p>
        </p:txBody>
      </p:sp>
    </p:spTree>
    <p:extLst>
      <p:ext uri="{BB962C8B-B14F-4D97-AF65-F5344CB8AC3E}">
        <p14:creationId xmlns:p14="http://schemas.microsoft.com/office/powerpoint/2010/main" val="2772579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34E7C6-6155-B244-8E9D-D79F60962861}" type="slidenum">
              <a:rPr lang="en-US" smtClean="0"/>
              <a:t>‹#›</a:t>
            </a:fld>
            <a:endParaRPr lang="en-US"/>
          </a:p>
        </p:txBody>
      </p:sp>
    </p:spTree>
    <p:extLst>
      <p:ext uri="{BB962C8B-B14F-4D97-AF65-F5344CB8AC3E}">
        <p14:creationId xmlns:p14="http://schemas.microsoft.com/office/powerpoint/2010/main" val="2243658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34E7C6-6155-B244-8E9D-D79F60962861}" type="slidenum">
              <a:rPr lang="en-US" smtClean="0"/>
              <a:t>‹#›</a:t>
            </a:fld>
            <a:endParaRPr lang="en-US"/>
          </a:p>
        </p:txBody>
      </p:sp>
    </p:spTree>
    <p:extLst>
      <p:ext uri="{BB962C8B-B14F-4D97-AF65-F5344CB8AC3E}">
        <p14:creationId xmlns:p14="http://schemas.microsoft.com/office/powerpoint/2010/main" val="4275209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a:prstGeom prst="rect">
            <a:avLst/>
          </a:prstGeom>
        </p:spPr>
        <p:txBody>
          <a:bodyPr/>
          <a:lstStyle>
            <a:lvl1pPr>
              <a:defRPr>
                <a:solidFill>
                  <a:schemeClr val="tx2"/>
                </a:solidFill>
              </a:defRPr>
            </a:lvl1pPr>
          </a:lstStyle>
          <a:p>
            <a:fld id="{F95A5AE5-E13B-654E-888E-F9F73C4ADF40}" type="datetimeFigureOut">
              <a:rPr lang="en-US" smtClean="0"/>
              <a:t>2019-04-11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3434E7C6-6155-B244-8E9D-D79F60962861}"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0271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3434E7C6-6155-B244-8E9D-D79F60962861}"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42676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3434E7C6-6155-B244-8E9D-D79F60962861}"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58829308"/>
      </p:ext>
    </p:extLst>
  </p:cSld>
  <p:clrMap bg1="lt1" tx1="dk1" bg2="lt2" tx2="dk2" accent1="accent1" accent2="accent2" accent3="accent3" accent4="accent4" accent5="accent5" accent6="accent6" hlink="hlink" folHlink="folHlink"/>
  <p:sldLayoutIdLst>
    <p:sldLayoutId id="2147485172" r:id="rId1"/>
    <p:sldLayoutId id="2147485173" r:id="rId2"/>
    <p:sldLayoutId id="2147485174" r:id="rId3"/>
    <p:sldLayoutId id="2147485175" r:id="rId4"/>
    <p:sldLayoutId id="2147485176" r:id="rId5"/>
    <p:sldLayoutId id="2147485177" r:id="rId6"/>
    <p:sldLayoutId id="2147485178" r:id="rId7"/>
    <p:sldLayoutId id="2147485179" r:id="rId8"/>
    <p:sldLayoutId id="2147485180" r:id="rId9"/>
    <p:sldLayoutId id="2147485181" r:id="rId10"/>
    <p:sldLayoutId id="2147485182" r:id="rId11"/>
    <p:sldLayoutId id="2147485183" r:id="rId12"/>
    <p:sldLayoutId id="2147485186" r:id="rId13"/>
    <p:sldLayoutId id="2147485187" r:id="rId14"/>
    <p:sldLayoutId id="2147485188" r:id="rId15"/>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file:////var/folders/n8/_f3ycb7d4s9fq7n3rh55cc200000gp/T/com.microsoft.Word/WebArchiveCopyPasteTempFiles/page3image1095697792"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9.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Picture 5">
            <a:extLst>
              <a:ext uri="{FF2B5EF4-FFF2-40B4-BE49-F238E27FC236}">
                <a16:creationId xmlns:a16="http://schemas.microsoft.com/office/drawing/2014/main" id="{73577BB3-31A2-C847-B5BC-09CCAA4E83E6}"/>
              </a:ext>
            </a:extLst>
          </p:cNvPr>
          <p:cNvSpPr>
            <a:spLocks noChangeAspect="1" noChangeArrowheads="1"/>
          </p:cNvSpPr>
          <p:nvPr/>
        </p:nvSpPr>
        <p:spPr bwMode="auto">
          <a:xfrm>
            <a:off x="4572001" y="5638801"/>
            <a:ext cx="2625725"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 name="TextBox 7">
            <a:extLst>
              <a:ext uri="{FF2B5EF4-FFF2-40B4-BE49-F238E27FC236}">
                <a16:creationId xmlns:a16="http://schemas.microsoft.com/office/drawing/2014/main" id="{4EF485A8-9345-5C4F-8EAD-EAB4108DE6DC}"/>
              </a:ext>
            </a:extLst>
          </p:cNvPr>
          <p:cNvSpPr txBox="1"/>
          <p:nvPr/>
        </p:nvSpPr>
        <p:spPr>
          <a:xfrm>
            <a:off x="4797287" y="0"/>
            <a:ext cx="6412358" cy="1569660"/>
          </a:xfrm>
          <a:prstGeom prst="rect">
            <a:avLst/>
          </a:prstGeom>
          <a:noFill/>
        </p:spPr>
        <p:txBody>
          <a:bodyPr wrap="square">
            <a:spAutoFit/>
          </a:bodyPr>
          <a:lstStyle/>
          <a:p>
            <a:pPr>
              <a:defRPr/>
            </a:pPr>
            <a:r>
              <a:rPr lang="en-US" sz="4800" b="1" dirty="0">
                <a:solidFill>
                  <a:srgbClr val="002060"/>
                </a:solidFill>
                <a:latin typeface="Calibri" panose="020F0502020204030204" pitchFamily="34" charset="0"/>
                <a:cs typeface="Calibri" panose="020F0502020204030204" pitchFamily="34" charset="0"/>
              </a:rPr>
              <a:t>Palestine Polytechnic University </a:t>
            </a:r>
          </a:p>
        </p:txBody>
      </p:sp>
      <p:pic>
        <p:nvPicPr>
          <p:cNvPr id="3" name="Picture 2">
            <a:extLst>
              <a:ext uri="{FF2B5EF4-FFF2-40B4-BE49-F238E27FC236}">
                <a16:creationId xmlns:a16="http://schemas.microsoft.com/office/drawing/2014/main" id="{65BB0D64-57E9-D44A-97B8-4E3B2B0825C7}"/>
              </a:ext>
            </a:extLst>
          </p:cNvPr>
          <p:cNvPicPr>
            <a:picLocks noChangeAspect="1"/>
          </p:cNvPicPr>
          <p:nvPr/>
        </p:nvPicPr>
        <p:blipFill>
          <a:blip r:embed="rId3"/>
          <a:stretch>
            <a:fillRect/>
          </a:stretch>
        </p:blipFill>
        <p:spPr>
          <a:xfrm>
            <a:off x="967409" y="2849217"/>
            <a:ext cx="5658678" cy="3975447"/>
          </a:xfrm>
          <a:prstGeom prst="rect">
            <a:avLst/>
          </a:prstGeom>
        </p:spPr>
      </p:pic>
      <p:pic>
        <p:nvPicPr>
          <p:cNvPr id="5" name="Picture 4">
            <a:extLst>
              <a:ext uri="{FF2B5EF4-FFF2-40B4-BE49-F238E27FC236}">
                <a16:creationId xmlns:a16="http://schemas.microsoft.com/office/drawing/2014/main" id="{CE323015-B4DA-F244-9946-DAB545F095F8}"/>
              </a:ext>
            </a:extLst>
          </p:cNvPr>
          <p:cNvPicPr>
            <a:picLocks noChangeAspect="1"/>
          </p:cNvPicPr>
          <p:nvPr/>
        </p:nvPicPr>
        <p:blipFill>
          <a:blip r:embed="rId4"/>
          <a:stretch>
            <a:fillRect/>
          </a:stretch>
        </p:blipFill>
        <p:spPr>
          <a:xfrm>
            <a:off x="6877878" y="2849217"/>
            <a:ext cx="5208105" cy="4008783"/>
          </a:xfrm>
          <a:prstGeom prst="rect">
            <a:avLst/>
          </a:prstGeom>
        </p:spPr>
      </p:pic>
      <p:sp>
        <p:nvSpPr>
          <p:cNvPr id="7" name="Rectangle 4">
            <a:extLst>
              <a:ext uri="{FF2B5EF4-FFF2-40B4-BE49-F238E27FC236}">
                <a16:creationId xmlns:a16="http://schemas.microsoft.com/office/drawing/2014/main" id="{B568B4F7-1C1C-674A-B1F1-969166F851A0}"/>
              </a:ext>
            </a:extLst>
          </p:cNvPr>
          <p:cNvSpPr>
            <a:spLocks noChangeArrowheads="1"/>
          </p:cNvSpPr>
          <p:nvPr/>
        </p:nvSpPr>
        <p:spPr bwMode="auto">
          <a:xfrm>
            <a:off x="6268277" y="1455386"/>
            <a:ext cx="574992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r>
              <a:rPr lang="en-US" altLang="en-US" sz="3600" b="1" dirty="0">
                <a:solidFill>
                  <a:srgbClr val="0070C0"/>
                </a:solidFill>
                <a:latin typeface="Calibri" panose="020F0502020204030204" pitchFamily="34" charset="0"/>
                <a:cs typeface="Calibri" panose="020F0502020204030204" pitchFamily="34" charset="0"/>
              </a:rPr>
              <a:t>Collaboration: Working in high-performing teams </a:t>
            </a:r>
            <a:endParaRPr lang="en-US" altLang="en-US" sz="2000" b="1" i="1" dirty="0">
              <a:solidFill>
                <a:srgbClr val="C00000"/>
              </a:solidFill>
              <a:ea typeface="ＭＳ Ｐゴシック" panose="020B0600070205080204" pitchFamily="34" charset="-128"/>
              <a:cs typeface="Arial" panose="020B0604020202020204" pitchFamily="34" charset="0"/>
            </a:endParaRPr>
          </a:p>
          <a:p>
            <a:pPr algn="ctr" eaLnBrk="1" hangingPunct="1"/>
            <a:endParaRPr lang="en-US" altLang="en-US" sz="2000" b="1" i="1" dirty="0">
              <a:solidFill>
                <a:srgbClr val="C00000"/>
              </a:solidFill>
              <a:ea typeface="ＭＳ Ｐゴシック" panose="020B0600070205080204" pitchFamily="34" charset="-128"/>
              <a:cs typeface="Arial" panose="020B0604020202020204" pitchFamily="34" charset="0"/>
            </a:endParaRPr>
          </a:p>
        </p:txBody>
      </p:sp>
      <p:pic>
        <p:nvPicPr>
          <p:cNvPr id="9" name="Picture 8">
            <a:extLst>
              <a:ext uri="{FF2B5EF4-FFF2-40B4-BE49-F238E27FC236}">
                <a16:creationId xmlns:a16="http://schemas.microsoft.com/office/drawing/2014/main" id="{8BEB0A3A-EA11-A043-A7BD-153898A8476C}"/>
              </a:ext>
            </a:extLst>
          </p:cNvPr>
          <p:cNvPicPr>
            <a:picLocks noChangeAspect="1"/>
          </p:cNvPicPr>
          <p:nvPr/>
        </p:nvPicPr>
        <p:blipFill>
          <a:blip r:embed="rId5"/>
          <a:stretch>
            <a:fillRect/>
          </a:stretch>
        </p:blipFill>
        <p:spPr>
          <a:xfrm>
            <a:off x="696292" y="-11896"/>
            <a:ext cx="3365500" cy="2582818"/>
          </a:xfrm>
          <a:prstGeom prst="rect">
            <a:avLst/>
          </a:prstGeom>
        </p:spPr>
      </p:pic>
    </p:spTree>
    <p:extLst>
      <p:ext uri="{BB962C8B-B14F-4D97-AF65-F5344CB8AC3E}">
        <p14:creationId xmlns:p14="http://schemas.microsoft.com/office/powerpoint/2010/main" val="1049719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1837845" y="379570"/>
            <a:ext cx="10977033" cy="5589693"/>
          </a:xfrm>
        </p:spPr>
        <p:txBody>
          <a:bodyPr/>
          <a:lstStyle/>
          <a:p>
            <a:pPr marL="0" indent="0">
              <a:buNone/>
            </a:pPr>
            <a:r>
              <a:rPr lang="en-US" sz="3600" b="1" dirty="0">
                <a:solidFill>
                  <a:srgbClr val="012D63"/>
                </a:solidFill>
                <a:latin typeface="+mj-lt"/>
                <a:ea typeface="+mj-ea"/>
                <a:cs typeface="+mj-cs"/>
              </a:rPr>
              <a:t>Everyone Must Agree About </a:t>
            </a:r>
          </a:p>
          <a:p>
            <a:pPr lvl="1"/>
            <a:r>
              <a:rPr lang="en-US" b="1" i="0" dirty="0">
                <a:solidFill>
                  <a:srgbClr val="002060"/>
                </a:solidFill>
              </a:rPr>
              <a:t>What</a:t>
            </a:r>
            <a:r>
              <a:rPr lang="en-US" i="0" dirty="0">
                <a:solidFill>
                  <a:srgbClr val="002060"/>
                </a:solidFill>
              </a:rPr>
              <a:t> you’ll accomplish </a:t>
            </a:r>
          </a:p>
          <a:p>
            <a:pPr lvl="1"/>
            <a:r>
              <a:rPr lang="en-US" b="1" i="0" dirty="0">
                <a:solidFill>
                  <a:srgbClr val="002060"/>
                </a:solidFill>
              </a:rPr>
              <a:t>Why</a:t>
            </a:r>
            <a:r>
              <a:rPr lang="en-US" i="0" dirty="0">
                <a:solidFill>
                  <a:srgbClr val="002060"/>
                </a:solidFill>
              </a:rPr>
              <a:t> you’re doing it</a:t>
            </a:r>
          </a:p>
          <a:p>
            <a:pPr lvl="1"/>
            <a:r>
              <a:rPr lang="en-US" b="1" i="0" dirty="0">
                <a:solidFill>
                  <a:srgbClr val="002060"/>
                </a:solidFill>
              </a:rPr>
              <a:t>How</a:t>
            </a:r>
            <a:r>
              <a:rPr lang="en-US" i="0" dirty="0">
                <a:solidFill>
                  <a:srgbClr val="002060"/>
                </a:solidFill>
              </a:rPr>
              <a:t> you’ll do it</a:t>
            </a:r>
          </a:p>
          <a:p>
            <a:pPr lvl="1"/>
            <a:r>
              <a:rPr lang="en-US" b="1" i="0" dirty="0">
                <a:solidFill>
                  <a:srgbClr val="002060"/>
                </a:solidFill>
              </a:rPr>
              <a:t>Who</a:t>
            </a:r>
            <a:r>
              <a:rPr lang="en-US" i="0" dirty="0">
                <a:solidFill>
                  <a:srgbClr val="002060"/>
                </a:solidFill>
              </a:rPr>
              <a:t> will do what </a:t>
            </a:r>
          </a:p>
        </p:txBody>
      </p:sp>
      <p:pic>
        <p:nvPicPr>
          <p:cNvPr id="19" name="Picture Placeholder 18"/>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tretch>
            <a:fillRect/>
          </a:stretch>
        </p:blipFill>
        <p:spPr>
          <a:xfrm>
            <a:off x="1978025" y="1536423"/>
            <a:ext cx="685800" cy="649978"/>
          </a:xfrm>
        </p:spPr>
      </p:pic>
      <p:pic>
        <p:nvPicPr>
          <p:cNvPr id="20" name="Picture Placeholder 19"/>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1978025" y="2524439"/>
            <a:ext cx="685800" cy="649978"/>
          </a:xfrm>
        </p:spPr>
      </p:pic>
      <p:pic>
        <p:nvPicPr>
          <p:cNvPr id="21" name="Picture Placeholder 20"/>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tretch>
            <a:fillRect/>
          </a:stretch>
        </p:blipFill>
        <p:spPr>
          <a:xfrm>
            <a:off x="1978025" y="3647119"/>
            <a:ext cx="685800" cy="649978"/>
          </a:xfrm>
        </p:spPr>
      </p:pic>
      <p:pic>
        <p:nvPicPr>
          <p:cNvPr id="22" name="Picture Placeholder 21"/>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tretch>
            <a:fillRect/>
          </a:stretch>
        </p:blipFill>
        <p:spPr>
          <a:xfrm>
            <a:off x="1978025" y="4769799"/>
            <a:ext cx="685800" cy="649978"/>
          </a:xfrm>
        </p:spPr>
      </p:pic>
      <p:sp>
        <p:nvSpPr>
          <p:cNvPr id="8" name="Rectangle 7">
            <a:extLst>
              <a:ext uri="{FF2B5EF4-FFF2-40B4-BE49-F238E27FC236}">
                <a16:creationId xmlns:a16="http://schemas.microsoft.com/office/drawing/2014/main" id="{4DB8689D-B0FE-AC44-BEFF-BCA16D3C74CE}"/>
              </a:ext>
            </a:extLst>
          </p:cNvPr>
          <p:cNvSpPr/>
          <p:nvPr/>
        </p:nvSpPr>
        <p:spPr>
          <a:xfrm>
            <a:off x="1524000" y="6489623"/>
            <a:ext cx="7110536" cy="261610"/>
          </a:xfrm>
          <a:prstGeom prst="rect">
            <a:avLst/>
          </a:prstGeom>
        </p:spPr>
        <p:txBody>
          <a:bodyPr wrap="square">
            <a:spAutoFit/>
          </a:bodyPr>
          <a:lstStyle/>
          <a:p>
            <a:pPr lvl="1"/>
            <a:r>
              <a:rPr lang="en-US" sz="1100" dirty="0">
                <a:solidFill>
                  <a:srgbClr val="002060"/>
                </a:solidFill>
                <a:latin typeface="Calibri" panose="020F0502020204030204" pitchFamily="34" charset="0"/>
                <a:cs typeface="Calibri" panose="020F0502020204030204" pitchFamily="34" charset="0"/>
              </a:rPr>
              <a:t>Michael D. Watkins, “Leading the Team You Inherit”</a:t>
            </a:r>
            <a:r>
              <a:rPr lang="en-US" sz="1100" b="1" dirty="0">
                <a:solidFill>
                  <a:srgbClr val="002060"/>
                </a:solidFill>
                <a:latin typeface="Calibri" panose="020F0502020204030204" pitchFamily="34" charset="0"/>
                <a:cs typeface="Calibri" panose="020F0502020204030204" pitchFamily="34" charset="0"/>
              </a:rPr>
              <a:t> </a:t>
            </a:r>
            <a:r>
              <a:rPr lang="en-US" sz="1100" i="1" dirty="0">
                <a:solidFill>
                  <a:srgbClr val="002060"/>
                </a:solidFill>
                <a:latin typeface="Calibri" panose="020F0502020204030204" pitchFamily="34" charset="0"/>
                <a:cs typeface="Calibri" panose="020F0502020204030204" pitchFamily="34" charset="0"/>
              </a:rPr>
              <a:t>Harvard Business Review, </a:t>
            </a:r>
            <a:r>
              <a:rPr lang="en-US" sz="1100" dirty="0">
                <a:solidFill>
                  <a:srgbClr val="002060"/>
                </a:solidFill>
                <a:latin typeface="Calibri" panose="020F0502020204030204" pitchFamily="34" charset="0"/>
                <a:cs typeface="Calibri" panose="020F0502020204030204" pitchFamily="34" charset="0"/>
              </a:rPr>
              <a:t>June 2016</a:t>
            </a:r>
            <a:r>
              <a:rPr lang="en-US" sz="1100" b="1" dirty="0">
                <a:solidFill>
                  <a:srgbClr val="002060"/>
                </a:solidFill>
                <a:latin typeface="Calibri" panose="020F0502020204030204" pitchFamily="34" charset="0"/>
                <a:cs typeface="Calibri" panose="020F0502020204030204" pitchFamily="34" charset="0"/>
              </a:rPr>
              <a:t> </a:t>
            </a:r>
            <a:endParaRPr lang="en-US" sz="11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9914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65350-A197-B941-A5FD-E1E43827659E}"/>
              </a:ext>
            </a:extLst>
          </p:cNvPr>
          <p:cNvSpPr>
            <a:spLocks noGrp="1"/>
          </p:cNvSpPr>
          <p:nvPr>
            <p:ph type="title" idx="4294967295"/>
          </p:nvPr>
        </p:nvSpPr>
        <p:spPr>
          <a:xfrm>
            <a:off x="789263" y="72559"/>
            <a:ext cx="1808163" cy="963613"/>
          </a:xfrm>
          <a:ln>
            <a:solidFill>
              <a:srgbClr val="002060"/>
            </a:solidFill>
          </a:ln>
        </p:spPr>
        <p:txBody>
          <a:bodyPr>
            <a:normAutofit/>
          </a:bodyPr>
          <a:lstStyle/>
          <a:p>
            <a:pPr>
              <a:defRPr/>
            </a:pPr>
            <a:r>
              <a:rPr lang="en-US" sz="4200" b="1" dirty="0"/>
              <a:t>Roles</a:t>
            </a:r>
          </a:p>
        </p:txBody>
      </p:sp>
      <p:sp>
        <p:nvSpPr>
          <p:cNvPr id="4" name="TextBox 3">
            <a:extLst>
              <a:ext uri="{FF2B5EF4-FFF2-40B4-BE49-F238E27FC236}">
                <a16:creationId xmlns:a16="http://schemas.microsoft.com/office/drawing/2014/main" id="{919A2A4E-AB88-F349-A15A-AD3EE9D956A1}"/>
              </a:ext>
            </a:extLst>
          </p:cNvPr>
          <p:cNvSpPr txBox="1"/>
          <p:nvPr/>
        </p:nvSpPr>
        <p:spPr>
          <a:xfrm>
            <a:off x="2597426" y="82084"/>
            <a:ext cx="9594574" cy="954088"/>
          </a:xfrm>
          <a:prstGeom prst="rect">
            <a:avLst/>
          </a:prstGeom>
          <a:solidFill>
            <a:srgbClr val="0000CC"/>
          </a:solidFill>
          <a:ln>
            <a:noFill/>
          </a:ln>
        </p:spPr>
        <p:txBody>
          <a:bodyPr wrap="square">
            <a:spAutoFit/>
          </a:bodyPr>
          <a:lstStyle/>
          <a:p>
            <a:pPr algn="ctr">
              <a:defRPr/>
            </a:pPr>
            <a:r>
              <a:rPr lang="en-US" sz="2800" dirty="0">
                <a:solidFill>
                  <a:schemeClr val="bg1">
                    <a:lumMod val="85000"/>
                  </a:schemeClr>
                </a:solidFill>
                <a:ea typeface="ＭＳ Ｐゴシック" pitchFamily="-124" charset="-128"/>
              </a:rPr>
              <a:t>Expectations regarding appropriate behavior attributed to someone occupying a particular position</a:t>
            </a:r>
          </a:p>
        </p:txBody>
      </p:sp>
      <p:sp>
        <p:nvSpPr>
          <p:cNvPr id="14" name="TextBox 13">
            <a:extLst>
              <a:ext uri="{FF2B5EF4-FFF2-40B4-BE49-F238E27FC236}">
                <a16:creationId xmlns:a16="http://schemas.microsoft.com/office/drawing/2014/main" id="{3385A0A3-7F1B-F045-B8D6-271F867FEFED}"/>
              </a:ext>
            </a:extLst>
          </p:cNvPr>
          <p:cNvSpPr txBox="1"/>
          <p:nvPr/>
        </p:nvSpPr>
        <p:spPr>
          <a:xfrm>
            <a:off x="1816100" y="1353602"/>
            <a:ext cx="3855830" cy="3657600"/>
          </a:xfrm>
          <a:prstGeom prst="rect">
            <a:avLst/>
          </a:prstGeom>
          <a:noFill/>
          <a:ln>
            <a:noFill/>
          </a:ln>
        </p:spPr>
        <p:txBody>
          <a:bodyPr/>
          <a:lstStyle/>
          <a:p>
            <a:pPr>
              <a:defRPr/>
            </a:pPr>
            <a:r>
              <a:rPr lang="en-US" sz="2400" b="1" dirty="0">
                <a:solidFill>
                  <a:srgbClr val="0070C0"/>
                </a:solidFill>
                <a:ea typeface="ＭＳ Ｐゴシック" pitchFamily="-124" charset="-128"/>
              </a:rPr>
              <a:t>Role Perception</a:t>
            </a:r>
            <a:r>
              <a:rPr lang="en-US" sz="2400" dirty="0">
                <a:solidFill>
                  <a:srgbClr val="0070C0"/>
                </a:solidFill>
                <a:ea typeface="ＭＳ Ｐゴシック" pitchFamily="-124" charset="-128"/>
              </a:rPr>
              <a:t>: Your </a:t>
            </a:r>
            <a:r>
              <a:rPr lang="en-US" sz="2400" i="1" dirty="0">
                <a:solidFill>
                  <a:srgbClr val="0070C0"/>
                </a:solidFill>
                <a:ea typeface="ＭＳ Ｐゴシック" pitchFamily="-124" charset="-128"/>
              </a:rPr>
              <a:t>own</a:t>
            </a:r>
            <a:r>
              <a:rPr lang="en-US" sz="2400" dirty="0">
                <a:solidFill>
                  <a:srgbClr val="0070C0"/>
                </a:solidFill>
                <a:ea typeface="ＭＳ Ｐゴシック" pitchFamily="-124" charset="-128"/>
              </a:rPr>
              <a:t> expectations about how you are supposed to act in a given situation </a:t>
            </a:r>
          </a:p>
          <a:p>
            <a:pPr>
              <a:defRPr/>
            </a:pPr>
            <a:r>
              <a:rPr lang="en-US" sz="2400" b="1" dirty="0">
                <a:solidFill>
                  <a:srgbClr val="0070C0"/>
                </a:solidFill>
                <a:ea typeface="ＭＳ Ｐゴシック" pitchFamily="-124" charset="-128"/>
              </a:rPr>
              <a:t> </a:t>
            </a:r>
            <a:endParaRPr lang="en-US" sz="2400" dirty="0">
              <a:solidFill>
                <a:srgbClr val="0070C0"/>
              </a:solidFill>
              <a:ea typeface="ＭＳ Ｐゴシック" pitchFamily="-124" charset="-128"/>
            </a:endParaRPr>
          </a:p>
          <a:p>
            <a:pPr>
              <a:defRPr/>
            </a:pPr>
            <a:r>
              <a:rPr lang="en-US" sz="2400" b="1" dirty="0">
                <a:solidFill>
                  <a:srgbClr val="0070C0"/>
                </a:solidFill>
                <a:ea typeface="ＭＳ Ｐゴシック" pitchFamily="-124" charset="-128"/>
              </a:rPr>
              <a:t>Role Expectations:</a:t>
            </a:r>
            <a:r>
              <a:rPr lang="en-US" sz="2400" dirty="0">
                <a:solidFill>
                  <a:srgbClr val="0070C0"/>
                </a:solidFill>
                <a:ea typeface="ＭＳ Ｐゴシック" pitchFamily="-124" charset="-128"/>
              </a:rPr>
              <a:t> How </a:t>
            </a:r>
            <a:r>
              <a:rPr lang="en-US" sz="2400" i="1" dirty="0">
                <a:solidFill>
                  <a:srgbClr val="0070C0"/>
                </a:solidFill>
                <a:ea typeface="ＭＳ Ｐゴシック" pitchFamily="-124" charset="-128"/>
              </a:rPr>
              <a:t>other </a:t>
            </a:r>
            <a:r>
              <a:rPr lang="en-US" sz="2400" dirty="0">
                <a:solidFill>
                  <a:srgbClr val="0070C0"/>
                </a:solidFill>
                <a:ea typeface="ＭＳ Ｐゴシック" pitchFamily="-124" charset="-128"/>
              </a:rPr>
              <a:t>people believe a person should act in a given situation</a:t>
            </a:r>
          </a:p>
        </p:txBody>
      </p:sp>
      <p:sp>
        <p:nvSpPr>
          <p:cNvPr id="16" name="TextBox 15">
            <a:extLst>
              <a:ext uri="{FF2B5EF4-FFF2-40B4-BE49-F238E27FC236}">
                <a16:creationId xmlns:a16="http://schemas.microsoft.com/office/drawing/2014/main" id="{890B0209-19C0-F54B-8D53-FE2331BB60BD}"/>
              </a:ext>
            </a:extLst>
          </p:cNvPr>
          <p:cNvSpPr txBox="1"/>
          <p:nvPr/>
        </p:nvSpPr>
        <p:spPr>
          <a:xfrm>
            <a:off x="7072239" y="2779822"/>
            <a:ext cx="4724400" cy="4462760"/>
          </a:xfrm>
          <a:prstGeom prst="rect">
            <a:avLst/>
          </a:prstGeom>
          <a:noFill/>
          <a:ln>
            <a:noFill/>
          </a:ln>
        </p:spPr>
        <p:txBody>
          <a:bodyPr>
            <a:spAutoFit/>
          </a:bodyPr>
          <a:lstStyle/>
          <a:p>
            <a:pPr>
              <a:defRPr/>
            </a:pPr>
            <a:r>
              <a:rPr lang="en-US" sz="2400" b="1" dirty="0">
                <a:solidFill>
                  <a:srgbClr val="0070C0"/>
                </a:solidFill>
                <a:ea typeface="ＭＳ Ｐゴシック" pitchFamily="-124" charset="-128"/>
              </a:rPr>
              <a:t>Task-oriented: </a:t>
            </a:r>
            <a:r>
              <a:rPr lang="en-US" sz="2400" dirty="0">
                <a:solidFill>
                  <a:srgbClr val="0070C0"/>
                </a:solidFill>
                <a:ea typeface="ＭＳ Ｐゴシック" pitchFamily="-124" charset="-128"/>
              </a:rPr>
              <a:t>Team members who contribute the most to the team in order to accomplish the goals</a:t>
            </a:r>
          </a:p>
          <a:p>
            <a:pPr>
              <a:defRPr/>
            </a:pPr>
            <a:r>
              <a:rPr lang="en-US" sz="2400" b="1" dirty="0">
                <a:solidFill>
                  <a:srgbClr val="0070C0"/>
                </a:solidFill>
                <a:ea typeface="ＭＳ Ｐゴシック" pitchFamily="-124" charset="-128"/>
              </a:rPr>
              <a:t>Socio-emotional:  </a:t>
            </a:r>
            <a:r>
              <a:rPr lang="en-US" sz="2400" dirty="0">
                <a:solidFill>
                  <a:srgbClr val="0070C0"/>
                </a:solidFill>
                <a:ea typeface="ＭＳ Ｐゴシック" pitchFamily="-124" charset="-128"/>
              </a:rPr>
              <a:t>Team members who provide moral support, and try to build good working relationships within the team</a:t>
            </a:r>
          </a:p>
          <a:p>
            <a:pPr>
              <a:defRPr/>
            </a:pPr>
            <a:r>
              <a:rPr lang="en-US" sz="2400" b="1" dirty="0">
                <a:solidFill>
                  <a:srgbClr val="0070C0"/>
                </a:solidFill>
                <a:ea typeface="ＭＳ Ｐゴシック" pitchFamily="-124" charset="-128"/>
              </a:rPr>
              <a:t>Self-oriented: </a:t>
            </a:r>
            <a:r>
              <a:rPr lang="en-US" sz="2400" dirty="0">
                <a:solidFill>
                  <a:srgbClr val="0070C0"/>
                </a:solidFill>
                <a:ea typeface="ＭＳ Ｐゴシック" pitchFamily="-124" charset="-128"/>
              </a:rPr>
              <a:t>Team members who focus on their own personal good and well being, sometimes at the expense of others</a:t>
            </a:r>
          </a:p>
          <a:p>
            <a:pPr>
              <a:defRPr/>
            </a:pPr>
            <a:endParaRPr lang="en-US" sz="2000" b="1" dirty="0">
              <a:ea typeface="ＭＳ Ｐゴシック" pitchFamily="-124" charset="-128"/>
            </a:endParaRPr>
          </a:p>
        </p:txBody>
      </p:sp>
      <p:pic>
        <p:nvPicPr>
          <p:cNvPr id="8" name="Picture 7">
            <a:extLst>
              <a:ext uri="{FF2B5EF4-FFF2-40B4-BE49-F238E27FC236}">
                <a16:creationId xmlns:a16="http://schemas.microsoft.com/office/drawing/2014/main" id="{B147153D-1794-B145-917D-6D33790B6D5D}"/>
              </a:ext>
            </a:extLst>
          </p:cNvPr>
          <p:cNvPicPr>
            <a:picLocks noChangeAspect="1"/>
          </p:cNvPicPr>
          <p:nvPr/>
        </p:nvPicPr>
        <p:blipFill>
          <a:blip r:embed="rId3"/>
          <a:stretch>
            <a:fillRect/>
          </a:stretch>
        </p:blipFill>
        <p:spPr>
          <a:xfrm>
            <a:off x="1431234" y="5168277"/>
            <a:ext cx="4240696" cy="1689723"/>
          </a:xfrm>
          <a:prstGeom prst="rect">
            <a:avLst/>
          </a:prstGeom>
        </p:spPr>
      </p:pic>
      <p:pic>
        <p:nvPicPr>
          <p:cNvPr id="7" name="Picture 6">
            <a:extLst>
              <a:ext uri="{FF2B5EF4-FFF2-40B4-BE49-F238E27FC236}">
                <a16:creationId xmlns:a16="http://schemas.microsoft.com/office/drawing/2014/main" id="{4730B889-4552-F14B-8A31-1BBB9BC7E4E8}"/>
              </a:ext>
            </a:extLst>
          </p:cNvPr>
          <p:cNvPicPr>
            <a:picLocks noChangeAspect="1"/>
          </p:cNvPicPr>
          <p:nvPr/>
        </p:nvPicPr>
        <p:blipFill>
          <a:blip r:embed="rId4"/>
          <a:stretch>
            <a:fillRect/>
          </a:stretch>
        </p:blipFill>
        <p:spPr>
          <a:xfrm>
            <a:off x="7808839" y="1167409"/>
            <a:ext cx="3251200" cy="1481176"/>
          </a:xfrm>
          <a:prstGeom prst="rect">
            <a:avLst/>
          </a:prstGeom>
        </p:spPr>
      </p:pic>
    </p:spTree>
    <p:extLst>
      <p:ext uri="{BB962C8B-B14F-4D97-AF65-F5344CB8AC3E}">
        <p14:creationId xmlns:p14="http://schemas.microsoft.com/office/powerpoint/2010/main" val="1125014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65350-A197-B941-A5FD-E1E43827659E}"/>
              </a:ext>
            </a:extLst>
          </p:cNvPr>
          <p:cNvSpPr>
            <a:spLocks noGrp="1"/>
          </p:cNvSpPr>
          <p:nvPr>
            <p:ph type="title" idx="4294967295"/>
          </p:nvPr>
        </p:nvSpPr>
        <p:spPr>
          <a:xfrm>
            <a:off x="789263" y="12114"/>
            <a:ext cx="1808163" cy="963613"/>
          </a:xfrm>
          <a:ln>
            <a:solidFill>
              <a:srgbClr val="002060"/>
            </a:solidFill>
          </a:ln>
        </p:spPr>
        <p:txBody>
          <a:bodyPr>
            <a:normAutofit/>
          </a:bodyPr>
          <a:lstStyle/>
          <a:p>
            <a:pPr>
              <a:defRPr/>
            </a:pPr>
            <a:r>
              <a:rPr lang="en-US" sz="4200" b="1" dirty="0"/>
              <a:t>Norms</a:t>
            </a:r>
          </a:p>
        </p:txBody>
      </p:sp>
      <p:pic>
        <p:nvPicPr>
          <p:cNvPr id="8" name="Picture 7">
            <a:extLst>
              <a:ext uri="{FF2B5EF4-FFF2-40B4-BE49-F238E27FC236}">
                <a16:creationId xmlns:a16="http://schemas.microsoft.com/office/drawing/2014/main" id="{B147153D-1794-B145-917D-6D33790B6D5D}"/>
              </a:ext>
            </a:extLst>
          </p:cNvPr>
          <p:cNvPicPr>
            <a:picLocks noChangeAspect="1"/>
          </p:cNvPicPr>
          <p:nvPr/>
        </p:nvPicPr>
        <p:blipFill>
          <a:blip r:embed="rId3"/>
          <a:stretch>
            <a:fillRect/>
          </a:stretch>
        </p:blipFill>
        <p:spPr>
          <a:xfrm>
            <a:off x="1693344" y="2734238"/>
            <a:ext cx="4240696" cy="1689723"/>
          </a:xfrm>
          <a:prstGeom prst="rect">
            <a:avLst/>
          </a:prstGeom>
        </p:spPr>
      </p:pic>
      <p:sp>
        <p:nvSpPr>
          <p:cNvPr id="9" name="TextBox 8">
            <a:extLst>
              <a:ext uri="{FF2B5EF4-FFF2-40B4-BE49-F238E27FC236}">
                <a16:creationId xmlns:a16="http://schemas.microsoft.com/office/drawing/2014/main" id="{8EF66599-5A13-AC42-9927-8D5C07C3A496}"/>
              </a:ext>
            </a:extLst>
          </p:cNvPr>
          <p:cNvSpPr txBox="1"/>
          <p:nvPr/>
        </p:nvSpPr>
        <p:spPr>
          <a:xfrm>
            <a:off x="2597426" y="21620"/>
            <a:ext cx="9594574" cy="954107"/>
          </a:xfrm>
          <a:prstGeom prst="rect">
            <a:avLst/>
          </a:prstGeom>
          <a:solidFill>
            <a:srgbClr val="0000CC"/>
          </a:solidFill>
          <a:ln>
            <a:noFill/>
          </a:ln>
        </p:spPr>
        <p:txBody>
          <a:bodyPr wrap="square">
            <a:spAutoFit/>
          </a:bodyPr>
          <a:lstStyle/>
          <a:p>
            <a:pPr algn="ctr">
              <a:defRPr/>
            </a:pPr>
            <a:r>
              <a:rPr lang="en-US" sz="2800" i="1" dirty="0">
                <a:solidFill>
                  <a:schemeClr val="bg1">
                    <a:lumMod val="85000"/>
                  </a:schemeClr>
                </a:solidFill>
                <a:ea typeface="ＭＳ Ｐゴシック" pitchFamily="-124" charset="-128"/>
              </a:rPr>
              <a:t>Shared</a:t>
            </a:r>
            <a:r>
              <a:rPr lang="en-US" sz="2800" dirty="0">
                <a:solidFill>
                  <a:schemeClr val="bg1">
                    <a:lumMod val="85000"/>
                  </a:schemeClr>
                </a:solidFill>
                <a:ea typeface="ＭＳ Ｐゴシック" pitchFamily="-124" charset="-128"/>
              </a:rPr>
              <a:t> team expectations about appropriate behavior </a:t>
            </a:r>
          </a:p>
          <a:p>
            <a:pPr algn="ctr">
              <a:defRPr/>
            </a:pPr>
            <a:endParaRPr lang="en-US" sz="2800" dirty="0">
              <a:solidFill>
                <a:schemeClr val="bg1">
                  <a:lumMod val="85000"/>
                </a:schemeClr>
              </a:solidFill>
              <a:ea typeface="ＭＳ Ｐゴシック" pitchFamily="-124" charset="-128"/>
            </a:endParaRPr>
          </a:p>
        </p:txBody>
      </p:sp>
      <p:sp>
        <p:nvSpPr>
          <p:cNvPr id="10" name="TextBox 9">
            <a:extLst>
              <a:ext uri="{FF2B5EF4-FFF2-40B4-BE49-F238E27FC236}">
                <a16:creationId xmlns:a16="http://schemas.microsoft.com/office/drawing/2014/main" id="{CED4A586-98EF-9544-A818-9BF0F2BA6A61}"/>
              </a:ext>
            </a:extLst>
          </p:cNvPr>
          <p:cNvSpPr txBox="1"/>
          <p:nvPr/>
        </p:nvSpPr>
        <p:spPr>
          <a:xfrm>
            <a:off x="7237309" y="1971124"/>
            <a:ext cx="4240696" cy="3571260"/>
          </a:xfrm>
          <a:prstGeom prst="rect">
            <a:avLst/>
          </a:prstGeom>
          <a:noFill/>
          <a:ln>
            <a:noFill/>
          </a:ln>
        </p:spPr>
        <p:txBody>
          <a:bodyPr/>
          <a:lstStyle/>
          <a:p>
            <a:pPr>
              <a:defRPr/>
            </a:pPr>
            <a:r>
              <a:rPr lang="en-US" sz="2800" b="1" dirty="0">
                <a:solidFill>
                  <a:srgbClr val="0070C0"/>
                </a:solidFill>
                <a:ea typeface="ＭＳ Ｐゴシック" pitchFamily="-124" charset="-128"/>
              </a:rPr>
              <a:t>Prescriptive Norms: </a:t>
            </a:r>
            <a:r>
              <a:rPr lang="en-US" sz="2800" dirty="0">
                <a:solidFill>
                  <a:srgbClr val="0070C0"/>
                </a:solidFill>
                <a:ea typeface="ＭＳ Ｐゴシック" pitchFamily="-124" charset="-128"/>
              </a:rPr>
              <a:t>Tell team members what </a:t>
            </a:r>
            <a:r>
              <a:rPr lang="en-US" sz="2800" b="1" i="1" dirty="0">
                <a:solidFill>
                  <a:srgbClr val="0070C0"/>
                </a:solidFill>
                <a:ea typeface="ＭＳ Ｐゴシック" pitchFamily="-124" charset="-128"/>
              </a:rPr>
              <a:t>acceptable</a:t>
            </a:r>
            <a:r>
              <a:rPr lang="en-US" sz="2800" dirty="0">
                <a:solidFill>
                  <a:srgbClr val="0070C0"/>
                </a:solidFill>
                <a:ea typeface="ＭＳ Ｐゴシック" pitchFamily="-124" charset="-128"/>
              </a:rPr>
              <a:t> behaviors are</a:t>
            </a:r>
          </a:p>
          <a:p>
            <a:pPr>
              <a:defRPr/>
            </a:pPr>
            <a:endParaRPr lang="en-US" sz="2800" b="1" dirty="0">
              <a:solidFill>
                <a:srgbClr val="0070C0"/>
              </a:solidFill>
              <a:ea typeface="ＭＳ Ｐゴシック" pitchFamily="-124" charset="-128"/>
            </a:endParaRPr>
          </a:p>
          <a:p>
            <a:pPr>
              <a:defRPr/>
            </a:pPr>
            <a:r>
              <a:rPr lang="en-US" sz="2800" b="1" dirty="0">
                <a:solidFill>
                  <a:srgbClr val="0070C0"/>
                </a:solidFill>
                <a:ea typeface="ＭＳ Ｐゴシック" pitchFamily="-124" charset="-128"/>
              </a:rPr>
              <a:t>Proscriptive Norms: </a:t>
            </a:r>
            <a:r>
              <a:rPr lang="en-US" sz="2800" dirty="0">
                <a:solidFill>
                  <a:srgbClr val="0070C0"/>
                </a:solidFill>
                <a:ea typeface="ＭＳ Ｐゴシック" pitchFamily="-124" charset="-128"/>
              </a:rPr>
              <a:t>Tell team members what </a:t>
            </a:r>
            <a:r>
              <a:rPr lang="en-US" sz="2800" b="1" i="1" dirty="0">
                <a:solidFill>
                  <a:srgbClr val="0070C0"/>
                </a:solidFill>
                <a:ea typeface="ＭＳ Ｐゴシック" pitchFamily="-124" charset="-128"/>
              </a:rPr>
              <a:t>unacceptable</a:t>
            </a:r>
            <a:r>
              <a:rPr lang="en-US" sz="2800" dirty="0">
                <a:solidFill>
                  <a:srgbClr val="0070C0"/>
                </a:solidFill>
                <a:ea typeface="ＭＳ Ｐゴシック" pitchFamily="-124" charset="-128"/>
              </a:rPr>
              <a:t> behaviors are</a:t>
            </a:r>
          </a:p>
        </p:txBody>
      </p:sp>
    </p:spTree>
    <p:extLst>
      <p:ext uri="{BB962C8B-B14F-4D97-AF65-F5344CB8AC3E}">
        <p14:creationId xmlns:p14="http://schemas.microsoft.com/office/powerpoint/2010/main" val="2580083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7">
            <a:extLst>
              <a:ext uri="{FF2B5EF4-FFF2-40B4-BE49-F238E27FC236}">
                <a16:creationId xmlns:a16="http://schemas.microsoft.com/office/drawing/2014/main" id="{53E7593C-933F-B44C-A90F-2A3EB5243148}"/>
              </a:ext>
            </a:extLst>
          </p:cNvPr>
          <p:cNvSpPr>
            <a:spLocks noGrp="1" noChangeArrowheads="1"/>
          </p:cNvSpPr>
          <p:nvPr>
            <p:ph type="title"/>
          </p:nvPr>
        </p:nvSpPr>
        <p:spPr>
          <a:xfrm>
            <a:off x="1371601" y="314739"/>
            <a:ext cx="9601200" cy="1485900"/>
          </a:xfrm>
        </p:spPr>
        <p:txBody>
          <a:bodyPr/>
          <a:lstStyle/>
          <a:p>
            <a:r>
              <a:rPr lang="en-US" altLang="en-US" sz="4000" b="1" dirty="0">
                <a:ea typeface="ＭＳ Ｐゴシック" panose="020B0600070205080204" pitchFamily="34" charset="-128"/>
              </a:rPr>
              <a:t>Positive-Negative Norms</a:t>
            </a:r>
          </a:p>
        </p:txBody>
      </p:sp>
      <p:sp>
        <p:nvSpPr>
          <p:cNvPr id="33794" name="Text Placeholder 8">
            <a:extLst>
              <a:ext uri="{FF2B5EF4-FFF2-40B4-BE49-F238E27FC236}">
                <a16:creationId xmlns:a16="http://schemas.microsoft.com/office/drawing/2014/main" id="{EE9C1142-44F5-304D-9752-0F011257362A}"/>
              </a:ext>
            </a:extLst>
          </p:cNvPr>
          <p:cNvSpPr>
            <a:spLocks noGrp="1" noChangeArrowheads="1"/>
          </p:cNvSpPr>
          <p:nvPr>
            <p:ph type="body" idx="1"/>
          </p:nvPr>
        </p:nvSpPr>
        <p:spPr>
          <a:xfrm>
            <a:off x="1981200" y="1356519"/>
            <a:ext cx="4040188" cy="639763"/>
          </a:xfrm>
        </p:spPr>
        <p:txBody>
          <a:bodyPr/>
          <a:lstStyle/>
          <a:p>
            <a:pPr algn="ctr"/>
            <a:r>
              <a:rPr lang="en-US" altLang="en-US" sz="2800" b="1" dirty="0">
                <a:ea typeface="ＭＳ Ｐゴシック" panose="020B0600070205080204" pitchFamily="34" charset="-128"/>
              </a:rPr>
              <a:t>Positive</a:t>
            </a:r>
            <a:r>
              <a:rPr lang="en-US" altLang="en-US" sz="2800" dirty="0">
                <a:ea typeface="ＭＳ Ｐゴシック" panose="020B0600070205080204" pitchFamily="34" charset="-128"/>
              </a:rPr>
              <a:t> </a:t>
            </a:r>
          </a:p>
        </p:txBody>
      </p:sp>
      <p:sp>
        <p:nvSpPr>
          <p:cNvPr id="33795" name="Content Placeholder 9">
            <a:extLst>
              <a:ext uri="{FF2B5EF4-FFF2-40B4-BE49-F238E27FC236}">
                <a16:creationId xmlns:a16="http://schemas.microsoft.com/office/drawing/2014/main" id="{4D7984ED-637D-924D-A149-91BC18D366AD}"/>
              </a:ext>
            </a:extLst>
          </p:cNvPr>
          <p:cNvSpPr>
            <a:spLocks noGrp="1" noChangeArrowheads="1"/>
          </p:cNvSpPr>
          <p:nvPr>
            <p:ph sz="half" idx="2"/>
          </p:nvPr>
        </p:nvSpPr>
        <p:spPr>
          <a:xfrm>
            <a:off x="1371601" y="2286000"/>
            <a:ext cx="5095459" cy="3951288"/>
          </a:xfrm>
        </p:spPr>
        <p:txBody>
          <a:bodyPr>
            <a:noAutofit/>
          </a:bodyPr>
          <a:lstStyle/>
          <a:p>
            <a:pPr lvl="1" eaLnBrk="1" hangingPunct="1">
              <a:buFont typeface="Wingdings" pitchFamily="2" charset="2"/>
              <a:buChar char="§"/>
            </a:pPr>
            <a:r>
              <a:rPr lang="en-US" altLang="en-US" sz="2400" i="0" dirty="0">
                <a:ea typeface="ＭＳ Ｐゴシック" panose="020B0600070205080204" pitchFamily="34" charset="-128"/>
              </a:rPr>
              <a:t>Standing up for the university/students when unfairly criticized</a:t>
            </a:r>
          </a:p>
          <a:p>
            <a:pPr lvl="1" eaLnBrk="1" hangingPunct="1">
              <a:buFont typeface="Wingdings" pitchFamily="2" charset="2"/>
              <a:buChar char="§"/>
            </a:pPr>
            <a:r>
              <a:rPr lang="en-US" altLang="en-US" sz="2400" i="0" dirty="0">
                <a:ea typeface="ＭＳ Ｐゴシック" panose="020B0600070205080204" pitchFamily="34" charset="-128"/>
              </a:rPr>
              <a:t>Always trying to improve</a:t>
            </a:r>
          </a:p>
          <a:p>
            <a:pPr lvl="1" eaLnBrk="1" hangingPunct="1">
              <a:buFont typeface="Wingdings" pitchFamily="2" charset="2"/>
              <a:buChar char="§"/>
            </a:pPr>
            <a:r>
              <a:rPr lang="en-US" altLang="en-US" sz="2400" i="0" dirty="0">
                <a:ea typeface="ＭＳ Ｐゴシック" panose="020B0600070205080204" pitchFamily="34" charset="-128"/>
              </a:rPr>
              <a:t>Listening to others</a:t>
            </a:r>
          </a:p>
          <a:p>
            <a:pPr lvl="1" eaLnBrk="1" hangingPunct="1">
              <a:buFont typeface="Wingdings" pitchFamily="2" charset="2"/>
              <a:buChar char="§"/>
            </a:pPr>
            <a:r>
              <a:rPr lang="en-US" altLang="en-US" sz="2400" i="0" dirty="0">
                <a:ea typeface="ＭＳ Ｐゴシック" panose="020B0600070205080204" pitchFamily="34" charset="-128"/>
              </a:rPr>
              <a:t>Actively seeking ideas and opinions of others</a:t>
            </a:r>
          </a:p>
          <a:p>
            <a:pPr lvl="1" eaLnBrk="1" hangingPunct="1">
              <a:buFont typeface="Wingdings" pitchFamily="2" charset="2"/>
              <a:buChar char="§"/>
            </a:pPr>
            <a:r>
              <a:rPr lang="en-US" altLang="en-US" sz="2400" i="0" dirty="0">
                <a:ea typeface="ＭＳ Ｐゴシック" panose="020B0600070205080204" pitchFamily="34" charset="-128"/>
              </a:rPr>
              <a:t>Caring about the students in your classes</a:t>
            </a:r>
          </a:p>
          <a:p>
            <a:pPr lvl="1" eaLnBrk="1" hangingPunct="1">
              <a:buFont typeface="Wingdings" pitchFamily="2" charset="2"/>
              <a:buChar char="§"/>
            </a:pPr>
            <a:r>
              <a:rPr lang="en-US" altLang="en-US" sz="2400" i="0" dirty="0">
                <a:ea typeface="ＭＳ Ｐゴシック" panose="020B0600070205080204" pitchFamily="34" charset="-128"/>
              </a:rPr>
              <a:t>Doing what you say you will do</a:t>
            </a:r>
          </a:p>
          <a:p>
            <a:pPr lvl="1" eaLnBrk="1" hangingPunct="1">
              <a:buFont typeface="Wingdings" pitchFamily="2" charset="2"/>
              <a:buChar char="§"/>
            </a:pPr>
            <a:r>
              <a:rPr lang="en-US" altLang="en-US" sz="2400" i="0" dirty="0">
                <a:ea typeface="ＭＳ Ｐゴシック" panose="020B0600070205080204" pitchFamily="34" charset="-128"/>
              </a:rPr>
              <a:t>Being responsible </a:t>
            </a:r>
          </a:p>
        </p:txBody>
      </p:sp>
      <p:sp>
        <p:nvSpPr>
          <p:cNvPr id="33796" name="Text Placeholder 10">
            <a:extLst>
              <a:ext uri="{FF2B5EF4-FFF2-40B4-BE49-F238E27FC236}">
                <a16:creationId xmlns:a16="http://schemas.microsoft.com/office/drawing/2014/main" id="{93551893-A9F1-864D-B14E-6219BA9AEAA6}"/>
              </a:ext>
            </a:extLst>
          </p:cNvPr>
          <p:cNvSpPr>
            <a:spLocks noGrp="1" noChangeArrowheads="1"/>
          </p:cNvSpPr>
          <p:nvPr>
            <p:ph type="body" sz="quarter" idx="3"/>
          </p:nvPr>
        </p:nvSpPr>
        <p:spPr>
          <a:xfrm>
            <a:off x="6172201" y="1356518"/>
            <a:ext cx="4041775" cy="639763"/>
          </a:xfrm>
        </p:spPr>
        <p:txBody>
          <a:bodyPr/>
          <a:lstStyle/>
          <a:p>
            <a:pPr algn="ctr"/>
            <a:r>
              <a:rPr lang="en-US" altLang="en-US" sz="2800" b="1" dirty="0">
                <a:ea typeface="ＭＳ Ｐゴシック" panose="020B0600070205080204" pitchFamily="34" charset="-128"/>
              </a:rPr>
              <a:t>Negative</a:t>
            </a:r>
          </a:p>
        </p:txBody>
      </p:sp>
      <p:sp>
        <p:nvSpPr>
          <p:cNvPr id="33797" name="Content Placeholder 11">
            <a:extLst>
              <a:ext uri="{FF2B5EF4-FFF2-40B4-BE49-F238E27FC236}">
                <a16:creationId xmlns:a16="http://schemas.microsoft.com/office/drawing/2014/main" id="{3E9636A2-3554-594E-B093-8724F1F27301}"/>
              </a:ext>
            </a:extLst>
          </p:cNvPr>
          <p:cNvSpPr>
            <a:spLocks noGrp="1" noChangeArrowheads="1"/>
          </p:cNvSpPr>
          <p:nvPr>
            <p:ph sz="quarter" idx="4"/>
          </p:nvPr>
        </p:nvSpPr>
        <p:spPr>
          <a:xfrm>
            <a:off x="6172201" y="2286000"/>
            <a:ext cx="5463208" cy="3951288"/>
          </a:xfrm>
        </p:spPr>
        <p:txBody>
          <a:bodyPr>
            <a:normAutofit/>
          </a:bodyPr>
          <a:lstStyle/>
          <a:p>
            <a:pPr lvl="1">
              <a:buFont typeface="Wingdings" pitchFamily="2" charset="2"/>
              <a:buChar char="§"/>
            </a:pPr>
            <a:r>
              <a:rPr lang="en-US" altLang="en-US" sz="2400" i="0" dirty="0">
                <a:ea typeface="ＭＳ Ｐゴシック" panose="020B0600070205080204" pitchFamily="34" charset="-128"/>
              </a:rPr>
              <a:t>Saying negative things about your university/fellow students </a:t>
            </a:r>
          </a:p>
          <a:p>
            <a:pPr lvl="1" eaLnBrk="1" hangingPunct="1">
              <a:buFont typeface="Wingdings" pitchFamily="2" charset="2"/>
              <a:buChar char="§"/>
            </a:pPr>
            <a:r>
              <a:rPr lang="en-US" altLang="en-US" sz="2400" i="0" dirty="0">
                <a:ea typeface="ＭＳ Ｐゴシック" panose="020B0600070205080204" pitchFamily="34" charset="-128"/>
              </a:rPr>
              <a:t>Taking advantage of others</a:t>
            </a:r>
          </a:p>
          <a:p>
            <a:pPr lvl="1" eaLnBrk="1" hangingPunct="1">
              <a:buFont typeface="Wingdings" pitchFamily="2" charset="2"/>
              <a:buChar char="§"/>
            </a:pPr>
            <a:r>
              <a:rPr lang="en-US" altLang="en-US" sz="2400" i="0" dirty="0">
                <a:ea typeface="ＭＳ Ｐゴシック" panose="020B0600070205080204" pitchFamily="34" charset="-128"/>
              </a:rPr>
              <a:t>Accepting sub-standard goals/grades</a:t>
            </a:r>
          </a:p>
          <a:p>
            <a:pPr lvl="1" eaLnBrk="1" hangingPunct="1">
              <a:buFont typeface="Wingdings" pitchFamily="2" charset="2"/>
              <a:buChar char="§"/>
            </a:pPr>
            <a:r>
              <a:rPr lang="en-US" altLang="en-US" sz="2400" i="0" dirty="0">
                <a:ea typeface="ＭＳ Ｐゴシック" panose="020B0600070205080204" pitchFamily="34" charset="-128"/>
              </a:rPr>
              <a:t>Putting yourself first</a:t>
            </a:r>
          </a:p>
          <a:p>
            <a:pPr lvl="1" eaLnBrk="1" hangingPunct="1">
              <a:buFont typeface="Wingdings" pitchFamily="2" charset="2"/>
              <a:buChar char="§"/>
            </a:pPr>
            <a:r>
              <a:rPr lang="en-US" altLang="en-US" sz="2400" i="0" dirty="0">
                <a:ea typeface="ＭＳ Ｐゴシック" panose="020B0600070205080204" pitchFamily="34" charset="-128"/>
              </a:rPr>
              <a:t>Getting ahead, regardless of costs</a:t>
            </a:r>
          </a:p>
          <a:p>
            <a:pPr lvl="1" eaLnBrk="1" hangingPunct="1">
              <a:buFont typeface="Wingdings" pitchFamily="2" charset="2"/>
              <a:buChar char="§"/>
            </a:pPr>
            <a:r>
              <a:rPr lang="en-US" altLang="en-US" sz="2400" i="0" dirty="0">
                <a:ea typeface="ＭＳ Ｐゴシック" panose="020B0600070205080204" pitchFamily="34" charset="-128"/>
              </a:rPr>
              <a:t>Hiding problems from others</a:t>
            </a:r>
          </a:p>
          <a:p>
            <a:pPr marL="0" indent="0">
              <a:buNone/>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4248605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Slika 3" descr="bigstock-Brunette-Businesswoman-Bored-I-6565230.jpg">
            <a:extLst>
              <a:ext uri="{FF2B5EF4-FFF2-40B4-BE49-F238E27FC236}">
                <a16:creationId xmlns:a16="http://schemas.microsoft.com/office/drawing/2014/main" id="{FEF7BDA9-733D-BA43-AF10-E351322EF605}"/>
              </a:ext>
            </a:extLst>
          </p:cNvPr>
          <p:cNvSpPr>
            <a:spLocks noChangeAspect="1" noChangeArrowheads="1"/>
          </p:cNvSpPr>
          <p:nvPr/>
        </p:nvSpPr>
        <p:spPr bwMode="auto">
          <a:xfrm>
            <a:off x="4419600" y="3810000"/>
            <a:ext cx="34290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 name="Picture 2">
            <a:extLst>
              <a:ext uri="{FF2B5EF4-FFF2-40B4-BE49-F238E27FC236}">
                <a16:creationId xmlns:a16="http://schemas.microsoft.com/office/drawing/2014/main" id="{A99BB951-2F5E-A94A-931D-FCAAE9C62624}"/>
              </a:ext>
            </a:extLst>
          </p:cNvPr>
          <p:cNvPicPr>
            <a:picLocks noChangeAspect="1"/>
          </p:cNvPicPr>
          <p:nvPr/>
        </p:nvPicPr>
        <p:blipFill>
          <a:blip r:embed="rId3"/>
          <a:stretch>
            <a:fillRect/>
          </a:stretch>
        </p:blipFill>
        <p:spPr>
          <a:xfrm>
            <a:off x="450574" y="0"/>
            <a:ext cx="11741426" cy="6858000"/>
          </a:xfrm>
          <a:prstGeom prst="rect">
            <a:avLst/>
          </a:prstGeom>
        </p:spPr>
      </p:pic>
      <p:sp>
        <p:nvSpPr>
          <p:cNvPr id="10" name="Content Placeholder 2">
            <a:extLst>
              <a:ext uri="{FF2B5EF4-FFF2-40B4-BE49-F238E27FC236}">
                <a16:creationId xmlns:a16="http://schemas.microsoft.com/office/drawing/2014/main" id="{56502E0C-A7EA-1F4D-B473-1F51AC8F2D64}"/>
              </a:ext>
            </a:extLst>
          </p:cNvPr>
          <p:cNvSpPr txBox="1">
            <a:spLocks noChangeArrowheads="1"/>
          </p:cNvSpPr>
          <p:nvPr/>
        </p:nvSpPr>
        <p:spPr>
          <a:xfrm>
            <a:off x="3816627" y="3120887"/>
            <a:ext cx="3682447" cy="4302125"/>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buFont typeface="Wingdings" pitchFamily="2" charset="2"/>
              <a:buNone/>
            </a:pPr>
            <a:r>
              <a:rPr lang="en-US" altLang="en-US" sz="3600" dirty="0">
                <a:ea typeface="ＭＳ Ｐゴシック" panose="020B0600070205080204" pitchFamily="34" charset="-128"/>
              </a:rPr>
              <a:t>	</a:t>
            </a:r>
            <a:r>
              <a:rPr lang="en-US" altLang="en-US" sz="3200" dirty="0">
                <a:solidFill>
                  <a:schemeClr val="bg1">
                    <a:lumMod val="85000"/>
                  </a:schemeClr>
                </a:solidFill>
                <a:ea typeface="ＭＳ Ｐゴシック" panose="020B0600070205080204" pitchFamily="34" charset="-128"/>
              </a:rPr>
              <a:t>Tendency for a person in a team to do less than he or she normally would if they were doing project on their own.</a:t>
            </a:r>
          </a:p>
          <a:p>
            <a:pPr>
              <a:buFont typeface="Wingdings" pitchFamily="2" charset="2"/>
              <a:buNone/>
            </a:pPr>
            <a:r>
              <a:rPr lang="en-US" altLang="en-US" sz="3200" dirty="0">
                <a:ea typeface="ＭＳ Ｐゴシック" panose="020B0600070205080204" pitchFamily="34" charset="-128"/>
              </a:rPr>
              <a:t> </a:t>
            </a:r>
          </a:p>
        </p:txBody>
      </p:sp>
    </p:spTree>
    <p:extLst>
      <p:ext uri="{BB962C8B-B14F-4D97-AF65-F5344CB8AC3E}">
        <p14:creationId xmlns:p14="http://schemas.microsoft.com/office/powerpoint/2010/main" val="1795708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ener50percent.png">
            <a:extLst>
              <a:ext uri="{FF2B5EF4-FFF2-40B4-BE49-F238E27FC236}">
                <a16:creationId xmlns:a16="http://schemas.microsoft.com/office/drawing/2014/main" id="{DE01EA08-BEA6-EE44-81F3-70EE4B8B63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6021" y="1546335"/>
            <a:ext cx="7053072" cy="2798064"/>
          </a:xfrm>
          <a:prstGeom prst="rect">
            <a:avLst/>
          </a:prstGeom>
        </p:spPr>
      </p:pic>
    </p:spTree>
    <p:extLst>
      <p:ext uri="{BB962C8B-B14F-4D97-AF65-F5344CB8AC3E}">
        <p14:creationId xmlns:p14="http://schemas.microsoft.com/office/powerpoint/2010/main" val="4250610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tention_action-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6596" y="0"/>
            <a:ext cx="9144000" cy="6858000"/>
          </a:xfrm>
          <a:prstGeom prst="rect">
            <a:avLst/>
          </a:prstGeom>
        </p:spPr>
      </p:pic>
    </p:spTree>
    <p:extLst>
      <p:ext uri="{BB962C8B-B14F-4D97-AF65-F5344CB8AC3E}">
        <p14:creationId xmlns:p14="http://schemas.microsoft.com/office/powerpoint/2010/main" val="1232046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6657" y="895560"/>
            <a:ext cx="9601200" cy="1485900"/>
          </a:xfrm>
        </p:spPr>
        <p:txBody>
          <a:bodyPr/>
          <a:lstStyle/>
          <a:p>
            <a:r>
              <a:rPr lang="en-US" b="1" dirty="0"/>
              <a:t>What Stands in Our Way? </a:t>
            </a:r>
            <a:endParaRPr lang="en-US" dirty="0"/>
          </a:p>
        </p:txBody>
      </p:sp>
      <p:sp>
        <p:nvSpPr>
          <p:cNvPr id="4" name="Content Placeholder 3"/>
          <p:cNvSpPr>
            <a:spLocks noGrp="1"/>
          </p:cNvSpPr>
          <p:nvPr>
            <p:ph idx="1"/>
          </p:nvPr>
        </p:nvSpPr>
        <p:spPr>
          <a:xfrm>
            <a:off x="2839427" y="2140673"/>
            <a:ext cx="8229601" cy="4031840"/>
          </a:xfrm>
        </p:spPr>
        <p:txBody>
          <a:bodyPr>
            <a:normAutofit/>
          </a:bodyPr>
          <a:lstStyle/>
          <a:p>
            <a:pPr marL="685800"/>
            <a:r>
              <a:rPr lang="en-US" dirty="0">
                <a:solidFill>
                  <a:schemeClr val="tx2"/>
                </a:solidFill>
                <a:latin typeface="+mj-lt"/>
                <a:ea typeface="+mj-ea"/>
                <a:cs typeface="+mj-cs"/>
              </a:rPr>
              <a:t>Too much to do</a:t>
            </a:r>
          </a:p>
          <a:p>
            <a:pPr marL="685800"/>
            <a:r>
              <a:rPr lang="en-US" dirty="0">
                <a:solidFill>
                  <a:schemeClr val="tx2"/>
                </a:solidFill>
                <a:latin typeface="+mj-lt"/>
                <a:ea typeface="+mj-ea"/>
                <a:cs typeface="+mj-cs"/>
              </a:rPr>
              <a:t>Lack of confidence</a:t>
            </a:r>
          </a:p>
          <a:p>
            <a:pPr marL="685800"/>
            <a:r>
              <a:rPr lang="en-US" dirty="0">
                <a:solidFill>
                  <a:schemeClr val="tx2"/>
                </a:solidFill>
                <a:latin typeface="+mj-lt"/>
                <a:ea typeface="+mj-ea"/>
                <a:cs typeface="+mj-cs"/>
              </a:rPr>
              <a:t>Competing priorities</a:t>
            </a:r>
          </a:p>
        </p:txBody>
      </p:sp>
      <p:pic>
        <p:nvPicPr>
          <p:cNvPr id="10" name="Picture Placeholder 18">
            <a:extLst>
              <a:ext uri="{FF2B5EF4-FFF2-40B4-BE49-F238E27FC236}">
                <a16:creationId xmlns:a16="http://schemas.microsoft.com/office/drawing/2014/main" id="{8FFC94A7-AC9C-2E43-B71A-5E6E8452F1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8101" y="1980271"/>
            <a:ext cx="685800" cy="649978"/>
          </a:xfrm>
          <a:prstGeom prst="rect">
            <a:avLst/>
          </a:prstGeom>
        </p:spPr>
      </p:pic>
      <p:pic>
        <p:nvPicPr>
          <p:cNvPr id="11" name="Picture Placeholder 18">
            <a:extLst>
              <a:ext uri="{FF2B5EF4-FFF2-40B4-BE49-F238E27FC236}">
                <a16:creationId xmlns:a16="http://schemas.microsoft.com/office/drawing/2014/main" id="{96297E4B-BA46-5844-9EBE-743A337B7B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8101" y="2794389"/>
            <a:ext cx="685800" cy="649978"/>
          </a:xfrm>
          <a:prstGeom prst="rect">
            <a:avLst/>
          </a:prstGeom>
        </p:spPr>
      </p:pic>
      <p:pic>
        <p:nvPicPr>
          <p:cNvPr id="12" name="Picture Placeholder 18">
            <a:extLst>
              <a:ext uri="{FF2B5EF4-FFF2-40B4-BE49-F238E27FC236}">
                <a16:creationId xmlns:a16="http://schemas.microsoft.com/office/drawing/2014/main" id="{EC5FE726-0820-194A-A455-D6A3DDF49A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8853" y="3618571"/>
            <a:ext cx="685800" cy="649978"/>
          </a:xfrm>
          <a:prstGeom prst="rect">
            <a:avLst/>
          </a:prstGeom>
        </p:spPr>
      </p:pic>
    </p:spTree>
    <p:extLst>
      <p:ext uri="{BB962C8B-B14F-4D97-AF65-F5344CB8AC3E}">
        <p14:creationId xmlns:p14="http://schemas.microsoft.com/office/powerpoint/2010/main" val="2843668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itle 1"/>
          <p:cNvSpPr>
            <a:spLocks noGrp="1"/>
          </p:cNvSpPr>
          <p:nvPr>
            <p:ph type="title"/>
          </p:nvPr>
        </p:nvSpPr>
        <p:spPr>
          <a:xfrm>
            <a:off x="1981199" y="685800"/>
            <a:ext cx="8217286" cy="939548"/>
          </a:xfrm>
        </p:spPr>
        <p:txBody>
          <a:bodyPr>
            <a:normAutofit fontScale="90000"/>
          </a:bodyPr>
          <a:lstStyle/>
          <a:p>
            <a:r>
              <a:rPr lang="en-US" b="1" dirty="0"/>
              <a:t>On Teams, the Problem Only Gets Worse </a:t>
            </a:r>
            <a:endParaRPr lang="en-US" dirty="0"/>
          </a:p>
        </p:txBody>
      </p:sp>
    </p:spTree>
    <p:extLst>
      <p:ext uri="{BB962C8B-B14F-4D97-AF65-F5344CB8AC3E}">
        <p14:creationId xmlns:p14="http://schemas.microsoft.com/office/powerpoint/2010/main" val="4271081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05200" y="3276601"/>
            <a:ext cx="7696200" cy="353943"/>
          </a:xfrm>
          <a:prstGeom prst="rect">
            <a:avLst/>
          </a:prstGeom>
          <a:noFill/>
          <a:ln>
            <a:noFill/>
          </a:ln>
        </p:spPr>
        <p:txBody>
          <a:bodyPr wrap="square" rtlCol="0">
            <a:spAutoFit/>
          </a:bodyPr>
          <a:lstStyle/>
          <a:p>
            <a:endParaRPr lang="en-US" sz="1700" dirty="0">
              <a:solidFill>
                <a:schemeClr val="bg1">
                  <a:lumMod val="85000"/>
                </a:schemeClr>
              </a:solidFill>
            </a:endParaRPr>
          </a:p>
        </p:txBody>
      </p:sp>
      <p:pic>
        <p:nvPicPr>
          <p:cNvPr id="3" name="Picture 2">
            <a:extLst>
              <a:ext uri="{FF2B5EF4-FFF2-40B4-BE49-F238E27FC236}">
                <a16:creationId xmlns:a16="http://schemas.microsoft.com/office/drawing/2014/main" id="{28E19223-5E0F-E842-801D-6831B380C997}"/>
              </a:ext>
            </a:extLst>
          </p:cNvPr>
          <p:cNvPicPr>
            <a:picLocks noChangeAspect="1"/>
          </p:cNvPicPr>
          <p:nvPr/>
        </p:nvPicPr>
        <p:blipFill>
          <a:blip r:embed="rId2"/>
          <a:stretch>
            <a:fillRect/>
          </a:stretch>
        </p:blipFill>
        <p:spPr>
          <a:xfrm>
            <a:off x="1" y="1"/>
            <a:ext cx="12192000" cy="6858000"/>
          </a:xfrm>
          <a:prstGeom prst="rect">
            <a:avLst/>
          </a:prstGeom>
        </p:spPr>
      </p:pic>
      <p:sp>
        <p:nvSpPr>
          <p:cNvPr id="9" name="Rectangle 8">
            <a:extLst>
              <a:ext uri="{FF2B5EF4-FFF2-40B4-BE49-F238E27FC236}">
                <a16:creationId xmlns:a16="http://schemas.microsoft.com/office/drawing/2014/main" id="{268B434F-0F12-4440-9286-D56BA342A68B}"/>
              </a:ext>
            </a:extLst>
          </p:cNvPr>
          <p:cNvSpPr/>
          <p:nvPr/>
        </p:nvSpPr>
        <p:spPr>
          <a:xfrm>
            <a:off x="7842212" y="5250624"/>
            <a:ext cx="4535320" cy="1446550"/>
          </a:xfrm>
          <a:prstGeom prst="rect">
            <a:avLst/>
          </a:prstGeom>
        </p:spPr>
        <p:txBody>
          <a:bodyPr wrap="square">
            <a:spAutoFit/>
          </a:bodyPr>
          <a:lstStyle/>
          <a:p>
            <a:r>
              <a:rPr lang="en-US" sz="4400" b="1" dirty="0">
                <a:solidFill>
                  <a:srgbClr val="002060"/>
                </a:solidFill>
              </a:rPr>
              <a:t>How to build a successful team </a:t>
            </a:r>
          </a:p>
        </p:txBody>
      </p:sp>
    </p:spTree>
    <p:extLst>
      <p:ext uri="{BB962C8B-B14F-4D97-AF65-F5344CB8AC3E}">
        <p14:creationId xmlns:p14="http://schemas.microsoft.com/office/powerpoint/2010/main" val="1168966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a:extLst>
              <a:ext uri="{FF2B5EF4-FFF2-40B4-BE49-F238E27FC236}">
                <a16:creationId xmlns:a16="http://schemas.microsoft.com/office/drawing/2014/main" id="{4537FD27-8555-4348-A3D7-D6EA32DABF14}"/>
              </a:ext>
            </a:extLst>
          </p:cNvPr>
          <p:cNvSpPr>
            <a:spLocks noGrp="1" noChangeArrowheads="1"/>
          </p:cNvSpPr>
          <p:nvPr>
            <p:ph type="body" idx="4294967295"/>
          </p:nvPr>
        </p:nvSpPr>
        <p:spPr>
          <a:xfrm>
            <a:off x="6451555" y="966840"/>
            <a:ext cx="5276850" cy="5049837"/>
          </a:xfrm>
        </p:spPr>
        <p:txBody>
          <a:bodyPr>
            <a:noAutofit/>
          </a:bodyPr>
          <a:lstStyle/>
          <a:p>
            <a:pPr>
              <a:buFont typeface="Wingdings" pitchFamily="2" charset="2"/>
              <a:buChar char="§"/>
              <a:defRPr/>
            </a:pPr>
            <a:r>
              <a:rPr lang="en-US" sz="2800" dirty="0">
                <a:solidFill>
                  <a:srgbClr val="002060"/>
                </a:solidFill>
                <a:cs typeface="Calibri" panose="020F0502020204030204" pitchFamily="34" charset="0"/>
              </a:rPr>
              <a:t>Groups and teams: What’s the difference? </a:t>
            </a:r>
          </a:p>
          <a:p>
            <a:pPr>
              <a:buFont typeface="Wingdings" pitchFamily="2" charset="2"/>
              <a:buChar char="§"/>
              <a:defRPr/>
            </a:pPr>
            <a:r>
              <a:rPr lang="en-US" sz="2800" dirty="0">
                <a:solidFill>
                  <a:srgbClr val="002060"/>
                </a:solidFill>
                <a:cs typeface="Calibri" panose="020F0502020204030204" pitchFamily="34" charset="0"/>
              </a:rPr>
              <a:t>Stages of team development</a:t>
            </a:r>
          </a:p>
          <a:p>
            <a:pPr>
              <a:buFont typeface="Wingdings" pitchFamily="2" charset="2"/>
              <a:buChar char="§"/>
              <a:defRPr/>
            </a:pPr>
            <a:r>
              <a:rPr lang="en-US" sz="2800" dirty="0">
                <a:solidFill>
                  <a:srgbClr val="002060"/>
                </a:solidFill>
                <a:cs typeface="Calibri" panose="020F0502020204030204" pitchFamily="34" charset="0"/>
              </a:rPr>
              <a:t>Different roles team members play</a:t>
            </a:r>
          </a:p>
          <a:p>
            <a:pPr>
              <a:buFont typeface="Wingdings" pitchFamily="2" charset="2"/>
              <a:buChar char="§"/>
              <a:defRPr/>
            </a:pPr>
            <a:r>
              <a:rPr lang="en-US" sz="2800" dirty="0">
                <a:solidFill>
                  <a:srgbClr val="002060"/>
                </a:solidFill>
                <a:cs typeface="Calibri" panose="020F0502020204030204" pitchFamily="34" charset="0"/>
              </a:rPr>
              <a:t>Being an effective member of a team</a:t>
            </a:r>
          </a:p>
          <a:p>
            <a:pPr>
              <a:buFont typeface="Wingdings" pitchFamily="2" charset="2"/>
              <a:buChar char="§"/>
              <a:defRPr/>
            </a:pPr>
            <a:r>
              <a:rPr lang="en-US" sz="2800" dirty="0">
                <a:solidFill>
                  <a:srgbClr val="002060"/>
                </a:solidFill>
                <a:cs typeface="Calibri" panose="020F0502020204030204" pitchFamily="34" charset="0"/>
              </a:rPr>
              <a:t>Committing to your team and team’s performance</a:t>
            </a:r>
          </a:p>
          <a:p>
            <a:pPr marL="0" indent="0">
              <a:buNone/>
              <a:defRPr/>
            </a:pPr>
            <a:endParaRPr lang="en-US" altLang="en-US" sz="4000" dirty="0">
              <a:solidFill>
                <a:srgbClr val="FF0000"/>
              </a:solidFill>
              <a:ea typeface="ＭＳ Ｐゴシック" pitchFamily="34" charset="-128"/>
            </a:endParaRPr>
          </a:p>
        </p:txBody>
      </p:sp>
      <p:pic>
        <p:nvPicPr>
          <p:cNvPr id="5" name="Picture 4">
            <a:extLst>
              <a:ext uri="{FF2B5EF4-FFF2-40B4-BE49-F238E27FC236}">
                <a16:creationId xmlns:a16="http://schemas.microsoft.com/office/drawing/2014/main" id="{ABA47BC9-BB43-5E4F-9826-3260E0F9E8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91" y="0"/>
            <a:ext cx="5803383" cy="6858000"/>
          </a:xfrm>
          <a:prstGeom prst="rect">
            <a:avLst/>
          </a:prstGeom>
        </p:spPr>
      </p:pic>
    </p:spTree>
    <p:extLst>
      <p:ext uri="{BB962C8B-B14F-4D97-AF65-F5344CB8AC3E}">
        <p14:creationId xmlns:p14="http://schemas.microsoft.com/office/powerpoint/2010/main" val="3044115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381000"/>
            <a:ext cx="8229600" cy="1143000"/>
          </a:xfrm>
        </p:spPr>
        <p:txBody>
          <a:bodyPr/>
          <a:lstStyle/>
          <a:p>
            <a:r>
              <a:rPr lang="en-US" sz="4000"/>
              <a:t>Make a plan</a:t>
            </a:r>
            <a:endParaRPr lang="en-US" sz="40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86411" y="1828801"/>
            <a:ext cx="6419178" cy="4302125"/>
          </a:xfrm>
        </p:spPr>
      </p:pic>
      <p:sp>
        <p:nvSpPr>
          <p:cNvPr id="6" name="TextBox 5"/>
          <p:cNvSpPr txBox="1"/>
          <p:nvPr/>
        </p:nvSpPr>
        <p:spPr>
          <a:xfrm rot="16200000">
            <a:off x="-81290" y="3053090"/>
            <a:ext cx="4953000" cy="523220"/>
          </a:xfrm>
          <a:prstGeom prst="rect">
            <a:avLst/>
          </a:prstGeom>
          <a:noFill/>
        </p:spPr>
        <p:txBody>
          <a:bodyPr wrap="square" rtlCol="0">
            <a:spAutoFit/>
          </a:bodyPr>
          <a:lstStyle/>
          <a:p>
            <a:r>
              <a:rPr lang="en-US" sz="2800" b="1" dirty="0">
                <a:solidFill>
                  <a:srgbClr val="002060"/>
                </a:solidFill>
              </a:rPr>
              <a:t>Determine priorities </a:t>
            </a:r>
          </a:p>
        </p:txBody>
      </p:sp>
      <p:sp>
        <p:nvSpPr>
          <p:cNvPr id="7" name="TextBox 6"/>
          <p:cNvSpPr txBox="1"/>
          <p:nvPr/>
        </p:nvSpPr>
        <p:spPr>
          <a:xfrm>
            <a:off x="4038600" y="6130925"/>
            <a:ext cx="4953000" cy="523220"/>
          </a:xfrm>
          <a:prstGeom prst="rect">
            <a:avLst/>
          </a:prstGeom>
          <a:noFill/>
        </p:spPr>
        <p:txBody>
          <a:bodyPr wrap="square" rtlCol="0">
            <a:spAutoFit/>
          </a:bodyPr>
          <a:lstStyle/>
          <a:p>
            <a:r>
              <a:rPr lang="en-US" sz="2800" b="1" dirty="0">
                <a:solidFill>
                  <a:srgbClr val="002060"/>
                </a:solidFill>
              </a:rPr>
              <a:t>Create a clear map</a:t>
            </a:r>
          </a:p>
        </p:txBody>
      </p:sp>
      <p:sp>
        <p:nvSpPr>
          <p:cNvPr id="8" name="TextBox 7"/>
          <p:cNvSpPr txBox="1"/>
          <p:nvPr/>
        </p:nvSpPr>
        <p:spPr>
          <a:xfrm rot="16200000">
            <a:off x="7169161" y="3472190"/>
            <a:ext cx="4953000" cy="523220"/>
          </a:xfrm>
          <a:prstGeom prst="rect">
            <a:avLst/>
          </a:prstGeom>
          <a:noFill/>
        </p:spPr>
        <p:txBody>
          <a:bodyPr wrap="square" rtlCol="0">
            <a:spAutoFit/>
          </a:bodyPr>
          <a:lstStyle/>
          <a:p>
            <a:r>
              <a:rPr lang="en-US" sz="2800" b="1">
                <a:solidFill>
                  <a:srgbClr val="002060"/>
                </a:solidFill>
              </a:rPr>
              <a:t>Clear &amp; </a:t>
            </a:r>
            <a:r>
              <a:rPr lang="en-US" sz="2800" b="1" dirty="0">
                <a:solidFill>
                  <a:srgbClr val="002060"/>
                </a:solidFill>
              </a:rPr>
              <a:t>measurable goals </a:t>
            </a:r>
          </a:p>
        </p:txBody>
      </p:sp>
    </p:spTree>
    <p:extLst>
      <p:ext uri="{BB962C8B-B14F-4D97-AF65-F5344CB8AC3E}">
        <p14:creationId xmlns:p14="http://schemas.microsoft.com/office/powerpoint/2010/main" val="1542639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1403" y="457167"/>
            <a:ext cx="8229600" cy="1143000"/>
          </a:xfrm>
        </p:spPr>
        <p:txBody>
          <a:bodyPr/>
          <a:lstStyle/>
          <a:p>
            <a:r>
              <a:rPr lang="en-US" sz="4000" dirty="0"/>
              <a:t>Have a </a:t>
            </a:r>
            <a:r>
              <a:rPr lang="en-US" sz="4000" i="1" dirty="0"/>
              <a:t>shared</a:t>
            </a:r>
            <a:r>
              <a:rPr lang="en-US" sz="4000" dirty="0"/>
              <a:t> scorecard </a:t>
            </a:r>
          </a:p>
        </p:txBody>
      </p:sp>
      <p:sp>
        <p:nvSpPr>
          <p:cNvPr id="6" name="TextBox 5"/>
          <p:cNvSpPr txBox="1"/>
          <p:nvPr/>
        </p:nvSpPr>
        <p:spPr>
          <a:xfrm rot="16200000">
            <a:off x="223292" y="2748290"/>
            <a:ext cx="4953000" cy="523220"/>
          </a:xfrm>
          <a:prstGeom prst="rect">
            <a:avLst/>
          </a:prstGeom>
          <a:noFill/>
        </p:spPr>
        <p:txBody>
          <a:bodyPr wrap="square" rtlCol="0">
            <a:spAutoFit/>
          </a:bodyPr>
          <a:lstStyle/>
          <a:p>
            <a:r>
              <a:rPr lang="en-US" sz="2800" b="1" dirty="0">
                <a:solidFill>
                  <a:srgbClr val="002060"/>
                </a:solidFill>
              </a:rPr>
              <a:t>Tracks progress </a:t>
            </a:r>
          </a:p>
        </p:txBody>
      </p:sp>
      <p:sp>
        <p:nvSpPr>
          <p:cNvPr id="8" name="TextBox 7"/>
          <p:cNvSpPr txBox="1"/>
          <p:nvPr/>
        </p:nvSpPr>
        <p:spPr>
          <a:xfrm rot="16200000">
            <a:off x="7099080" y="2934484"/>
            <a:ext cx="4514850" cy="954107"/>
          </a:xfrm>
          <a:prstGeom prst="rect">
            <a:avLst/>
          </a:prstGeom>
          <a:noFill/>
        </p:spPr>
        <p:txBody>
          <a:bodyPr wrap="square" rtlCol="0">
            <a:spAutoFit/>
          </a:bodyPr>
          <a:lstStyle/>
          <a:p>
            <a:r>
              <a:rPr lang="en-US" sz="2800" b="1" dirty="0">
                <a:solidFill>
                  <a:srgbClr val="002060"/>
                </a:solidFill>
              </a:rPr>
              <a:t>Reminder of </a:t>
            </a:r>
            <a:r>
              <a:rPr lang="en-US" sz="2800" b="1">
                <a:solidFill>
                  <a:srgbClr val="002060"/>
                </a:solidFill>
              </a:rPr>
              <a:t>team’s priorities  </a:t>
            </a:r>
            <a:endParaRPr lang="en-US" sz="2800" b="1" dirty="0">
              <a:solidFill>
                <a:srgbClr val="002060"/>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76600" y="2138362"/>
            <a:ext cx="5321300" cy="3530600"/>
          </a:xfrm>
        </p:spPr>
      </p:pic>
    </p:spTree>
    <p:extLst>
      <p:ext uri="{BB962C8B-B14F-4D97-AF65-F5344CB8AC3E}">
        <p14:creationId xmlns:p14="http://schemas.microsoft.com/office/powerpoint/2010/main" val="1344660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448937"/>
            <a:ext cx="8229600" cy="1143000"/>
          </a:xfrm>
        </p:spPr>
        <p:txBody>
          <a:bodyPr/>
          <a:lstStyle/>
          <a:p>
            <a:r>
              <a:rPr lang="en-US" sz="4000" dirty="0"/>
              <a:t>Develop “rules of the road”</a:t>
            </a:r>
          </a:p>
        </p:txBody>
      </p:sp>
      <p:sp>
        <p:nvSpPr>
          <p:cNvPr id="6" name="TextBox 5"/>
          <p:cNvSpPr txBox="1"/>
          <p:nvPr/>
        </p:nvSpPr>
        <p:spPr>
          <a:xfrm rot="16200000">
            <a:off x="182073" y="3497967"/>
            <a:ext cx="4229100" cy="954107"/>
          </a:xfrm>
          <a:prstGeom prst="rect">
            <a:avLst/>
          </a:prstGeom>
          <a:noFill/>
        </p:spPr>
        <p:txBody>
          <a:bodyPr wrap="square" rtlCol="0">
            <a:spAutoFit/>
          </a:bodyPr>
          <a:lstStyle/>
          <a:p>
            <a:r>
              <a:rPr lang="en-US" sz="2800" b="1" dirty="0">
                <a:solidFill>
                  <a:srgbClr val="002060"/>
                </a:solidFill>
              </a:rPr>
              <a:t>Create a team culture</a:t>
            </a:r>
            <a:r>
              <a:rPr lang="mr-IN" sz="2800" b="1" dirty="0">
                <a:solidFill>
                  <a:srgbClr val="002060"/>
                </a:solidFill>
              </a:rPr>
              <a:t>…</a:t>
            </a:r>
            <a:r>
              <a:rPr lang="en-US" sz="2800" b="1" dirty="0">
                <a:solidFill>
                  <a:srgbClr val="002060"/>
                </a:solidFill>
              </a:rPr>
              <a:t> and stick to it</a:t>
            </a:r>
          </a:p>
        </p:txBody>
      </p:sp>
      <p:sp>
        <p:nvSpPr>
          <p:cNvPr id="7" name="TextBox 6"/>
          <p:cNvSpPr txBox="1"/>
          <p:nvPr/>
        </p:nvSpPr>
        <p:spPr>
          <a:xfrm>
            <a:off x="2796438" y="6028063"/>
            <a:ext cx="6477000" cy="523220"/>
          </a:xfrm>
          <a:prstGeom prst="rect">
            <a:avLst/>
          </a:prstGeom>
          <a:noFill/>
        </p:spPr>
        <p:txBody>
          <a:bodyPr wrap="square" rtlCol="0">
            <a:spAutoFit/>
          </a:bodyPr>
          <a:lstStyle/>
          <a:p>
            <a:r>
              <a:rPr lang="en-US" sz="2800" b="1" dirty="0">
                <a:solidFill>
                  <a:srgbClr val="002060"/>
                </a:solidFill>
              </a:rPr>
              <a:t>What behaviors will </a:t>
            </a:r>
            <a:r>
              <a:rPr lang="en-US" sz="2800" b="1">
                <a:solidFill>
                  <a:srgbClr val="002060"/>
                </a:solidFill>
              </a:rPr>
              <a:t>be encouraged? </a:t>
            </a:r>
            <a:endParaRPr lang="en-US" sz="2800" b="1" dirty="0">
              <a:solidFill>
                <a:srgbClr val="002060"/>
              </a:solidFill>
            </a:endParaRPr>
          </a:p>
        </p:txBody>
      </p:sp>
      <p:sp>
        <p:nvSpPr>
          <p:cNvPr id="8" name="TextBox 7"/>
          <p:cNvSpPr txBox="1"/>
          <p:nvPr/>
        </p:nvSpPr>
        <p:spPr>
          <a:xfrm rot="16200000">
            <a:off x="7287430" y="3355092"/>
            <a:ext cx="4514850" cy="954107"/>
          </a:xfrm>
          <a:prstGeom prst="rect">
            <a:avLst/>
          </a:prstGeom>
          <a:noFill/>
        </p:spPr>
        <p:txBody>
          <a:bodyPr wrap="square" rtlCol="0">
            <a:spAutoFit/>
          </a:bodyPr>
          <a:lstStyle/>
          <a:p>
            <a:r>
              <a:rPr lang="en-US" sz="2800" b="1" dirty="0">
                <a:solidFill>
                  <a:srgbClr val="002060"/>
                </a:solidFill>
              </a:rPr>
              <a:t>What behaviors will NOT be allowed?</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87039" y="1855521"/>
            <a:ext cx="5867401" cy="4114800"/>
          </a:xfrm>
        </p:spPr>
      </p:pic>
    </p:spTree>
    <p:extLst>
      <p:ext uri="{BB962C8B-B14F-4D97-AF65-F5344CB8AC3E}">
        <p14:creationId xmlns:p14="http://schemas.microsoft.com/office/powerpoint/2010/main" val="3207623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6336" y="660397"/>
            <a:ext cx="8229600" cy="1143000"/>
          </a:xfrm>
        </p:spPr>
        <p:txBody>
          <a:bodyPr/>
          <a:lstStyle/>
          <a:p>
            <a:pPr algn="ctr"/>
            <a:r>
              <a:rPr lang="en-US" sz="4000" b="1" dirty="0"/>
              <a:t>Show respect </a:t>
            </a:r>
          </a:p>
        </p:txBody>
      </p:sp>
      <p:sp>
        <p:nvSpPr>
          <p:cNvPr id="6" name="TextBox 5"/>
          <p:cNvSpPr txBox="1"/>
          <p:nvPr/>
        </p:nvSpPr>
        <p:spPr>
          <a:xfrm rot="16200000">
            <a:off x="-107187" y="3562372"/>
            <a:ext cx="4826083" cy="523220"/>
          </a:xfrm>
          <a:prstGeom prst="rect">
            <a:avLst/>
          </a:prstGeom>
          <a:noFill/>
        </p:spPr>
        <p:txBody>
          <a:bodyPr wrap="square" rtlCol="0">
            <a:spAutoFit/>
          </a:bodyPr>
          <a:lstStyle/>
          <a:p>
            <a:r>
              <a:rPr lang="en-US" sz="2800" b="1">
                <a:solidFill>
                  <a:srgbClr val="002060"/>
                </a:solidFill>
              </a:rPr>
              <a:t>Model behaviors of respect </a:t>
            </a:r>
            <a:endParaRPr lang="en-US" sz="2800" b="1" dirty="0">
              <a:solidFill>
                <a:srgbClr val="002060"/>
              </a:solidFill>
            </a:endParaRPr>
          </a:p>
        </p:txBody>
      </p:sp>
      <p:sp>
        <p:nvSpPr>
          <p:cNvPr id="7" name="TextBox 6"/>
          <p:cNvSpPr txBox="1"/>
          <p:nvPr/>
        </p:nvSpPr>
        <p:spPr>
          <a:xfrm>
            <a:off x="2972790" y="6286348"/>
            <a:ext cx="7566762" cy="523220"/>
          </a:xfrm>
          <a:prstGeom prst="rect">
            <a:avLst/>
          </a:prstGeom>
          <a:noFill/>
        </p:spPr>
        <p:txBody>
          <a:bodyPr wrap="square" rtlCol="0">
            <a:spAutoFit/>
          </a:bodyPr>
          <a:lstStyle/>
          <a:p>
            <a:r>
              <a:rPr lang="en-US" sz="2800" b="1" dirty="0">
                <a:solidFill>
                  <a:srgbClr val="002060"/>
                </a:solidFill>
              </a:rPr>
              <a:t>Zero tolerance for disrespectful behavior</a:t>
            </a:r>
          </a:p>
        </p:txBody>
      </p:sp>
      <p:sp>
        <p:nvSpPr>
          <p:cNvPr id="8" name="TextBox 7"/>
          <p:cNvSpPr txBox="1"/>
          <p:nvPr/>
        </p:nvSpPr>
        <p:spPr>
          <a:xfrm rot="16200000">
            <a:off x="6787058" y="3258187"/>
            <a:ext cx="5515597" cy="523220"/>
          </a:xfrm>
          <a:prstGeom prst="rect">
            <a:avLst/>
          </a:prstGeom>
          <a:noFill/>
        </p:spPr>
        <p:txBody>
          <a:bodyPr wrap="square" rtlCol="0">
            <a:spAutoFit/>
          </a:bodyPr>
          <a:lstStyle/>
          <a:p>
            <a:r>
              <a:rPr lang="en-US" sz="2800" b="1">
                <a:solidFill>
                  <a:srgbClr val="002060"/>
                </a:solidFill>
              </a:rPr>
              <a:t>Respect results in feeling safe</a:t>
            </a:r>
            <a:endParaRPr lang="en-US" sz="2800" b="1" dirty="0">
              <a:solidFill>
                <a:srgbClr val="002060"/>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95600" y="1860470"/>
            <a:ext cx="6311072" cy="4311731"/>
          </a:xfrm>
        </p:spPr>
      </p:pic>
    </p:spTree>
    <p:extLst>
      <p:ext uri="{BB962C8B-B14F-4D97-AF65-F5344CB8AC3E}">
        <p14:creationId xmlns:p14="http://schemas.microsoft.com/office/powerpoint/2010/main" val="1178608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109331"/>
            <a:ext cx="8610600" cy="1143000"/>
          </a:xfrm>
        </p:spPr>
        <p:txBody>
          <a:bodyPr>
            <a:normAutofit fontScale="90000"/>
          </a:bodyPr>
          <a:lstStyle/>
          <a:p>
            <a:br>
              <a:rPr lang="en-US" b="1" dirty="0">
                <a:solidFill>
                  <a:schemeClr val="bg2"/>
                </a:solidFill>
              </a:rPr>
            </a:br>
            <a:r>
              <a:rPr lang="en-US" b="1" dirty="0">
                <a:solidFill>
                  <a:srgbClr val="002060"/>
                </a:solidFill>
              </a:rPr>
              <a:t>Effective Team Member Behaviors</a:t>
            </a:r>
          </a:p>
        </p:txBody>
      </p:sp>
      <p:sp>
        <p:nvSpPr>
          <p:cNvPr id="4" name="Content Placeholder 3"/>
          <p:cNvSpPr>
            <a:spLocks noGrp="1"/>
          </p:cNvSpPr>
          <p:nvPr>
            <p:ph sz="half" idx="1"/>
          </p:nvPr>
        </p:nvSpPr>
        <p:spPr>
          <a:xfrm>
            <a:off x="1205948" y="1828800"/>
            <a:ext cx="4813852" cy="4876800"/>
          </a:xfrm>
        </p:spPr>
        <p:txBody>
          <a:bodyPr>
            <a:normAutofit fontScale="92500"/>
          </a:bodyPr>
          <a:lstStyle/>
          <a:p>
            <a:pPr lvl="0"/>
            <a:r>
              <a:rPr lang="en-US" sz="2400" dirty="0"/>
              <a:t>Listens and responds constructively to other team members' ideas</a:t>
            </a:r>
          </a:p>
          <a:p>
            <a:pPr lvl="0"/>
            <a:r>
              <a:rPr lang="en-US" sz="2400" dirty="0"/>
              <a:t>Offers support for others' ideas and proposals</a:t>
            </a:r>
          </a:p>
          <a:p>
            <a:pPr lvl="0"/>
            <a:r>
              <a:rPr lang="en-US" sz="2400" dirty="0"/>
              <a:t>Is open with other team members about his/her concerns</a:t>
            </a:r>
          </a:p>
          <a:p>
            <a:pPr lvl="0"/>
            <a:r>
              <a:rPr lang="en-US" sz="2400" dirty="0"/>
              <a:t>Expresses disagreement constructively </a:t>
            </a:r>
          </a:p>
          <a:p>
            <a:pPr lvl="0"/>
            <a:r>
              <a:rPr lang="en-US" sz="2400" dirty="0"/>
              <a:t>Reinforces team members for their contributions</a:t>
            </a:r>
          </a:p>
          <a:p>
            <a:pPr lvl="0"/>
            <a:r>
              <a:rPr lang="en-US" sz="2400" dirty="0"/>
              <a:t>Gives honest and constructive feedback to other team members</a:t>
            </a:r>
          </a:p>
          <a:p>
            <a:endParaRPr lang="en-US" dirty="0"/>
          </a:p>
        </p:txBody>
      </p:sp>
      <p:sp>
        <p:nvSpPr>
          <p:cNvPr id="5" name="Content Placeholder 4"/>
          <p:cNvSpPr>
            <a:spLocks noGrp="1"/>
          </p:cNvSpPr>
          <p:nvPr>
            <p:ph sz="half" idx="2"/>
          </p:nvPr>
        </p:nvSpPr>
        <p:spPr>
          <a:xfrm>
            <a:off x="6689036" y="1828800"/>
            <a:ext cx="5025886" cy="4724400"/>
          </a:xfrm>
        </p:spPr>
        <p:txBody>
          <a:bodyPr>
            <a:noAutofit/>
          </a:bodyPr>
          <a:lstStyle/>
          <a:p>
            <a:pPr lvl="0"/>
            <a:r>
              <a:rPr lang="en-US" sz="2200" dirty="0"/>
              <a:t>Provides assistance to others when they need it</a:t>
            </a:r>
          </a:p>
          <a:p>
            <a:pPr lvl="0"/>
            <a:r>
              <a:rPr lang="en-US" sz="2200" dirty="0"/>
              <a:t>Works for solutions that all team members can support</a:t>
            </a:r>
          </a:p>
          <a:p>
            <a:pPr lvl="0"/>
            <a:r>
              <a:rPr lang="en-US" sz="2200" dirty="0"/>
              <a:t>Shares his/her expertise with others</a:t>
            </a:r>
          </a:p>
          <a:p>
            <a:pPr lvl="0"/>
            <a:r>
              <a:rPr lang="en-US" sz="2200" dirty="0"/>
              <a:t>Seeks opportunities to work on teams as a means to develop experience, and knowledge</a:t>
            </a:r>
          </a:p>
          <a:p>
            <a:pPr lvl="0"/>
            <a:r>
              <a:rPr lang="en-US" sz="2200" dirty="0"/>
              <a:t>Provides assistance, information, or other support to others, to build or maintain relationships with them</a:t>
            </a:r>
          </a:p>
        </p:txBody>
      </p:sp>
    </p:spTree>
    <p:extLst>
      <p:ext uri="{BB962C8B-B14F-4D97-AF65-F5344CB8AC3E}">
        <p14:creationId xmlns:p14="http://schemas.microsoft.com/office/powerpoint/2010/main" val="16639704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03FAB6-0AEF-F644-B5D3-AD7849EC2511}"/>
              </a:ext>
            </a:extLst>
          </p:cNvPr>
          <p:cNvPicPr>
            <a:picLocks noChangeAspect="1"/>
          </p:cNvPicPr>
          <p:nvPr/>
        </p:nvPicPr>
        <p:blipFill>
          <a:blip r:embed="rId3"/>
          <a:stretch>
            <a:fillRect/>
          </a:stretch>
        </p:blipFill>
        <p:spPr>
          <a:xfrm>
            <a:off x="0" y="2082800"/>
            <a:ext cx="3690258" cy="4807858"/>
          </a:xfrm>
          <a:prstGeom prst="rect">
            <a:avLst/>
          </a:prstGeom>
        </p:spPr>
      </p:pic>
      <p:pic>
        <p:nvPicPr>
          <p:cNvPr id="8" name="Picture 7" descr="Screen Shot 2017-02-23 at 3.41.35 PM.png">
            <a:extLst>
              <a:ext uri="{FF2B5EF4-FFF2-40B4-BE49-F238E27FC236}">
                <a16:creationId xmlns:a16="http://schemas.microsoft.com/office/drawing/2014/main" id="{8F6A93B1-A565-BC4C-B761-D5CB6D5CA2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690258" cy="2082800"/>
          </a:xfrm>
          <a:prstGeom prst="rect">
            <a:avLst/>
          </a:prstGeom>
        </p:spPr>
      </p:pic>
      <p:pic>
        <p:nvPicPr>
          <p:cNvPr id="10" name="Picture 9">
            <a:extLst>
              <a:ext uri="{FF2B5EF4-FFF2-40B4-BE49-F238E27FC236}">
                <a16:creationId xmlns:a16="http://schemas.microsoft.com/office/drawing/2014/main" id="{42AAC2F3-5052-A74B-BFED-80416DD61CDB}"/>
              </a:ext>
            </a:extLst>
          </p:cNvPr>
          <p:cNvPicPr>
            <a:picLocks noChangeAspect="1"/>
          </p:cNvPicPr>
          <p:nvPr/>
        </p:nvPicPr>
        <p:blipFill>
          <a:blip r:embed="rId5"/>
          <a:stretch>
            <a:fillRect/>
          </a:stretch>
        </p:blipFill>
        <p:spPr>
          <a:xfrm>
            <a:off x="3690258" y="0"/>
            <a:ext cx="8450942" cy="6858000"/>
          </a:xfrm>
          <a:prstGeom prst="rect">
            <a:avLst/>
          </a:prstGeom>
        </p:spPr>
      </p:pic>
      <p:sp>
        <p:nvSpPr>
          <p:cNvPr id="2" name="Rectangle 2">
            <a:extLst>
              <a:ext uri="{FF2B5EF4-FFF2-40B4-BE49-F238E27FC236}">
                <a16:creationId xmlns:a16="http://schemas.microsoft.com/office/drawing/2014/main" id="{FFF60E3A-8E06-9341-957B-9C2C815BFF9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37" descr="page3image1095697792">
            <a:extLst>
              <a:ext uri="{FF2B5EF4-FFF2-40B4-BE49-F238E27FC236}">
                <a16:creationId xmlns:a16="http://schemas.microsoft.com/office/drawing/2014/main" id="{FF2E0B12-0016-BF45-B187-93CD23FD6915}"/>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6264729" y="274941"/>
            <a:ext cx="3302000" cy="1086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37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Oval 6">
            <a:extLst>
              <a:ext uri="{FF2B5EF4-FFF2-40B4-BE49-F238E27FC236}">
                <a16:creationId xmlns:a16="http://schemas.microsoft.com/office/drawing/2014/main" id="{3052237A-65ED-9046-9384-25D2C24F5F78}"/>
              </a:ext>
            </a:extLst>
          </p:cNvPr>
          <p:cNvSpPr>
            <a:spLocks noChangeArrowheads="1"/>
          </p:cNvSpPr>
          <p:nvPr/>
        </p:nvSpPr>
        <p:spPr bwMode="auto">
          <a:xfrm>
            <a:off x="4815682" y="2398143"/>
            <a:ext cx="2438400" cy="1811548"/>
          </a:xfrm>
          <a:prstGeom prst="ellipse">
            <a:avLst/>
          </a:prstGeom>
          <a:solidFill>
            <a:srgbClr val="7030A0"/>
          </a:solidFill>
          <a:ln w="9525" algn="ctr">
            <a:no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2200" b="1" dirty="0">
                <a:solidFill>
                  <a:schemeClr val="bg1">
                    <a:lumMod val="95000"/>
                  </a:schemeClr>
                </a:solidFill>
                <a:ea typeface="ＭＳ Ｐゴシック" panose="020B0600070205080204" pitchFamily="34" charset="-128"/>
              </a:rPr>
              <a:t>Cohesive team members </a:t>
            </a:r>
          </a:p>
        </p:txBody>
      </p:sp>
      <p:sp>
        <p:nvSpPr>
          <p:cNvPr id="69637" name="TextBox 7">
            <a:extLst>
              <a:ext uri="{FF2B5EF4-FFF2-40B4-BE49-F238E27FC236}">
                <a16:creationId xmlns:a16="http://schemas.microsoft.com/office/drawing/2014/main" id="{E53BD097-FD44-CF41-88EA-1591A26665E8}"/>
              </a:ext>
            </a:extLst>
          </p:cNvPr>
          <p:cNvSpPr txBox="1">
            <a:spLocks noChangeArrowheads="1"/>
          </p:cNvSpPr>
          <p:nvPr/>
        </p:nvSpPr>
        <p:spPr bwMode="auto">
          <a:xfrm>
            <a:off x="2398143" y="1174751"/>
            <a:ext cx="1824487" cy="1716087"/>
          </a:xfrm>
          <a:prstGeom prst="rect">
            <a:avLst/>
          </a:prstGeom>
          <a:solidFill>
            <a:srgbClr val="0070C0"/>
          </a:solidFill>
          <a:ln>
            <a:noFill/>
          </a:ln>
          <a:extLst/>
        </p:spPr>
        <p:txBody>
          <a:bodyPr>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en-US" altLang="en-US" sz="2200" b="1" dirty="0">
              <a:solidFill>
                <a:srgbClr val="0000FF"/>
              </a:solidFill>
              <a:ea typeface="ＭＳ Ｐゴシック" panose="020B0600070205080204" pitchFamily="34" charset="-128"/>
            </a:endParaRPr>
          </a:p>
          <a:p>
            <a:pPr algn="ctr"/>
            <a:r>
              <a:rPr lang="en-US" altLang="en-US" sz="2200" b="1" dirty="0">
                <a:solidFill>
                  <a:schemeClr val="bg1">
                    <a:lumMod val="95000"/>
                  </a:schemeClr>
                </a:solidFill>
                <a:ea typeface="ＭＳ Ｐゴシック" panose="020B0600070205080204" pitchFamily="34" charset="-128"/>
              </a:rPr>
              <a:t>Trust one another </a:t>
            </a:r>
          </a:p>
        </p:txBody>
      </p:sp>
      <p:sp>
        <p:nvSpPr>
          <p:cNvPr id="69638" name="TextBox 8">
            <a:extLst>
              <a:ext uri="{FF2B5EF4-FFF2-40B4-BE49-F238E27FC236}">
                <a16:creationId xmlns:a16="http://schemas.microsoft.com/office/drawing/2014/main" id="{91D7D77E-8AF6-EF49-BDE6-39358B7D9C4A}"/>
              </a:ext>
            </a:extLst>
          </p:cNvPr>
          <p:cNvSpPr txBox="1">
            <a:spLocks noChangeArrowheads="1"/>
          </p:cNvSpPr>
          <p:nvPr/>
        </p:nvSpPr>
        <p:spPr bwMode="auto">
          <a:xfrm>
            <a:off x="7847134" y="1174751"/>
            <a:ext cx="1884365" cy="1716087"/>
          </a:xfrm>
          <a:prstGeom prst="rect">
            <a:avLst/>
          </a:prstGeom>
          <a:solidFill>
            <a:srgbClr val="0070C0"/>
          </a:solidFill>
          <a:ln>
            <a:noFill/>
          </a:ln>
          <a:extLst/>
        </p:spPr>
        <p:txBody>
          <a:bodyPr wrap="square">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en-US" altLang="en-US" sz="2200" b="1" dirty="0">
              <a:solidFill>
                <a:srgbClr val="0000FF"/>
              </a:solidFill>
              <a:ea typeface="ＭＳ Ｐゴシック" panose="020B0600070205080204" pitchFamily="34" charset="-128"/>
            </a:endParaRPr>
          </a:p>
          <a:p>
            <a:pPr algn="ctr"/>
            <a:r>
              <a:rPr lang="en-US" altLang="en-US" sz="2200" b="1" dirty="0">
                <a:solidFill>
                  <a:schemeClr val="bg1">
                    <a:lumMod val="95000"/>
                  </a:schemeClr>
                </a:solidFill>
                <a:ea typeface="ＭＳ Ｐゴシック" panose="020B0600070205080204" pitchFamily="34" charset="-128"/>
              </a:rPr>
              <a:t>Engage</a:t>
            </a:r>
            <a:r>
              <a:rPr lang="en-US" altLang="en-US" sz="2200" b="1" dirty="0">
                <a:solidFill>
                  <a:srgbClr val="0000FF"/>
                </a:solidFill>
                <a:ea typeface="ＭＳ Ｐゴシック" panose="020B0600070205080204" pitchFamily="34" charset="-128"/>
              </a:rPr>
              <a:t> </a:t>
            </a:r>
            <a:r>
              <a:rPr lang="en-US" altLang="en-US" sz="2200" b="1" dirty="0">
                <a:solidFill>
                  <a:schemeClr val="bg1">
                    <a:lumMod val="95000"/>
                  </a:schemeClr>
                </a:solidFill>
                <a:ea typeface="ＭＳ Ｐゴシック" panose="020B0600070205080204" pitchFamily="34" charset="-128"/>
              </a:rPr>
              <a:t>in functional conflict</a:t>
            </a:r>
          </a:p>
        </p:txBody>
      </p:sp>
      <p:sp>
        <p:nvSpPr>
          <p:cNvPr id="69639" name="TextBox 9">
            <a:extLst>
              <a:ext uri="{FF2B5EF4-FFF2-40B4-BE49-F238E27FC236}">
                <a16:creationId xmlns:a16="http://schemas.microsoft.com/office/drawing/2014/main" id="{09B776C0-989B-0D46-90BB-FE8FA673F438}"/>
              </a:ext>
            </a:extLst>
          </p:cNvPr>
          <p:cNvSpPr txBox="1">
            <a:spLocks noChangeArrowheads="1"/>
          </p:cNvSpPr>
          <p:nvPr/>
        </p:nvSpPr>
        <p:spPr bwMode="auto">
          <a:xfrm>
            <a:off x="2398143" y="4534526"/>
            <a:ext cx="1811338" cy="1446550"/>
          </a:xfrm>
          <a:prstGeom prst="rect">
            <a:avLst/>
          </a:prstGeom>
          <a:solidFill>
            <a:srgbClr val="0070C0"/>
          </a:solidFill>
          <a:ln>
            <a:noFill/>
          </a:ln>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2200" b="1" dirty="0">
                <a:solidFill>
                  <a:schemeClr val="bg1">
                    <a:lumMod val="95000"/>
                  </a:schemeClr>
                </a:solidFill>
                <a:ea typeface="ＭＳ Ｐゴシック" panose="020B0600070205080204" pitchFamily="34" charset="-128"/>
              </a:rPr>
              <a:t>Commit to decisions &amp; action plans</a:t>
            </a:r>
          </a:p>
        </p:txBody>
      </p:sp>
      <p:sp>
        <p:nvSpPr>
          <p:cNvPr id="69640" name="TextBox 11">
            <a:extLst>
              <a:ext uri="{FF2B5EF4-FFF2-40B4-BE49-F238E27FC236}">
                <a16:creationId xmlns:a16="http://schemas.microsoft.com/office/drawing/2014/main" id="{1B69F22D-2187-5046-AD1E-E3F10817836B}"/>
              </a:ext>
            </a:extLst>
          </p:cNvPr>
          <p:cNvSpPr txBox="1">
            <a:spLocks noChangeArrowheads="1"/>
          </p:cNvSpPr>
          <p:nvPr/>
        </p:nvSpPr>
        <p:spPr bwMode="auto">
          <a:xfrm>
            <a:off x="8062876" y="4534526"/>
            <a:ext cx="2071723" cy="1446550"/>
          </a:xfrm>
          <a:prstGeom prst="rect">
            <a:avLst/>
          </a:prstGeom>
          <a:solidFill>
            <a:srgbClr val="0070C0"/>
          </a:solidFill>
          <a:ln>
            <a:noFill/>
          </a:ln>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2200" b="1" dirty="0">
                <a:solidFill>
                  <a:schemeClr val="bg1">
                    <a:lumMod val="95000"/>
                  </a:schemeClr>
                </a:solidFill>
                <a:ea typeface="ＭＳ Ｐゴシック" panose="020B0600070205080204" pitchFamily="34" charset="-128"/>
              </a:rPr>
              <a:t>Focus on achieving collective results</a:t>
            </a:r>
          </a:p>
        </p:txBody>
      </p:sp>
      <p:sp>
        <p:nvSpPr>
          <p:cNvPr id="69641" name="TextBox 12">
            <a:extLst>
              <a:ext uri="{FF2B5EF4-FFF2-40B4-BE49-F238E27FC236}">
                <a16:creationId xmlns:a16="http://schemas.microsoft.com/office/drawing/2014/main" id="{824EFB3A-6B28-814D-938F-4F2AD6CEBD22}"/>
              </a:ext>
            </a:extLst>
          </p:cNvPr>
          <p:cNvSpPr txBox="1">
            <a:spLocks noChangeArrowheads="1"/>
          </p:cNvSpPr>
          <p:nvPr/>
        </p:nvSpPr>
        <p:spPr bwMode="auto">
          <a:xfrm>
            <a:off x="5120482" y="4912744"/>
            <a:ext cx="1828800" cy="1446550"/>
          </a:xfrm>
          <a:prstGeom prst="rect">
            <a:avLst/>
          </a:prstGeom>
          <a:solidFill>
            <a:srgbClr val="0070C0"/>
          </a:solidFill>
          <a:ln>
            <a:noFill/>
          </a:ln>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en-US" altLang="en-US" sz="2200" b="1" dirty="0">
              <a:solidFill>
                <a:srgbClr val="0000FF"/>
              </a:solidFill>
              <a:ea typeface="ＭＳ Ｐゴシック" panose="020B0600070205080204" pitchFamily="34" charset="-128"/>
            </a:endParaRPr>
          </a:p>
          <a:p>
            <a:pPr algn="ctr"/>
            <a:r>
              <a:rPr lang="en-US" altLang="en-US" sz="2200" b="1" dirty="0">
                <a:solidFill>
                  <a:schemeClr val="bg1">
                    <a:lumMod val="95000"/>
                  </a:schemeClr>
                </a:solidFill>
                <a:ea typeface="ＭＳ Ｐゴシック" panose="020B0600070205080204" pitchFamily="34" charset="-128"/>
              </a:rPr>
              <a:t>Hold each other accountable</a:t>
            </a:r>
          </a:p>
        </p:txBody>
      </p:sp>
      <p:sp>
        <p:nvSpPr>
          <p:cNvPr id="69647" name="TextBox 18">
            <a:extLst>
              <a:ext uri="{FF2B5EF4-FFF2-40B4-BE49-F238E27FC236}">
                <a16:creationId xmlns:a16="http://schemas.microsoft.com/office/drawing/2014/main" id="{02C1A084-F222-184B-851E-1A861927E748}"/>
              </a:ext>
            </a:extLst>
          </p:cNvPr>
          <p:cNvSpPr txBox="1">
            <a:spLocks noChangeArrowheads="1"/>
          </p:cNvSpPr>
          <p:nvPr/>
        </p:nvSpPr>
        <p:spPr bwMode="auto">
          <a:xfrm>
            <a:off x="8179560" y="6546853"/>
            <a:ext cx="35353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800">
                <a:solidFill>
                  <a:srgbClr val="00005D"/>
                </a:solidFill>
                <a:ea typeface="ＭＳ Ｐゴシック" panose="020B0600070205080204" pitchFamily="34" charset="-128"/>
                <a:cs typeface="Arial" panose="020B0604020202020204" pitchFamily="34" charset="0"/>
              </a:rPr>
              <a:t>Source: The Five Dysfunctions of a Team, P. Lencioni, Jossey-Bass, </a:t>
            </a:r>
          </a:p>
        </p:txBody>
      </p:sp>
    </p:spTree>
    <p:extLst>
      <p:ext uri="{BB962C8B-B14F-4D97-AF65-F5344CB8AC3E}">
        <p14:creationId xmlns:p14="http://schemas.microsoft.com/office/powerpoint/2010/main" val="3280766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en-US"/>
          </a:p>
        </p:txBody>
      </p:sp>
      <p:sp>
        <p:nvSpPr>
          <p:cNvPr id="3" name="Rezervirano mjesto sadržaja 2"/>
          <p:cNvSpPr>
            <a:spLocks noGrp="1"/>
          </p:cNvSpPr>
          <p:nvPr>
            <p:ph sz="half" idx="1"/>
          </p:nvPr>
        </p:nvSpPr>
        <p:spPr/>
        <p:txBody>
          <a:bodyPr/>
          <a:lstStyle/>
          <a:p>
            <a:endParaRPr lang="en-US"/>
          </a:p>
        </p:txBody>
      </p:sp>
      <p:sp>
        <p:nvSpPr>
          <p:cNvPr id="4" name="Rezervirano mjesto sadržaja 3"/>
          <p:cNvSpPr>
            <a:spLocks noGrp="1"/>
          </p:cNvSpPr>
          <p:nvPr>
            <p:ph sz="half" idx="2"/>
          </p:nvPr>
        </p:nvSpPr>
        <p:spPr/>
        <p:txBody>
          <a:bodyPr/>
          <a:lstStyle/>
          <a:p>
            <a:endParaRPr lang="en-US"/>
          </a:p>
        </p:txBody>
      </p:sp>
      <p:pic>
        <p:nvPicPr>
          <p:cNvPr id="5" name="Picture 3">
            <a:extLst>
              <a:ext uri="{FF2B5EF4-FFF2-40B4-BE49-F238E27FC236}">
                <a16:creationId xmlns:a16="http://schemas.microsoft.com/office/drawing/2014/main" id="{2AAB947E-1530-0543-A0E0-7781FFCC1346}"/>
              </a:ext>
            </a:extLst>
          </p:cNvPr>
          <p:cNvPicPr>
            <a:picLocks noChangeAspect="1"/>
          </p:cNvPicPr>
          <p:nvPr/>
        </p:nvPicPr>
        <p:blipFill>
          <a:blip r:embed="rId3"/>
          <a:stretch>
            <a:fillRect/>
          </a:stretch>
        </p:blipFill>
        <p:spPr>
          <a:xfrm>
            <a:off x="808382" y="0"/>
            <a:ext cx="10164417" cy="6858000"/>
          </a:xfrm>
          <a:prstGeom prst="rect">
            <a:avLst/>
          </a:prstGeom>
        </p:spPr>
      </p:pic>
    </p:spTree>
    <p:extLst>
      <p:ext uri="{BB962C8B-B14F-4D97-AF65-F5344CB8AC3E}">
        <p14:creationId xmlns:p14="http://schemas.microsoft.com/office/powerpoint/2010/main" val="562307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287949" y="266700"/>
            <a:ext cx="8521430" cy="1143000"/>
          </a:xfrm>
        </p:spPr>
        <p:txBody>
          <a:bodyPr>
            <a:noAutofit/>
          </a:bodyPr>
          <a:lstStyle/>
          <a:p>
            <a:r>
              <a:rPr lang="en-US" sz="4000" b="1" dirty="0"/>
              <a:t>Abilene Paradox: The Management of Agreement</a:t>
            </a:r>
            <a:endParaRPr lang="en-US" altLang="en-US" sz="4000" b="1" dirty="0">
              <a:ea typeface="ＭＳ Ｐゴシック" pitchFamily="34" charset="-128"/>
            </a:endParaRPr>
          </a:p>
        </p:txBody>
      </p:sp>
      <p:sp>
        <p:nvSpPr>
          <p:cNvPr id="21507" name="Content Placeholder 2"/>
          <p:cNvSpPr>
            <a:spLocks noGrp="1"/>
          </p:cNvSpPr>
          <p:nvPr>
            <p:ph idx="1"/>
          </p:nvPr>
        </p:nvSpPr>
        <p:spPr/>
        <p:txBody>
          <a:bodyPr/>
          <a:lstStyle/>
          <a:p>
            <a:pPr>
              <a:buFont typeface="Wingdings" pitchFamily="2" charset="2"/>
              <a:buNone/>
            </a:pPr>
            <a:endParaRPr lang="en-US" altLang="en-US" dirty="0">
              <a:ea typeface="ＭＳ Ｐゴシック" pitchFamily="34" charset="-128"/>
            </a:endParaRPr>
          </a:p>
          <a:p>
            <a:pPr marL="0" indent="0" algn="r">
              <a:buNone/>
            </a:pPr>
            <a:endParaRPr lang="en-US" sz="1400" dirty="0">
              <a:solidFill>
                <a:schemeClr val="accent6">
                  <a:lumMod val="50000"/>
                </a:schemeClr>
              </a:solidFill>
            </a:endParaRPr>
          </a:p>
          <a:p>
            <a:pPr marL="0" indent="0">
              <a:buNone/>
            </a:pPr>
            <a:endParaRPr lang="en-US" altLang="en-US" dirty="0">
              <a:ea typeface="ＭＳ Ｐゴシック" pitchFamily="34" charset="-128"/>
            </a:endParaRPr>
          </a:p>
        </p:txBody>
      </p:sp>
      <p:pic>
        <p:nvPicPr>
          <p:cNvPr id="2" name="Picture 1" descr="Screen Shot 2017-02-24 at 10.28.4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1626" y="1676399"/>
            <a:ext cx="6917634" cy="4800601"/>
          </a:xfrm>
          <a:prstGeom prst="rect">
            <a:avLst/>
          </a:prstGeom>
        </p:spPr>
      </p:pic>
      <p:pic>
        <p:nvPicPr>
          <p:cNvPr id="6" name="Picture 5" descr="Screen Shot 2017-02-23 at 3.41.35 PM.png">
            <a:extLst>
              <a:ext uri="{FF2B5EF4-FFF2-40B4-BE49-F238E27FC236}">
                <a16:creationId xmlns:a16="http://schemas.microsoft.com/office/drawing/2014/main" id="{B4CB576F-93CA-6546-9DD0-43B56D0541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729949" cy="2082800"/>
          </a:xfrm>
          <a:prstGeom prst="rect">
            <a:avLst/>
          </a:prstGeom>
        </p:spPr>
      </p:pic>
    </p:spTree>
    <p:extLst>
      <p:ext uri="{BB962C8B-B14F-4D97-AF65-F5344CB8AC3E}">
        <p14:creationId xmlns:p14="http://schemas.microsoft.com/office/powerpoint/2010/main" val="3345474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FF149717-448D-5D42-A7BA-00343D55A0FB}"/>
              </a:ext>
            </a:extLst>
          </p:cNvPr>
          <p:cNvSpPr>
            <a:spLocks noGrp="1"/>
          </p:cNvSpPr>
          <p:nvPr>
            <p:ph type="title"/>
          </p:nvPr>
        </p:nvSpPr>
        <p:spPr/>
        <p:txBody>
          <a:bodyPr/>
          <a:lstStyle/>
          <a:p>
            <a:pPr>
              <a:defRPr/>
            </a:pPr>
            <a:r>
              <a:rPr lang="en-US" sz="4000" dirty="0">
                <a:latin typeface="+mn-lt"/>
                <a:ea typeface="ＭＳ Ｐゴシック" charset="0"/>
                <a:cs typeface="ＭＳ Ｐゴシック" charset="0"/>
              </a:rPr>
              <a:t>Team Conflict - Good and Bad</a:t>
            </a:r>
          </a:p>
        </p:txBody>
      </p:sp>
      <p:sp>
        <p:nvSpPr>
          <p:cNvPr id="3" name="Content Placeholder 2">
            <a:extLst>
              <a:ext uri="{FF2B5EF4-FFF2-40B4-BE49-F238E27FC236}">
                <a16:creationId xmlns:a16="http://schemas.microsoft.com/office/drawing/2014/main" id="{FB36CA3B-3D92-D644-944D-363CBD536226}"/>
              </a:ext>
            </a:extLst>
          </p:cNvPr>
          <p:cNvSpPr>
            <a:spLocks noGrp="1"/>
          </p:cNvSpPr>
          <p:nvPr>
            <p:ph idx="1"/>
          </p:nvPr>
        </p:nvSpPr>
        <p:spPr>
          <a:xfrm>
            <a:off x="1371600" y="1619443"/>
            <a:ext cx="10330070" cy="4979504"/>
          </a:xfrm>
        </p:spPr>
        <p:txBody>
          <a:bodyPr>
            <a:normAutofit fontScale="92500" lnSpcReduction="10000"/>
          </a:bodyPr>
          <a:lstStyle/>
          <a:p>
            <a:pPr marL="0" indent="0">
              <a:buNone/>
              <a:defRPr/>
            </a:pPr>
            <a:r>
              <a:rPr lang="en-US" sz="2800" b="1" dirty="0">
                <a:latin typeface="+mj-lt"/>
                <a:ea typeface="ＭＳ Ｐゴシック" charset="0"/>
                <a:cs typeface="ＭＳ Ｐゴシック" charset="0"/>
              </a:rPr>
              <a:t>Functional </a:t>
            </a:r>
          </a:p>
          <a:p>
            <a:pPr lvl="1">
              <a:buFont typeface="Wingdings" pitchFamily="2" charset="2"/>
              <a:buChar char="§"/>
              <a:defRPr/>
            </a:pPr>
            <a:r>
              <a:rPr lang="en-US" sz="2600" i="0" dirty="0">
                <a:latin typeface="+mj-lt"/>
                <a:ea typeface="ＭＳ Ｐゴシック" charset="0"/>
              </a:rPr>
              <a:t>Task oriented</a:t>
            </a:r>
          </a:p>
          <a:p>
            <a:pPr lvl="1">
              <a:buFont typeface="Wingdings" pitchFamily="2" charset="2"/>
              <a:buChar char="§"/>
              <a:defRPr/>
            </a:pPr>
            <a:r>
              <a:rPr lang="en-US" sz="2600" i="0" dirty="0">
                <a:latin typeface="+mj-lt"/>
                <a:ea typeface="ＭＳ Ｐゴシック" charset="0"/>
              </a:rPr>
              <a:t>Focused on differences in perspectives / judgments</a:t>
            </a:r>
          </a:p>
          <a:p>
            <a:pPr lvl="1">
              <a:buFont typeface="Wingdings" pitchFamily="2" charset="2"/>
              <a:buChar char="§"/>
              <a:defRPr/>
            </a:pPr>
            <a:r>
              <a:rPr lang="en-US" sz="2600" i="0" dirty="0">
                <a:latin typeface="+mj-lt"/>
                <a:ea typeface="ＭＳ Ｐゴシック" charset="0"/>
              </a:rPr>
              <a:t>Perception of shared commitment to common goals</a:t>
            </a:r>
          </a:p>
          <a:p>
            <a:pPr lvl="1">
              <a:buFont typeface="Wingdings" pitchFamily="2" charset="2"/>
              <a:buChar char="§"/>
              <a:defRPr/>
            </a:pPr>
            <a:r>
              <a:rPr lang="en-US" sz="2600" i="0" dirty="0">
                <a:latin typeface="+mj-lt"/>
                <a:ea typeface="ＭＳ Ｐゴシック" charset="0"/>
              </a:rPr>
              <a:t>Has the potential to enhance understanding of (and thereby commitment to) team decision</a:t>
            </a:r>
          </a:p>
          <a:p>
            <a:pPr lvl="1">
              <a:defRPr/>
            </a:pPr>
            <a:endParaRPr lang="en-US" i="0" dirty="0">
              <a:latin typeface="+mj-lt"/>
              <a:ea typeface="ＭＳ Ｐゴシック" charset="0"/>
            </a:endParaRPr>
          </a:p>
          <a:p>
            <a:pPr marL="0" indent="0">
              <a:buNone/>
              <a:defRPr/>
            </a:pPr>
            <a:r>
              <a:rPr lang="en-US" sz="2800" b="1" dirty="0">
                <a:latin typeface="+mj-lt"/>
                <a:ea typeface="ＭＳ Ｐゴシック" charset="0"/>
                <a:cs typeface="ＭＳ Ｐゴシック" charset="0"/>
              </a:rPr>
              <a:t>Dysfunctional</a:t>
            </a:r>
          </a:p>
          <a:p>
            <a:pPr lvl="1">
              <a:buFont typeface="Wingdings" pitchFamily="2" charset="2"/>
              <a:buChar char="§"/>
              <a:defRPr/>
            </a:pPr>
            <a:r>
              <a:rPr lang="en-US" sz="2600" i="0" dirty="0">
                <a:latin typeface="+mj-lt"/>
                <a:ea typeface="ＭＳ Ｐゴシック" charset="0"/>
              </a:rPr>
              <a:t>Emotional</a:t>
            </a:r>
          </a:p>
          <a:p>
            <a:pPr lvl="1">
              <a:buFont typeface="Wingdings" pitchFamily="2" charset="2"/>
              <a:buChar char="§"/>
              <a:defRPr/>
            </a:pPr>
            <a:r>
              <a:rPr lang="en-US" sz="2600" i="0" dirty="0">
                <a:latin typeface="+mj-lt"/>
                <a:ea typeface="ＭＳ Ｐゴシック" charset="0"/>
              </a:rPr>
              <a:t>Focused on personal incompatibilities or disputes</a:t>
            </a:r>
          </a:p>
          <a:p>
            <a:pPr lvl="1">
              <a:buFont typeface="Wingdings" pitchFamily="2" charset="2"/>
              <a:buChar char="§"/>
              <a:defRPr/>
            </a:pPr>
            <a:r>
              <a:rPr lang="en-US" sz="2600" i="0" dirty="0">
                <a:latin typeface="+mj-lt"/>
                <a:ea typeface="ＭＳ Ｐゴシック" charset="0"/>
              </a:rPr>
              <a:t>Perception of personal criticism</a:t>
            </a:r>
          </a:p>
          <a:p>
            <a:pPr lvl="1">
              <a:buFont typeface="Wingdings" pitchFamily="2" charset="2"/>
              <a:buChar char="§"/>
              <a:defRPr/>
            </a:pPr>
            <a:r>
              <a:rPr lang="en-US" sz="2600" i="0" dirty="0">
                <a:latin typeface="+mj-lt"/>
                <a:ea typeface="ＭＳ Ｐゴシック" charset="0"/>
              </a:rPr>
              <a:t>Has the potential to lead to cynicism, avoidance or even counter-effort</a:t>
            </a:r>
          </a:p>
          <a:p>
            <a:pPr>
              <a:buFont typeface="Wingdings" pitchFamily="2" charset="2"/>
              <a:buBlip>
                <a:blip/>
              </a:buBlip>
              <a:defRPr/>
            </a:pPr>
            <a:endParaRPr lang="en-US" dirty="0">
              <a:latin typeface="Calibri" charset="0"/>
              <a:ea typeface="ＭＳ Ｐゴシック" charset="0"/>
              <a:cs typeface="ＭＳ Ｐゴシック" charset="0"/>
            </a:endParaRPr>
          </a:p>
          <a:p>
            <a:pPr lvl="1">
              <a:defRPr/>
            </a:pPr>
            <a:endParaRPr lang="en-US" i="0" dirty="0">
              <a:latin typeface="Calibri" charset="0"/>
              <a:ea typeface="ＭＳ Ｐゴシック" charset="0"/>
            </a:endParaRPr>
          </a:p>
          <a:p>
            <a:pPr lvl="1">
              <a:defRPr/>
            </a:pPr>
            <a:endParaRPr lang="en-US" dirty="0">
              <a:latin typeface="Calibri" charset="0"/>
              <a:ea typeface="ＭＳ Ｐゴシック" charset="0"/>
            </a:endParaRPr>
          </a:p>
        </p:txBody>
      </p:sp>
    </p:spTree>
    <p:extLst>
      <p:ext uri="{BB962C8B-B14F-4D97-AF65-F5344CB8AC3E}">
        <p14:creationId xmlns:p14="http://schemas.microsoft.com/office/powerpoint/2010/main" val="2988631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783046-2B96-B64F-BC59-95661C6122FD}"/>
              </a:ext>
            </a:extLst>
          </p:cNvPr>
          <p:cNvPicPr/>
          <p:nvPr/>
        </p:nvPicPr>
        <p:blipFill>
          <a:blip r:embed="rId2"/>
          <a:stretch>
            <a:fillRect/>
          </a:stretch>
        </p:blipFill>
        <p:spPr>
          <a:xfrm>
            <a:off x="930729" y="130629"/>
            <a:ext cx="10695214" cy="6727371"/>
          </a:xfrm>
          <a:prstGeom prst="rect">
            <a:avLst/>
          </a:prstGeom>
        </p:spPr>
      </p:pic>
    </p:spTree>
    <p:extLst>
      <p:ext uri="{BB962C8B-B14F-4D97-AF65-F5344CB8AC3E}">
        <p14:creationId xmlns:p14="http://schemas.microsoft.com/office/powerpoint/2010/main" val="1528844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11EF31-5DB4-5748-BF9E-02C707AAAEEA}"/>
              </a:ext>
            </a:extLst>
          </p:cNvPr>
          <p:cNvPicPr>
            <a:picLocks noChangeAspect="1"/>
          </p:cNvPicPr>
          <p:nvPr/>
        </p:nvPicPr>
        <p:blipFill>
          <a:blip r:embed="rId3"/>
          <a:stretch>
            <a:fillRect/>
          </a:stretch>
        </p:blipFill>
        <p:spPr>
          <a:xfrm>
            <a:off x="0" y="0"/>
            <a:ext cx="4876801" cy="7023370"/>
          </a:xfrm>
          <a:prstGeom prst="rect">
            <a:avLst/>
          </a:prstGeom>
        </p:spPr>
      </p:pic>
      <p:sp>
        <p:nvSpPr>
          <p:cNvPr id="5" name="Rectangle 3">
            <a:extLst>
              <a:ext uri="{FF2B5EF4-FFF2-40B4-BE49-F238E27FC236}">
                <a16:creationId xmlns:a16="http://schemas.microsoft.com/office/drawing/2014/main" id="{87F02038-B373-2446-8CF4-EB4AD200E252}"/>
              </a:ext>
            </a:extLst>
          </p:cNvPr>
          <p:cNvSpPr txBox="1">
            <a:spLocks noChangeArrowheads="1"/>
          </p:cNvSpPr>
          <p:nvPr/>
        </p:nvSpPr>
        <p:spPr>
          <a:xfrm>
            <a:off x="5300869" y="218661"/>
            <a:ext cx="6242005" cy="6804710"/>
          </a:xfrm>
          <a:prstGeom prst="rect">
            <a:avLst/>
          </a:prstGeom>
        </p:spPr>
        <p:txBody>
          <a:bodyPr vert="horz"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defRPr/>
            </a:pPr>
            <a:r>
              <a:rPr lang="en-US" altLang="en-US" sz="2600" dirty="0">
                <a:solidFill>
                  <a:srgbClr val="002060"/>
                </a:solidFill>
                <a:ea typeface="ＭＳ Ｐゴシック" pitchFamily="34" charset="-128"/>
              </a:rPr>
              <a:t>Your IT Professor has assigned a team project requiring you to develop an APP that helps blind individuals navigate more safely. The project will require substantial collaboration with several students whom you do not really know, and have never worked with before. Your Professor is giving you about 30 minutes at the end of class today to meet with your team and start planning.</a:t>
            </a:r>
          </a:p>
          <a:p>
            <a:pPr>
              <a:buFont typeface="Wingdings" pitchFamily="2" charset="2"/>
              <a:buChar char="§"/>
              <a:defRPr/>
            </a:pPr>
            <a:r>
              <a:rPr lang="en-US" altLang="en-US" sz="2400" b="1" dirty="0">
                <a:solidFill>
                  <a:srgbClr val="002060"/>
                </a:solidFill>
                <a:ea typeface="ＭＳ Ｐゴシック" pitchFamily="34" charset="-128"/>
              </a:rPr>
              <a:t>Working individually</a:t>
            </a:r>
            <a:r>
              <a:rPr lang="en-US" altLang="en-US" sz="2400" dirty="0">
                <a:solidFill>
                  <a:srgbClr val="002060"/>
                </a:solidFill>
                <a:ea typeface="ＭＳ Ｐゴシック" pitchFamily="34" charset="-128"/>
              </a:rPr>
              <a:t> make a list of topics you think you should discuss with your team</a:t>
            </a:r>
          </a:p>
          <a:p>
            <a:pPr>
              <a:buFont typeface="Wingdings" pitchFamily="2" charset="2"/>
              <a:buChar char="§"/>
              <a:defRPr/>
            </a:pPr>
            <a:r>
              <a:rPr lang="en-US" altLang="en-US" sz="2400" b="1" dirty="0">
                <a:solidFill>
                  <a:srgbClr val="002060"/>
                </a:solidFill>
                <a:ea typeface="ＭＳ Ｐゴシック" pitchFamily="34" charset="-128"/>
              </a:rPr>
              <a:t>In small groups</a:t>
            </a:r>
          </a:p>
          <a:p>
            <a:pPr lvl="1">
              <a:buFont typeface="Wingdings" pitchFamily="2" charset="2"/>
              <a:buChar char="ü"/>
              <a:defRPr/>
            </a:pPr>
            <a:r>
              <a:rPr lang="en-US" altLang="en-US" sz="2400" i="0" dirty="0">
                <a:solidFill>
                  <a:srgbClr val="002060"/>
                </a:solidFill>
                <a:ea typeface="ＭＳ Ｐゴシック" pitchFamily="34" charset="-128"/>
              </a:rPr>
              <a:t>Consolidate your lists and decide what issues need resolution right away</a:t>
            </a:r>
          </a:p>
          <a:p>
            <a:pPr lvl="1">
              <a:buFont typeface="Wingdings" pitchFamily="2" charset="2"/>
              <a:buChar char="ü"/>
              <a:defRPr/>
            </a:pPr>
            <a:r>
              <a:rPr lang="en-US" altLang="en-US" sz="2400" i="0" dirty="0">
                <a:solidFill>
                  <a:srgbClr val="002060"/>
                </a:solidFill>
                <a:ea typeface="ＭＳ Ｐゴシック" pitchFamily="34" charset="-128"/>
              </a:rPr>
              <a:t>Develop a preliminary plan to move forward on the class project</a:t>
            </a:r>
            <a:r>
              <a:rPr lang="en-US" altLang="en-US" sz="2400" b="1" i="0" dirty="0">
                <a:solidFill>
                  <a:srgbClr val="002060"/>
                </a:solidFill>
                <a:ea typeface="ＭＳ Ｐゴシック" pitchFamily="34" charset="-128"/>
              </a:rPr>
              <a:t> </a:t>
            </a:r>
            <a:endParaRPr lang="en-US" altLang="en-US" sz="2400" b="1" i="0" dirty="0">
              <a:solidFill>
                <a:srgbClr val="FF0000"/>
              </a:solidFill>
              <a:ea typeface="ＭＳ Ｐゴシック" pitchFamily="34" charset="-128"/>
            </a:endParaRPr>
          </a:p>
        </p:txBody>
      </p:sp>
      <p:sp>
        <p:nvSpPr>
          <p:cNvPr id="6" name="TextBox 5">
            <a:extLst>
              <a:ext uri="{FF2B5EF4-FFF2-40B4-BE49-F238E27FC236}">
                <a16:creationId xmlns:a16="http://schemas.microsoft.com/office/drawing/2014/main" id="{016B5D57-8567-4541-860C-F3245C109F4D}"/>
              </a:ext>
            </a:extLst>
          </p:cNvPr>
          <p:cNvSpPr txBox="1"/>
          <p:nvPr/>
        </p:nvSpPr>
        <p:spPr>
          <a:xfrm>
            <a:off x="1438284" y="5889620"/>
            <a:ext cx="1455783" cy="769441"/>
          </a:xfrm>
          <a:prstGeom prst="rect">
            <a:avLst/>
          </a:prstGeom>
          <a:noFill/>
        </p:spPr>
        <p:txBody>
          <a:bodyPr wrap="none" rtlCol="0">
            <a:spAutoFit/>
          </a:bodyPr>
          <a:lstStyle/>
          <a:p>
            <a:r>
              <a:rPr lang="en-US" sz="4400" b="1" dirty="0">
                <a:solidFill>
                  <a:srgbClr val="002060"/>
                </a:solidFill>
              </a:rPr>
              <a:t>Part I</a:t>
            </a:r>
          </a:p>
        </p:txBody>
      </p:sp>
      <p:pic>
        <p:nvPicPr>
          <p:cNvPr id="7" name="Picture 6" descr="Screen Shot 2017-02-23 at 3.41.35 PM.png">
            <a:extLst>
              <a:ext uri="{FF2B5EF4-FFF2-40B4-BE49-F238E27FC236}">
                <a16:creationId xmlns:a16="http://schemas.microsoft.com/office/drawing/2014/main" id="{BB603B92-315E-D740-BF00-3922B40FF6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131433" cy="1263535"/>
          </a:xfrm>
          <a:prstGeom prst="rect">
            <a:avLst/>
          </a:prstGeom>
        </p:spPr>
      </p:pic>
    </p:spTree>
    <p:extLst>
      <p:ext uri="{BB962C8B-B14F-4D97-AF65-F5344CB8AC3E}">
        <p14:creationId xmlns:p14="http://schemas.microsoft.com/office/powerpoint/2010/main" val="1292631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243C7A-14F8-314D-BCBF-0C3595DE1BE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EB773CD-85E7-BB4A-AC25-6F20C42B090C}"/>
              </a:ext>
            </a:extLst>
          </p:cNvPr>
          <p:cNvSpPr txBox="1"/>
          <p:nvPr/>
        </p:nvSpPr>
        <p:spPr>
          <a:xfrm>
            <a:off x="328908" y="5996226"/>
            <a:ext cx="11534183" cy="861774"/>
          </a:xfrm>
          <a:prstGeom prst="rect">
            <a:avLst/>
          </a:prstGeom>
          <a:noFill/>
        </p:spPr>
        <p:txBody>
          <a:bodyPr wrap="none" rtlCol="0">
            <a:spAutoFit/>
          </a:bodyPr>
          <a:lstStyle/>
          <a:p>
            <a:r>
              <a:rPr lang="en-US" sz="5000" b="1" dirty="0">
                <a:solidFill>
                  <a:schemeClr val="bg1">
                    <a:lumMod val="85000"/>
                  </a:schemeClr>
                </a:solidFill>
              </a:rPr>
              <a:t>Practical tips for working in student teams</a:t>
            </a:r>
          </a:p>
        </p:txBody>
      </p:sp>
    </p:spTree>
    <p:extLst>
      <p:ext uri="{BB962C8B-B14F-4D97-AF65-F5344CB8AC3E}">
        <p14:creationId xmlns:p14="http://schemas.microsoft.com/office/powerpoint/2010/main" val="712649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621951-AE46-1944-8462-42244E64626B}"/>
              </a:ext>
            </a:extLst>
          </p:cNvPr>
          <p:cNvSpPr/>
          <p:nvPr/>
        </p:nvSpPr>
        <p:spPr>
          <a:xfrm>
            <a:off x="781878" y="812212"/>
            <a:ext cx="10958495" cy="5262979"/>
          </a:xfrm>
          <a:prstGeom prst="rect">
            <a:avLst/>
          </a:prstGeom>
        </p:spPr>
        <p:txBody>
          <a:bodyPr wrap="square">
            <a:spAutoFit/>
          </a:bodyPr>
          <a:lstStyle/>
          <a:p>
            <a:pPr marL="457200" marR="0">
              <a:spcBef>
                <a:spcPts val="0"/>
              </a:spcBef>
              <a:spcAft>
                <a:spcPts val="0"/>
              </a:spcAft>
            </a:pPr>
            <a:r>
              <a:rPr lang="en-US" sz="1200" b="1" dirty="0">
                <a:latin typeface="Arial" panose="020B0604020202020204" pitchFamily="34" charset="0"/>
                <a:ea typeface="MS Mincho" panose="02020609040205080304" pitchFamily="49" charset="-128"/>
                <a:cs typeface="Arial" panose="020B0604020202020204" pitchFamily="34" charset="0"/>
              </a:rPr>
              <a:t> </a:t>
            </a:r>
            <a:endParaRPr lang="en-US" sz="1200" dirty="0">
              <a:latin typeface="Arial" panose="020B0604020202020204" pitchFamily="34" charset="0"/>
              <a:ea typeface="Calibri" panose="020F0502020204030204" pitchFamily="34" charset="0"/>
              <a:cs typeface="Times New Roman" panose="02020603050405020304" pitchFamily="18" charset="0"/>
            </a:endParaRPr>
          </a:p>
          <a:p>
            <a:pPr lvl="0"/>
            <a:r>
              <a:rPr lang="en-US" sz="2800" b="1" dirty="0">
                <a:solidFill>
                  <a:srgbClr val="002060"/>
                </a:solidFill>
                <a:ea typeface="MS Mincho" panose="02020609040205080304" pitchFamily="49" charset="-128"/>
                <a:cs typeface="Arial" panose="020B0604020202020204" pitchFamily="34" charset="0"/>
              </a:rPr>
              <a:t>How do you work? </a:t>
            </a:r>
          </a:p>
          <a:p>
            <a:pPr marL="342900" lvl="0" indent="-342900">
              <a:buFont typeface="Wingdings" pitchFamily="2" charset="2"/>
              <a:buChar char="§"/>
            </a:pPr>
            <a:r>
              <a:rPr lang="en-US" sz="2400" dirty="0">
                <a:solidFill>
                  <a:srgbClr val="002060"/>
                </a:solidFill>
                <a:ea typeface="MS Mincho" panose="02020609040205080304" pitchFamily="49" charset="-128"/>
                <a:cs typeface="Arial" panose="020B0604020202020204" pitchFamily="34" charset="0"/>
              </a:rPr>
              <a:t>Are you generally someone that procrastinates/works well under pressure? </a:t>
            </a:r>
          </a:p>
          <a:p>
            <a:pPr marL="342900" lvl="0" indent="-342900">
              <a:buFont typeface="Wingdings" pitchFamily="2" charset="2"/>
              <a:buChar char="§"/>
            </a:pPr>
            <a:r>
              <a:rPr lang="en-US" sz="2400" dirty="0">
                <a:solidFill>
                  <a:srgbClr val="002060"/>
                </a:solidFill>
                <a:ea typeface="MS Mincho" panose="02020609040205080304" pitchFamily="49" charset="-128"/>
                <a:cs typeface="Arial" panose="020B0604020202020204" pitchFamily="34" charset="0"/>
              </a:rPr>
              <a:t>Are you someone that plans ahead and likes to get things done in advance?</a:t>
            </a:r>
          </a:p>
          <a:p>
            <a:pPr marL="342900" lvl="0" indent="-342900">
              <a:buFont typeface="Wingdings" pitchFamily="2" charset="2"/>
              <a:buChar char="§"/>
            </a:pPr>
            <a:r>
              <a:rPr lang="en-US" sz="2400" dirty="0">
                <a:solidFill>
                  <a:srgbClr val="002060"/>
                </a:solidFill>
                <a:ea typeface="MS Mincho" panose="02020609040205080304" pitchFamily="49" charset="-128"/>
                <a:cs typeface="Arial" panose="020B0604020202020204" pitchFamily="34" charset="0"/>
              </a:rPr>
              <a:t>What agreements will you make about working with your different preferences?</a:t>
            </a:r>
          </a:p>
          <a:p>
            <a:pPr marL="914400"/>
            <a:r>
              <a:rPr lang="en-US" sz="2400" dirty="0">
                <a:solidFill>
                  <a:srgbClr val="002060"/>
                </a:solidFill>
                <a:ea typeface="MS Mincho" panose="02020609040205080304" pitchFamily="49" charset="-128"/>
                <a:cs typeface="Arial" panose="020B0604020202020204" pitchFamily="34" charset="0"/>
              </a:rPr>
              <a:t> </a:t>
            </a:r>
            <a:endParaRPr lang="en-US" sz="2400" dirty="0">
              <a:solidFill>
                <a:srgbClr val="002060"/>
              </a:solidFill>
            </a:endParaRPr>
          </a:p>
          <a:p>
            <a:pPr lvl="0"/>
            <a:r>
              <a:rPr lang="en-US" sz="2800" b="1" dirty="0">
                <a:solidFill>
                  <a:srgbClr val="002060"/>
                </a:solidFill>
                <a:ea typeface="MS Mincho" panose="02020609040205080304" pitchFamily="49" charset="-128"/>
                <a:cs typeface="Arial" panose="020B0604020202020204" pitchFamily="34" charset="0"/>
              </a:rPr>
              <a:t>What’s your goal for this project? </a:t>
            </a:r>
          </a:p>
          <a:p>
            <a:pPr marL="342900" lvl="0" indent="-342900">
              <a:buFont typeface="Wingdings" pitchFamily="2" charset="2"/>
              <a:buChar char="§"/>
            </a:pPr>
            <a:r>
              <a:rPr lang="en-US" sz="2400" dirty="0">
                <a:solidFill>
                  <a:srgbClr val="002060"/>
                </a:solidFill>
                <a:ea typeface="MS Mincho" panose="02020609040205080304" pitchFamily="49" charset="-128"/>
                <a:cs typeface="Arial" panose="020B0604020202020204" pitchFamily="34" charset="0"/>
              </a:rPr>
              <a:t>What grade do you hope to achieve? </a:t>
            </a:r>
          </a:p>
          <a:p>
            <a:pPr marL="342900" lvl="0" indent="-342900">
              <a:buFont typeface="Wingdings" pitchFamily="2" charset="2"/>
              <a:buChar char="§"/>
            </a:pPr>
            <a:r>
              <a:rPr lang="en-US" sz="2400" dirty="0">
                <a:solidFill>
                  <a:srgbClr val="002060"/>
                </a:solidFill>
                <a:ea typeface="MS Mincho" panose="02020609040205080304" pitchFamily="49" charset="-128"/>
                <a:cs typeface="Arial" panose="020B0604020202020204" pitchFamily="34" charset="0"/>
              </a:rPr>
              <a:t>What does that mean for your teammates? </a:t>
            </a:r>
          </a:p>
          <a:p>
            <a:pPr marL="342900" lvl="0" indent="-342900">
              <a:buFont typeface="Wingdings" pitchFamily="2" charset="2"/>
              <a:buChar char="§"/>
            </a:pPr>
            <a:r>
              <a:rPr lang="en-US" sz="2400" dirty="0">
                <a:solidFill>
                  <a:srgbClr val="002060"/>
                </a:solidFill>
                <a:ea typeface="MS Mincho" panose="02020609040205080304" pitchFamily="49" charset="-128"/>
                <a:cs typeface="Arial" panose="020B0604020202020204" pitchFamily="34" charset="0"/>
              </a:rPr>
              <a:t>How will you work that out as a group?</a:t>
            </a:r>
            <a:endParaRPr lang="en-US" sz="2400" dirty="0">
              <a:solidFill>
                <a:srgbClr val="002060"/>
              </a:solidFill>
            </a:endParaRPr>
          </a:p>
          <a:p>
            <a:r>
              <a:rPr lang="en-US" sz="2400" dirty="0">
                <a:solidFill>
                  <a:srgbClr val="002060"/>
                </a:solidFill>
                <a:latin typeface="Arial" panose="020B0604020202020204" pitchFamily="34" charset="0"/>
                <a:ea typeface="MS Mincho" panose="02020609040205080304" pitchFamily="49" charset="-128"/>
                <a:cs typeface="Arial" panose="020B0604020202020204" pitchFamily="34" charset="0"/>
              </a:rPr>
              <a:t> </a:t>
            </a:r>
            <a:endParaRPr lang="en-US" sz="2400" dirty="0">
              <a:solidFill>
                <a:srgbClr val="002060"/>
              </a:solidFill>
              <a:latin typeface="Arial" panose="020B0604020202020204" pitchFamily="34" charset="0"/>
              <a:ea typeface="Calibri" panose="020F0502020204030204" pitchFamily="34" charset="0"/>
              <a:cs typeface="Times New Roman" panose="02020603050405020304" pitchFamily="18" charset="0"/>
            </a:endParaRPr>
          </a:p>
          <a:p>
            <a:pPr lvl="0"/>
            <a:r>
              <a:rPr lang="en-US" sz="2800" b="1" dirty="0">
                <a:solidFill>
                  <a:srgbClr val="002060"/>
                </a:solidFill>
                <a:ea typeface="MS Mincho" panose="02020609040205080304" pitchFamily="49" charset="-128"/>
                <a:cs typeface="Arial" panose="020B0604020202020204" pitchFamily="34" charset="0"/>
              </a:rPr>
              <a:t>What is the best way to reach you?  </a:t>
            </a:r>
          </a:p>
          <a:p>
            <a:pPr marL="342900" lvl="0" indent="-342900">
              <a:buFont typeface="Wingdings" pitchFamily="2" charset="2"/>
              <a:buChar char="§"/>
            </a:pPr>
            <a:r>
              <a:rPr lang="en-US" sz="2400" dirty="0">
                <a:solidFill>
                  <a:srgbClr val="002060"/>
                </a:solidFill>
                <a:ea typeface="MS Mincho" panose="02020609040205080304" pitchFamily="49" charset="-128"/>
                <a:cs typeface="Arial" panose="020B0604020202020204" pitchFamily="34" charset="0"/>
              </a:rPr>
              <a:t>Email?  Phone?  Text?  </a:t>
            </a:r>
          </a:p>
          <a:p>
            <a:pPr marL="342900" lvl="0" indent="-342900">
              <a:buFont typeface="Wingdings" pitchFamily="2" charset="2"/>
              <a:buChar char="§"/>
            </a:pPr>
            <a:r>
              <a:rPr lang="en-US" sz="2400" dirty="0">
                <a:solidFill>
                  <a:srgbClr val="002060"/>
                </a:solidFill>
                <a:ea typeface="MS Mincho" panose="02020609040205080304" pitchFamily="49" charset="-128"/>
                <a:cs typeface="Arial" panose="020B0604020202020204" pitchFamily="34" charset="0"/>
              </a:rPr>
              <a:t>What are bad times to reach you—when are you not available?</a:t>
            </a:r>
            <a:endParaRPr lang="en-US" sz="2400" dirty="0">
              <a:solidFill>
                <a:srgbClr val="002060"/>
              </a:solidFill>
              <a:effectLst/>
            </a:endParaRPr>
          </a:p>
        </p:txBody>
      </p:sp>
      <p:pic>
        <p:nvPicPr>
          <p:cNvPr id="4" name="Picture 3">
            <a:extLst>
              <a:ext uri="{FF2B5EF4-FFF2-40B4-BE49-F238E27FC236}">
                <a16:creationId xmlns:a16="http://schemas.microsoft.com/office/drawing/2014/main" id="{D3A00A0B-5683-3E4A-B4D4-F15564C7A434}"/>
              </a:ext>
            </a:extLst>
          </p:cNvPr>
          <p:cNvPicPr>
            <a:picLocks noChangeAspect="1"/>
          </p:cNvPicPr>
          <p:nvPr/>
        </p:nvPicPr>
        <p:blipFill>
          <a:blip r:embed="rId2"/>
          <a:stretch>
            <a:fillRect/>
          </a:stretch>
        </p:blipFill>
        <p:spPr>
          <a:xfrm>
            <a:off x="10144539" y="6101623"/>
            <a:ext cx="2047461" cy="685800"/>
          </a:xfrm>
          <a:prstGeom prst="rect">
            <a:avLst/>
          </a:prstGeom>
        </p:spPr>
      </p:pic>
      <p:pic>
        <p:nvPicPr>
          <p:cNvPr id="6" name="Picture 5">
            <a:extLst>
              <a:ext uri="{FF2B5EF4-FFF2-40B4-BE49-F238E27FC236}">
                <a16:creationId xmlns:a16="http://schemas.microsoft.com/office/drawing/2014/main" id="{029B4A9A-E5C9-834B-93FE-F882C0A8DB1C}"/>
              </a:ext>
            </a:extLst>
          </p:cNvPr>
          <p:cNvPicPr>
            <a:picLocks noChangeAspect="1"/>
          </p:cNvPicPr>
          <p:nvPr/>
        </p:nvPicPr>
        <p:blipFill>
          <a:blip r:embed="rId3"/>
          <a:stretch>
            <a:fillRect/>
          </a:stretch>
        </p:blipFill>
        <p:spPr>
          <a:xfrm>
            <a:off x="1" y="0"/>
            <a:ext cx="4439478" cy="702365"/>
          </a:xfrm>
          <a:prstGeom prst="rect">
            <a:avLst/>
          </a:prstGeom>
        </p:spPr>
      </p:pic>
      <p:sp>
        <p:nvSpPr>
          <p:cNvPr id="7" name="Rectangle 6">
            <a:extLst>
              <a:ext uri="{FF2B5EF4-FFF2-40B4-BE49-F238E27FC236}">
                <a16:creationId xmlns:a16="http://schemas.microsoft.com/office/drawing/2014/main" id="{112377E2-536E-2047-9E6E-22DB2E87DD4E}"/>
              </a:ext>
            </a:extLst>
          </p:cNvPr>
          <p:cNvSpPr/>
          <p:nvPr/>
        </p:nvSpPr>
        <p:spPr>
          <a:xfrm>
            <a:off x="4717775" y="0"/>
            <a:ext cx="7022598" cy="707886"/>
          </a:xfrm>
          <a:prstGeom prst="rect">
            <a:avLst/>
          </a:prstGeom>
        </p:spPr>
        <p:txBody>
          <a:bodyPr wrap="square">
            <a:spAutoFit/>
          </a:bodyPr>
          <a:lstStyle/>
          <a:p>
            <a:pPr lvl="0">
              <a:spcBef>
                <a:spcPts val="0"/>
              </a:spcBef>
              <a:spcAft>
                <a:spcPts val="0"/>
              </a:spcAft>
            </a:pPr>
            <a:r>
              <a:rPr lang="en-US" sz="4000" b="1" dirty="0">
                <a:solidFill>
                  <a:srgbClr val="0070C0"/>
                </a:solidFill>
                <a:ea typeface="MS Mincho" panose="02020609040205080304" pitchFamily="49" charset="-128"/>
                <a:cs typeface="Arial" panose="020B0604020202020204" pitchFamily="34" charset="0"/>
              </a:rPr>
              <a:t>Working styles and priorities</a:t>
            </a:r>
            <a:endParaRPr lang="en-US" sz="4000" dirty="0">
              <a:solidFill>
                <a:srgbClr val="0070C0"/>
              </a:solidFill>
            </a:endParaRPr>
          </a:p>
        </p:txBody>
      </p:sp>
    </p:spTree>
    <p:extLst>
      <p:ext uri="{BB962C8B-B14F-4D97-AF65-F5344CB8AC3E}">
        <p14:creationId xmlns:p14="http://schemas.microsoft.com/office/powerpoint/2010/main" val="369179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6DF217-47ED-E14A-BF5D-2C966306FAAD}"/>
              </a:ext>
            </a:extLst>
          </p:cNvPr>
          <p:cNvSpPr/>
          <p:nvPr/>
        </p:nvSpPr>
        <p:spPr>
          <a:xfrm>
            <a:off x="821635" y="602692"/>
            <a:ext cx="10455964" cy="6278642"/>
          </a:xfrm>
          <a:prstGeom prst="rect">
            <a:avLst/>
          </a:prstGeom>
        </p:spPr>
        <p:txBody>
          <a:bodyPr wrap="square">
            <a:spAutoFit/>
          </a:bodyPr>
          <a:lstStyle/>
          <a:p>
            <a:pPr marL="457200"/>
            <a:r>
              <a:rPr lang="en-US" b="1" dirty="0">
                <a:ea typeface="MS Mincho" panose="02020609040205080304" pitchFamily="49" charset="-128"/>
                <a:cs typeface="Arial" panose="020B0604020202020204" pitchFamily="34" charset="0"/>
              </a:rPr>
              <a:t> </a:t>
            </a:r>
            <a:endParaRPr lang="en-US" dirty="0"/>
          </a:p>
          <a:p>
            <a:pPr lvl="0"/>
            <a:r>
              <a:rPr lang="en-US" sz="2800" b="1" dirty="0">
                <a:solidFill>
                  <a:srgbClr val="002060"/>
                </a:solidFill>
                <a:ea typeface="MS Mincho" panose="02020609040205080304" pitchFamily="49" charset="-128"/>
                <a:cs typeface="Arial" panose="020B0604020202020204" pitchFamily="34" charset="0"/>
              </a:rPr>
              <a:t>What is the structure of your meetings?  </a:t>
            </a:r>
          </a:p>
          <a:p>
            <a:pPr marL="342900" indent="-342900">
              <a:buFont typeface="Wingdings" pitchFamily="2" charset="2"/>
              <a:buChar char="§"/>
            </a:pPr>
            <a:r>
              <a:rPr lang="en-US" sz="2200" dirty="0">
                <a:solidFill>
                  <a:srgbClr val="002060"/>
                </a:solidFill>
                <a:latin typeface="Arial" panose="020B0604020202020204" pitchFamily="34" charset="0"/>
                <a:ea typeface="MS Mincho" panose="02020609040205080304" pitchFamily="49" charset="-128"/>
                <a:cs typeface="Arial" panose="020B0604020202020204" pitchFamily="34" charset="0"/>
              </a:rPr>
              <a:t>Do you want to make time to check-in or socialize at the beginning?  </a:t>
            </a:r>
          </a:p>
          <a:p>
            <a:pPr marL="342900" indent="-342900">
              <a:buFont typeface="Wingdings" pitchFamily="2" charset="2"/>
              <a:buChar char="§"/>
            </a:pPr>
            <a:r>
              <a:rPr lang="en-US" sz="2200" dirty="0">
                <a:solidFill>
                  <a:srgbClr val="002060"/>
                </a:solidFill>
                <a:latin typeface="Arial" panose="020B0604020202020204" pitchFamily="34" charset="0"/>
                <a:ea typeface="MS Mincho" panose="02020609040205080304" pitchFamily="49" charset="-128"/>
                <a:cs typeface="Arial" panose="020B0604020202020204" pitchFamily="34" charset="0"/>
              </a:rPr>
              <a:t>Who will lead the meetings?  </a:t>
            </a:r>
          </a:p>
          <a:p>
            <a:pPr marL="342900" indent="-342900">
              <a:buFont typeface="Wingdings" pitchFamily="2" charset="2"/>
              <a:buChar char="§"/>
            </a:pPr>
            <a:r>
              <a:rPr lang="en-US" sz="2200" dirty="0">
                <a:solidFill>
                  <a:srgbClr val="002060"/>
                </a:solidFill>
                <a:latin typeface="Arial" panose="020B0604020202020204" pitchFamily="34" charset="0"/>
                <a:ea typeface="MS Mincho" panose="02020609040205080304" pitchFamily="49" charset="-128"/>
                <a:cs typeface="Arial" panose="020B0604020202020204" pitchFamily="34" charset="0"/>
              </a:rPr>
              <a:t>Do you want to have someone in charge of making notes on action steps (who does what)?</a:t>
            </a:r>
            <a:endParaRPr lang="en-US" sz="2200" dirty="0">
              <a:latin typeface="Arial" panose="020B0604020202020204" pitchFamily="34" charset="0"/>
              <a:ea typeface="Calibri" panose="020F0502020204030204" pitchFamily="34" charset="0"/>
              <a:cs typeface="Times New Roman" panose="02020603050405020304" pitchFamily="18" charset="0"/>
            </a:endParaRPr>
          </a:p>
          <a:p>
            <a:r>
              <a:rPr lang="en-US" sz="1200" b="1" dirty="0">
                <a:latin typeface="Arial" panose="020B0604020202020204" pitchFamily="34" charset="0"/>
                <a:ea typeface="MS Mincho" panose="02020609040205080304" pitchFamily="49" charset="-128"/>
                <a:cs typeface="Arial" panose="020B0604020202020204" pitchFamily="34" charset="0"/>
              </a:rPr>
              <a:t> </a:t>
            </a:r>
            <a:endParaRPr lang="en-US" sz="1200" dirty="0">
              <a:latin typeface="Arial" panose="020B0604020202020204" pitchFamily="34" charset="0"/>
              <a:ea typeface="Calibri" panose="020F0502020204030204" pitchFamily="34" charset="0"/>
              <a:cs typeface="Times New Roman" panose="02020603050405020304" pitchFamily="18" charset="0"/>
            </a:endParaRPr>
          </a:p>
          <a:p>
            <a:pPr lvl="0">
              <a:spcBef>
                <a:spcPts val="0"/>
              </a:spcBef>
              <a:spcAft>
                <a:spcPts val="0"/>
              </a:spcAft>
            </a:pPr>
            <a:r>
              <a:rPr lang="en-US" sz="2800" b="1" dirty="0">
                <a:solidFill>
                  <a:srgbClr val="002060"/>
                </a:solidFill>
                <a:ea typeface="MS Mincho" panose="02020609040205080304" pitchFamily="49" charset="-128"/>
                <a:cs typeface="Arial" panose="020B0604020202020204" pitchFamily="34" charset="0"/>
              </a:rPr>
              <a:t>Being late and missing meetings</a:t>
            </a:r>
            <a:r>
              <a:rPr lang="en-US" b="1" dirty="0">
                <a:ea typeface="MS Mincho" panose="02020609040205080304" pitchFamily="49" charset="-128"/>
                <a:cs typeface="Arial" panose="020B0604020202020204" pitchFamily="34" charset="0"/>
              </a:rPr>
              <a:t> </a:t>
            </a:r>
            <a:endParaRPr lang="en-US" dirty="0"/>
          </a:p>
          <a:p>
            <a:pPr marL="342900" indent="-342900">
              <a:buFont typeface="Wingdings" pitchFamily="2" charset="2"/>
              <a:buChar char="§"/>
            </a:pPr>
            <a:r>
              <a:rPr lang="en-US" sz="2200" dirty="0">
                <a:solidFill>
                  <a:srgbClr val="002060"/>
                </a:solidFill>
                <a:latin typeface="Arial" panose="020B0604020202020204" pitchFamily="34" charset="0"/>
                <a:ea typeface="MS Mincho" panose="02020609040205080304" pitchFamily="49" charset="-128"/>
                <a:cs typeface="Arial" panose="020B0604020202020204" pitchFamily="34" charset="0"/>
              </a:rPr>
              <a:t>How are you going to handle late team members?  </a:t>
            </a:r>
          </a:p>
          <a:p>
            <a:pPr marL="342900" indent="-342900">
              <a:buFont typeface="Wingdings" pitchFamily="2" charset="2"/>
              <a:buChar char="§"/>
            </a:pPr>
            <a:r>
              <a:rPr lang="en-US" sz="2200" dirty="0">
                <a:solidFill>
                  <a:srgbClr val="002060"/>
                </a:solidFill>
                <a:latin typeface="Arial" panose="020B0604020202020204" pitchFamily="34" charset="0"/>
                <a:ea typeface="MS Mincho" panose="02020609040205080304" pitchFamily="49" charset="-128"/>
                <a:cs typeface="Arial" panose="020B0604020202020204" pitchFamily="34" charset="0"/>
              </a:rPr>
              <a:t>Who gets contacted if you’re running late?  </a:t>
            </a:r>
          </a:p>
          <a:p>
            <a:pPr marL="342900" indent="-342900">
              <a:buFont typeface="Wingdings" pitchFamily="2" charset="2"/>
              <a:buChar char="§"/>
            </a:pPr>
            <a:r>
              <a:rPr lang="en-US" sz="2200" dirty="0">
                <a:solidFill>
                  <a:srgbClr val="002060"/>
                </a:solidFill>
                <a:latin typeface="Arial" panose="020B0604020202020204" pitchFamily="34" charset="0"/>
                <a:ea typeface="MS Mincho" panose="02020609040205080304" pitchFamily="49" charset="-128"/>
                <a:cs typeface="Arial" panose="020B0604020202020204" pitchFamily="34" charset="0"/>
              </a:rPr>
              <a:t>Will you start on time even if someone is late?</a:t>
            </a:r>
          </a:p>
          <a:p>
            <a:pPr marL="342900" indent="-342900">
              <a:buFont typeface="Wingdings" pitchFamily="2" charset="2"/>
              <a:buChar char="§"/>
            </a:pPr>
            <a:r>
              <a:rPr lang="en-US" sz="2200" dirty="0">
                <a:solidFill>
                  <a:srgbClr val="002060"/>
                </a:solidFill>
                <a:latin typeface="Arial" panose="020B0604020202020204" pitchFamily="34" charset="0"/>
                <a:ea typeface="MS Mincho" panose="02020609040205080304" pitchFamily="49" charset="-128"/>
                <a:cs typeface="Arial" panose="020B0604020202020204" pitchFamily="34" charset="0"/>
              </a:rPr>
              <a:t>How will you handle absences? Who gets contacted if someone has to miss a meeting?</a:t>
            </a:r>
          </a:p>
          <a:p>
            <a:r>
              <a:rPr lang="en-US" sz="1200" dirty="0">
                <a:latin typeface="Arial" panose="020B0604020202020204" pitchFamily="34" charset="0"/>
                <a:ea typeface="MS Mincho" panose="02020609040205080304" pitchFamily="49" charset="-128"/>
                <a:cs typeface="Arial" panose="020B0604020202020204" pitchFamily="34" charset="0"/>
              </a:rPr>
              <a:t> </a:t>
            </a:r>
            <a:endParaRPr lang="en-US" sz="1200" dirty="0">
              <a:latin typeface="Arial" panose="020B0604020202020204" pitchFamily="34" charset="0"/>
              <a:ea typeface="Calibri" panose="020F0502020204030204" pitchFamily="34" charset="0"/>
              <a:cs typeface="Times New Roman" panose="02020603050405020304" pitchFamily="18" charset="0"/>
            </a:endParaRPr>
          </a:p>
          <a:p>
            <a:r>
              <a:rPr lang="en-US" sz="1200" dirty="0">
                <a:latin typeface="Arial" panose="020B0604020202020204" pitchFamily="34" charset="0"/>
                <a:ea typeface="MS Mincho" panose="02020609040205080304" pitchFamily="49" charset="-128"/>
                <a:cs typeface="Arial" panose="020B0604020202020204" pitchFamily="34" charset="0"/>
              </a:rPr>
              <a:t> </a:t>
            </a:r>
            <a:endParaRPr lang="en-US" sz="1200" dirty="0">
              <a:latin typeface="Arial" panose="020B0604020202020204" pitchFamily="34" charset="0"/>
              <a:ea typeface="Calibri" panose="020F0502020204030204" pitchFamily="34" charset="0"/>
              <a:cs typeface="Times New Roman" panose="02020603050405020304" pitchFamily="18" charset="0"/>
            </a:endParaRPr>
          </a:p>
          <a:p>
            <a:pPr marR="0" lvl="0">
              <a:spcBef>
                <a:spcPts val="0"/>
              </a:spcBef>
              <a:spcAft>
                <a:spcPts val="0"/>
              </a:spcAft>
            </a:pPr>
            <a:r>
              <a:rPr lang="en-US" sz="2800" b="1" dirty="0">
                <a:solidFill>
                  <a:srgbClr val="002060"/>
                </a:solidFill>
                <a:ea typeface="MS Mincho" panose="02020609040205080304" pitchFamily="49" charset="-128"/>
                <a:cs typeface="Arial" panose="020B0604020202020204" pitchFamily="34" charset="0"/>
              </a:rPr>
              <a:t>Schedule Limitations</a:t>
            </a:r>
            <a:r>
              <a:rPr lang="en-US" sz="1200" b="1" dirty="0">
                <a:latin typeface="Arial" panose="020B0604020202020204" pitchFamily="34" charset="0"/>
                <a:ea typeface="MS Mincho" panose="02020609040205080304" pitchFamily="49" charset="-128"/>
                <a:cs typeface="Arial" panose="020B0604020202020204" pitchFamily="34" charset="0"/>
              </a:rPr>
              <a:t> </a:t>
            </a:r>
            <a:endParaRPr lang="en-US" sz="1200" dirty="0">
              <a:latin typeface="Arial" panose="020B0604020202020204" pitchFamily="34" charset="0"/>
              <a:ea typeface="Calibri" panose="020F0502020204030204" pitchFamily="34" charset="0"/>
              <a:cs typeface="Times New Roman" panose="02020603050405020304" pitchFamily="18" charset="0"/>
            </a:endParaRPr>
          </a:p>
          <a:p>
            <a:pPr marL="342900" indent="-342900">
              <a:buFont typeface="Wingdings" pitchFamily="2" charset="2"/>
              <a:buChar char="§"/>
            </a:pPr>
            <a:r>
              <a:rPr lang="en-US" sz="2200" dirty="0">
                <a:solidFill>
                  <a:srgbClr val="002060"/>
                </a:solidFill>
                <a:latin typeface="Arial" panose="020B0604020202020204" pitchFamily="34" charset="0"/>
                <a:ea typeface="MS Mincho" panose="02020609040205080304" pitchFamily="49" charset="-128"/>
                <a:cs typeface="Arial" panose="020B0604020202020204" pitchFamily="34" charset="0"/>
              </a:rPr>
              <a:t>What are the best times to meet? What are the worst times to meet? </a:t>
            </a:r>
          </a:p>
          <a:p>
            <a:pPr marL="342900" indent="-342900">
              <a:buFont typeface="Wingdings" pitchFamily="2" charset="2"/>
              <a:buChar char="§"/>
            </a:pPr>
            <a:r>
              <a:rPr lang="en-US" sz="2200" dirty="0">
                <a:solidFill>
                  <a:srgbClr val="002060"/>
                </a:solidFill>
                <a:latin typeface="Arial" panose="020B0604020202020204" pitchFamily="34" charset="0"/>
                <a:ea typeface="MS Mincho" panose="02020609040205080304" pitchFamily="49" charset="-128"/>
                <a:cs typeface="Arial" panose="020B0604020202020204" pitchFamily="34" charset="0"/>
              </a:rPr>
              <a:t>What other obligations do people have that would prevent them from meeting?  </a:t>
            </a:r>
          </a:p>
          <a:p>
            <a:pPr marL="342900" indent="-342900">
              <a:buFont typeface="Wingdings" pitchFamily="2" charset="2"/>
              <a:buChar char="§"/>
            </a:pPr>
            <a:r>
              <a:rPr lang="en-US" sz="2200" dirty="0">
                <a:solidFill>
                  <a:srgbClr val="002060"/>
                </a:solidFill>
                <a:latin typeface="Arial" panose="020B0604020202020204" pitchFamily="34" charset="0"/>
                <a:ea typeface="MS Mincho" panose="02020609040205080304" pitchFamily="49" charset="-128"/>
                <a:cs typeface="Arial" panose="020B0604020202020204" pitchFamily="34" charset="0"/>
              </a:rPr>
              <a:t>Where are the best places to meet? </a:t>
            </a:r>
          </a:p>
        </p:txBody>
      </p:sp>
      <p:pic>
        <p:nvPicPr>
          <p:cNvPr id="3" name="Picture 2">
            <a:extLst>
              <a:ext uri="{FF2B5EF4-FFF2-40B4-BE49-F238E27FC236}">
                <a16:creationId xmlns:a16="http://schemas.microsoft.com/office/drawing/2014/main" id="{FFA4945A-F14F-6E4A-964A-EAD836BD45D4}"/>
              </a:ext>
            </a:extLst>
          </p:cNvPr>
          <p:cNvPicPr>
            <a:picLocks noChangeAspect="1"/>
          </p:cNvPicPr>
          <p:nvPr/>
        </p:nvPicPr>
        <p:blipFill>
          <a:blip r:embed="rId2"/>
          <a:stretch>
            <a:fillRect/>
          </a:stretch>
        </p:blipFill>
        <p:spPr>
          <a:xfrm>
            <a:off x="1" y="0"/>
            <a:ext cx="4439478" cy="702365"/>
          </a:xfrm>
          <a:prstGeom prst="rect">
            <a:avLst/>
          </a:prstGeom>
        </p:spPr>
      </p:pic>
      <p:sp>
        <p:nvSpPr>
          <p:cNvPr id="5" name="Rectangle 4">
            <a:extLst>
              <a:ext uri="{FF2B5EF4-FFF2-40B4-BE49-F238E27FC236}">
                <a16:creationId xmlns:a16="http://schemas.microsoft.com/office/drawing/2014/main" id="{5F6581E7-EA5A-794D-AD92-EA3C8A235F1F}"/>
              </a:ext>
            </a:extLst>
          </p:cNvPr>
          <p:cNvSpPr/>
          <p:nvPr/>
        </p:nvSpPr>
        <p:spPr>
          <a:xfrm>
            <a:off x="4717775" y="0"/>
            <a:ext cx="7022598" cy="707886"/>
          </a:xfrm>
          <a:prstGeom prst="rect">
            <a:avLst/>
          </a:prstGeom>
        </p:spPr>
        <p:txBody>
          <a:bodyPr wrap="square">
            <a:spAutoFit/>
          </a:bodyPr>
          <a:lstStyle/>
          <a:p>
            <a:pPr lvl="0">
              <a:spcBef>
                <a:spcPts val="0"/>
              </a:spcBef>
              <a:spcAft>
                <a:spcPts val="0"/>
              </a:spcAft>
            </a:pPr>
            <a:r>
              <a:rPr lang="en-US" sz="4000" b="1" dirty="0">
                <a:solidFill>
                  <a:srgbClr val="0070C0"/>
                </a:solidFill>
                <a:ea typeface="MS Mincho" panose="02020609040205080304" pitchFamily="49" charset="-128"/>
                <a:cs typeface="Arial" panose="020B0604020202020204" pitchFamily="34" charset="0"/>
              </a:rPr>
              <a:t>How will you handle meetings?</a:t>
            </a:r>
            <a:endParaRPr lang="en-US" sz="4000" dirty="0">
              <a:solidFill>
                <a:srgbClr val="0070C0"/>
              </a:solidFill>
            </a:endParaRPr>
          </a:p>
        </p:txBody>
      </p:sp>
    </p:spTree>
    <p:extLst>
      <p:ext uri="{BB962C8B-B14F-4D97-AF65-F5344CB8AC3E}">
        <p14:creationId xmlns:p14="http://schemas.microsoft.com/office/powerpoint/2010/main" val="4119444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5A0CD3-A5B8-5C4B-BAAE-2BCC81341786}"/>
              </a:ext>
            </a:extLst>
          </p:cNvPr>
          <p:cNvSpPr/>
          <p:nvPr/>
        </p:nvSpPr>
        <p:spPr>
          <a:xfrm>
            <a:off x="1835800" y="1066417"/>
            <a:ext cx="9240517" cy="4585871"/>
          </a:xfrm>
          <a:prstGeom prst="rect">
            <a:avLst/>
          </a:prstGeom>
        </p:spPr>
        <p:txBody>
          <a:bodyPr wrap="square">
            <a:spAutoFit/>
          </a:bodyPr>
          <a:lstStyle/>
          <a:p>
            <a:pPr marL="457200" marR="0">
              <a:spcBef>
                <a:spcPts val="0"/>
              </a:spcBef>
              <a:spcAft>
                <a:spcPts val="0"/>
              </a:spcAft>
            </a:pPr>
            <a:r>
              <a:rPr lang="en-US" sz="1200" b="1" dirty="0">
                <a:latin typeface="Arial" panose="020B0604020202020204" pitchFamily="34" charset="0"/>
                <a:ea typeface="MS Mincho" panose="02020609040205080304" pitchFamily="49" charset="-128"/>
                <a:cs typeface="Arial" panose="020B0604020202020204" pitchFamily="34" charset="0"/>
              </a:rPr>
              <a:t> </a:t>
            </a:r>
            <a:endParaRPr lang="en-US" sz="1200" dirty="0">
              <a:latin typeface="Arial" panose="020B0604020202020204" pitchFamily="34" charset="0"/>
              <a:ea typeface="Calibri" panose="020F0502020204030204" pitchFamily="34" charset="0"/>
              <a:cs typeface="Times New Roman" panose="02020603050405020304" pitchFamily="18" charset="0"/>
            </a:endParaRPr>
          </a:p>
          <a:p>
            <a:pPr lvl="0"/>
            <a:r>
              <a:rPr lang="en-US" sz="2800" b="1" dirty="0">
                <a:solidFill>
                  <a:srgbClr val="002060"/>
                </a:solidFill>
                <a:ea typeface="MS Mincho" panose="02020609040205080304" pitchFamily="49" charset="-128"/>
                <a:cs typeface="Arial" panose="020B0604020202020204" pitchFamily="34" charset="0"/>
              </a:rPr>
              <a:t>What are some individual strengths of people in your team? </a:t>
            </a:r>
          </a:p>
          <a:p>
            <a:pPr marL="342900" lvl="0" indent="-342900">
              <a:buFont typeface="Wingdings" pitchFamily="2" charset="2"/>
              <a:buChar char="§"/>
            </a:pPr>
            <a:r>
              <a:rPr lang="en-US" sz="2200" dirty="0">
                <a:solidFill>
                  <a:srgbClr val="002060"/>
                </a:solidFill>
                <a:latin typeface="Arial" panose="020B0604020202020204" pitchFamily="34" charset="0"/>
                <a:ea typeface="MS Mincho" panose="02020609040205080304" pitchFamily="49" charset="-128"/>
                <a:cs typeface="Arial" panose="020B0604020202020204" pitchFamily="34" charset="0"/>
              </a:rPr>
              <a:t>Is someone a really strong writer?  </a:t>
            </a:r>
          </a:p>
          <a:p>
            <a:pPr marL="342900" lvl="0" indent="-342900">
              <a:buFont typeface="Wingdings" pitchFamily="2" charset="2"/>
              <a:buChar char="§"/>
            </a:pPr>
            <a:r>
              <a:rPr lang="en-US" sz="2200" dirty="0">
                <a:solidFill>
                  <a:srgbClr val="002060"/>
                </a:solidFill>
                <a:latin typeface="Arial" panose="020B0604020202020204" pitchFamily="34" charset="0"/>
                <a:ea typeface="MS Mincho" panose="02020609040205080304" pitchFamily="49" charset="-128"/>
                <a:cs typeface="Arial" panose="020B0604020202020204" pitchFamily="34" charset="0"/>
              </a:rPr>
              <a:t>Does someone have extensive knowledge of PowerPoint?</a:t>
            </a:r>
          </a:p>
          <a:p>
            <a:pPr marL="342900" lvl="0" indent="-342900">
              <a:buFont typeface="Wingdings" pitchFamily="2" charset="2"/>
              <a:buChar char="§"/>
            </a:pPr>
            <a:r>
              <a:rPr lang="en-US" sz="2200" dirty="0">
                <a:solidFill>
                  <a:srgbClr val="002060"/>
                </a:solidFill>
                <a:latin typeface="Arial" panose="020B0604020202020204" pitchFamily="34" charset="0"/>
                <a:ea typeface="MS Mincho" panose="02020609040205080304" pitchFamily="49" charset="-128"/>
                <a:cs typeface="Arial" panose="020B0604020202020204" pitchFamily="34" charset="0"/>
              </a:rPr>
              <a:t>Who has the strongest quantitative skills?….</a:t>
            </a:r>
          </a:p>
          <a:p>
            <a:pPr lvl="0"/>
            <a:endParaRPr lang="en-US" dirty="0">
              <a:ea typeface="MS Mincho" panose="02020609040205080304" pitchFamily="49" charset="-128"/>
              <a:cs typeface="Arial" panose="020B0604020202020204" pitchFamily="34" charset="0"/>
            </a:endParaRPr>
          </a:p>
          <a:p>
            <a:pPr lvl="0"/>
            <a:r>
              <a:rPr lang="en-US" sz="2800" b="1" dirty="0">
                <a:solidFill>
                  <a:srgbClr val="002060"/>
                </a:solidFill>
                <a:ea typeface="MS Mincho" panose="02020609040205080304" pitchFamily="49" charset="-128"/>
                <a:cs typeface="Arial" panose="020B0604020202020204" pitchFamily="34" charset="0"/>
              </a:rPr>
              <a:t>What are some individual challenges -- things that people aren’t necessarily good at?  </a:t>
            </a:r>
            <a:endParaRPr lang="en-US" sz="2200" b="1" dirty="0">
              <a:solidFill>
                <a:srgbClr val="002060"/>
              </a:solidFill>
              <a:latin typeface="Arial" panose="020B0604020202020204" pitchFamily="34" charset="0"/>
              <a:ea typeface="MS Mincho" panose="02020609040205080304" pitchFamily="49" charset="-128"/>
              <a:cs typeface="Arial" panose="020B0604020202020204" pitchFamily="34" charset="0"/>
            </a:endParaRPr>
          </a:p>
          <a:p>
            <a:pPr marL="342900" lvl="0" indent="-342900">
              <a:buFont typeface="Wingdings" pitchFamily="2" charset="2"/>
              <a:buChar char="§"/>
            </a:pPr>
            <a:r>
              <a:rPr lang="en-US" sz="2200" dirty="0">
                <a:solidFill>
                  <a:srgbClr val="002060"/>
                </a:solidFill>
                <a:latin typeface="Arial" panose="020B0604020202020204" pitchFamily="34" charset="0"/>
                <a:ea typeface="MS Mincho" panose="02020609040205080304" pitchFamily="49" charset="-128"/>
                <a:cs typeface="Arial" panose="020B0604020202020204" pitchFamily="34" charset="0"/>
              </a:rPr>
              <a:t>How will you work with these?</a:t>
            </a:r>
          </a:p>
          <a:p>
            <a:pPr lvl="0"/>
            <a:endParaRPr lang="en-US" dirty="0">
              <a:ea typeface="MS Mincho" panose="02020609040205080304" pitchFamily="49" charset="-128"/>
              <a:cs typeface="Arial" panose="020B0604020202020204" pitchFamily="34" charset="0"/>
            </a:endParaRPr>
          </a:p>
          <a:p>
            <a:pPr lvl="0"/>
            <a:r>
              <a:rPr lang="en-US" sz="2800" b="1" dirty="0">
                <a:solidFill>
                  <a:srgbClr val="002060"/>
                </a:solidFill>
                <a:ea typeface="MS Mincho" panose="02020609040205080304" pitchFamily="49" charset="-128"/>
                <a:cs typeface="Arial" panose="020B0604020202020204" pitchFamily="34" charset="0"/>
              </a:rPr>
              <a:t>Are there skills that one of you wants to develop?  </a:t>
            </a:r>
            <a:endParaRPr lang="en-US" sz="2800" b="1" dirty="0">
              <a:solidFill>
                <a:srgbClr val="002060"/>
              </a:solidFill>
              <a:latin typeface="Arial" panose="020B0604020202020204" pitchFamily="34" charset="0"/>
              <a:ea typeface="MS Mincho" panose="02020609040205080304" pitchFamily="49" charset="-128"/>
              <a:cs typeface="Arial" panose="020B0604020202020204" pitchFamily="34" charset="0"/>
            </a:endParaRPr>
          </a:p>
          <a:p>
            <a:pPr marL="342900" lvl="0" indent="-342900">
              <a:buFont typeface="Wingdings" pitchFamily="2" charset="2"/>
              <a:buChar char="§"/>
            </a:pPr>
            <a:r>
              <a:rPr lang="en-US" sz="2200" dirty="0">
                <a:solidFill>
                  <a:srgbClr val="002060"/>
                </a:solidFill>
                <a:latin typeface="Arial" panose="020B0604020202020204" pitchFamily="34" charset="0"/>
                <a:ea typeface="MS Mincho" panose="02020609040205080304" pitchFamily="49" charset="-128"/>
                <a:cs typeface="Arial" panose="020B0604020202020204" pitchFamily="34" charset="0"/>
              </a:rPr>
              <a:t>Skills that you think you could help someone else build?</a:t>
            </a:r>
          </a:p>
          <a:p>
            <a:pPr marL="342900" lvl="0" indent="-342900">
              <a:buFont typeface="Wingdings" pitchFamily="2" charset="2"/>
              <a:buChar char="§"/>
            </a:pPr>
            <a:r>
              <a:rPr lang="en-US" sz="2200" dirty="0">
                <a:solidFill>
                  <a:srgbClr val="002060"/>
                </a:solidFill>
                <a:latin typeface="Arial" panose="020B0604020202020204" pitchFamily="34" charset="0"/>
                <a:ea typeface="MS Mincho" panose="02020609040205080304" pitchFamily="49" charset="-128"/>
                <a:cs typeface="Arial" panose="020B0604020202020204" pitchFamily="34" charset="0"/>
              </a:rPr>
              <a:t>Skills that someone could help you build? </a:t>
            </a:r>
          </a:p>
        </p:txBody>
      </p:sp>
      <p:pic>
        <p:nvPicPr>
          <p:cNvPr id="3" name="Picture 2">
            <a:extLst>
              <a:ext uri="{FF2B5EF4-FFF2-40B4-BE49-F238E27FC236}">
                <a16:creationId xmlns:a16="http://schemas.microsoft.com/office/drawing/2014/main" id="{91E01EA2-F3C2-1145-897C-4FF03B15E24C}"/>
              </a:ext>
            </a:extLst>
          </p:cNvPr>
          <p:cNvPicPr>
            <a:picLocks noChangeAspect="1"/>
          </p:cNvPicPr>
          <p:nvPr/>
        </p:nvPicPr>
        <p:blipFill>
          <a:blip r:embed="rId2"/>
          <a:stretch>
            <a:fillRect/>
          </a:stretch>
        </p:blipFill>
        <p:spPr>
          <a:xfrm>
            <a:off x="1" y="0"/>
            <a:ext cx="4439478" cy="702365"/>
          </a:xfrm>
          <a:prstGeom prst="rect">
            <a:avLst/>
          </a:prstGeom>
        </p:spPr>
      </p:pic>
      <p:sp>
        <p:nvSpPr>
          <p:cNvPr id="4" name="Rectangle 3">
            <a:extLst>
              <a:ext uri="{FF2B5EF4-FFF2-40B4-BE49-F238E27FC236}">
                <a16:creationId xmlns:a16="http://schemas.microsoft.com/office/drawing/2014/main" id="{8FDDFA18-D191-2D4E-BC81-C18151AAA3F4}"/>
              </a:ext>
            </a:extLst>
          </p:cNvPr>
          <p:cNvSpPr/>
          <p:nvPr/>
        </p:nvSpPr>
        <p:spPr>
          <a:xfrm>
            <a:off x="4717775" y="56034"/>
            <a:ext cx="7474225" cy="646331"/>
          </a:xfrm>
          <a:prstGeom prst="rect">
            <a:avLst/>
          </a:prstGeom>
        </p:spPr>
        <p:txBody>
          <a:bodyPr wrap="square">
            <a:spAutoFit/>
          </a:bodyPr>
          <a:lstStyle/>
          <a:p>
            <a:pPr lvl="0">
              <a:spcBef>
                <a:spcPts val="0"/>
              </a:spcBef>
              <a:spcAft>
                <a:spcPts val="0"/>
              </a:spcAft>
            </a:pPr>
            <a:r>
              <a:rPr lang="en-US" sz="3600" b="1" dirty="0">
                <a:solidFill>
                  <a:srgbClr val="0070C0"/>
                </a:solidFill>
                <a:ea typeface="MS Mincho" panose="02020609040205080304" pitchFamily="49" charset="-128"/>
                <a:cs typeface="Arial" panose="020B0604020202020204" pitchFamily="34" charset="0"/>
              </a:rPr>
              <a:t>Team mates strengths &amp; challenges</a:t>
            </a:r>
            <a:endParaRPr lang="en-US" sz="3600" dirty="0">
              <a:solidFill>
                <a:srgbClr val="0070C0"/>
              </a:solidFill>
            </a:endParaRPr>
          </a:p>
        </p:txBody>
      </p:sp>
    </p:spTree>
    <p:extLst>
      <p:ext uri="{BB962C8B-B14F-4D97-AF65-F5344CB8AC3E}">
        <p14:creationId xmlns:p14="http://schemas.microsoft.com/office/powerpoint/2010/main" val="31743831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5A0CD3-A5B8-5C4B-BAAE-2BCC81341786}"/>
              </a:ext>
            </a:extLst>
          </p:cNvPr>
          <p:cNvSpPr/>
          <p:nvPr/>
        </p:nvSpPr>
        <p:spPr>
          <a:xfrm>
            <a:off x="2014329" y="1067667"/>
            <a:ext cx="9369288" cy="5447645"/>
          </a:xfrm>
          <a:prstGeom prst="rect">
            <a:avLst/>
          </a:prstGeom>
        </p:spPr>
        <p:txBody>
          <a:bodyPr wrap="square">
            <a:spAutoFit/>
          </a:bodyPr>
          <a:lstStyle/>
          <a:p>
            <a:pPr marL="457200" marR="0">
              <a:spcBef>
                <a:spcPts val="0"/>
              </a:spcBef>
              <a:spcAft>
                <a:spcPts val="0"/>
              </a:spcAft>
            </a:pPr>
            <a:r>
              <a:rPr lang="en-US" sz="1200" b="1" dirty="0">
                <a:latin typeface="Arial" panose="020B0604020202020204" pitchFamily="34" charset="0"/>
                <a:ea typeface="MS Mincho" panose="02020609040205080304" pitchFamily="49" charset="-128"/>
                <a:cs typeface="Arial" panose="020B0604020202020204" pitchFamily="34" charset="0"/>
              </a:rPr>
              <a:t> </a:t>
            </a:r>
            <a:endParaRPr lang="en-US" sz="1200" dirty="0">
              <a:latin typeface="Arial" panose="020B0604020202020204" pitchFamily="34" charset="0"/>
              <a:ea typeface="Calibri" panose="020F0502020204030204" pitchFamily="34" charset="0"/>
              <a:cs typeface="Times New Roman" panose="02020603050405020304" pitchFamily="18" charset="0"/>
            </a:endParaRPr>
          </a:p>
          <a:p>
            <a:pPr marL="457200" marR="0" lvl="0" indent="-457200">
              <a:spcBef>
                <a:spcPts val="0"/>
              </a:spcBef>
              <a:spcAft>
                <a:spcPts val="0"/>
              </a:spcAft>
              <a:buFont typeface="Wingdings" pitchFamily="2" charset="2"/>
              <a:buChar char="§"/>
            </a:pPr>
            <a:r>
              <a:rPr lang="en-US" sz="2800" b="1" dirty="0">
                <a:solidFill>
                  <a:srgbClr val="002060"/>
                </a:solidFill>
                <a:ea typeface="MS Mincho" panose="02020609040205080304" pitchFamily="49" charset="-128"/>
                <a:cs typeface="Arial" panose="020B0604020202020204" pitchFamily="34" charset="0"/>
              </a:rPr>
              <a:t>How are you going to divide up the work for the project? </a:t>
            </a:r>
          </a:p>
          <a:p>
            <a:pPr marL="914400" marR="0">
              <a:spcBef>
                <a:spcPts val="0"/>
              </a:spcBef>
              <a:spcAft>
                <a:spcPts val="0"/>
              </a:spcAft>
            </a:pPr>
            <a:r>
              <a:rPr lang="en-US" sz="2800" dirty="0">
                <a:latin typeface="Arial" panose="020B0604020202020204" pitchFamily="34" charset="0"/>
                <a:ea typeface="MS Mincho" panose="02020609040205080304" pitchFamily="49" charset="-128"/>
                <a:cs typeface="Arial" panose="020B0604020202020204" pitchFamily="34" charset="0"/>
              </a:rPr>
              <a:t> </a:t>
            </a:r>
            <a:endParaRPr lang="en-US" sz="2800" dirty="0">
              <a:latin typeface="Arial" panose="020B0604020202020204" pitchFamily="34" charset="0"/>
              <a:ea typeface="Calibri" panose="020F0502020204030204" pitchFamily="34" charset="0"/>
              <a:cs typeface="Times New Roman" panose="02020603050405020304" pitchFamily="18" charset="0"/>
            </a:endParaRPr>
          </a:p>
          <a:p>
            <a:pPr marL="457200" marR="0" lvl="0" indent="-457200">
              <a:spcBef>
                <a:spcPts val="0"/>
              </a:spcBef>
              <a:spcAft>
                <a:spcPts val="0"/>
              </a:spcAft>
              <a:buFont typeface="Wingdings" pitchFamily="2" charset="2"/>
              <a:buChar char="§"/>
            </a:pPr>
            <a:r>
              <a:rPr lang="en-US" sz="2800" b="1" dirty="0">
                <a:solidFill>
                  <a:srgbClr val="002060"/>
                </a:solidFill>
                <a:ea typeface="MS Mincho" panose="02020609040205080304" pitchFamily="49" charset="-128"/>
                <a:cs typeface="Arial" panose="020B0604020202020204" pitchFamily="34" charset="0"/>
              </a:rPr>
              <a:t>Who is going to put the final project together? How will you make it sound like one voice?</a:t>
            </a:r>
          </a:p>
          <a:p>
            <a:r>
              <a:rPr lang="en-US" sz="2800" dirty="0">
                <a:latin typeface="Arial" panose="020B0604020202020204" pitchFamily="34" charset="0"/>
                <a:ea typeface="MS Mincho" panose="02020609040205080304" pitchFamily="49" charset="-128"/>
                <a:cs typeface="Arial" panose="020B0604020202020204" pitchFamily="34" charset="0"/>
              </a:rPr>
              <a:t> </a:t>
            </a:r>
            <a:endParaRPr lang="en-US" sz="2800" dirty="0">
              <a:latin typeface="Arial" panose="020B0604020202020204" pitchFamily="34" charset="0"/>
              <a:ea typeface="Calibri" panose="020F0502020204030204" pitchFamily="34" charset="0"/>
              <a:cs typeface="Times New Roman" panose="02020603050405020304" pitchFamily="18" charset="0"/>
            </a:endParaRPr>
          </a:p>
          <a:p>
            <a:pPr marL="457200" indent="-457200">
              <a:buFont typeface="Wingdings" pitchFamily="2" charset="2"/>
              <a:buChar char="§"/>
            </a:pPr>
            <a:r>
              <a:rPr lang="en-US" sz="2800" b="1" dirty="0">
                <a:solidFill>
                  <a:srgbClr val="002060"/>
                </a:solidFill>
                <a:ea typeface="MS Mincho" panose="02020609040205080304" pitchFamily="49" charset="-128"/>
                <a:cs typeface="Arial" panose="020B0604020202020204" pitchFamily="34" charset="0"/>
              </a:rPr>
              <a:t>Do you have someone who can proofread your work?</a:t>
            </a:r>
          </a:p>
          <a:p>
            <a:r>
              <a:rPr lang="en-US" sz="2800" b="1" dirty="0">
                <a:solidFill>
                  <a:srgbClr val="002060"/>
                </a:solidFill>
                <a:ea typeface="MS Mincho" panose="02020609040205080304" pitchFamily="49" charset="-128"/>
                <a:cs typeface="Arial" panose="020B0604020202020204" pitchFamily="34" charset="0"/>
              </a:rPr>
              <a:t> </a:t>
            </a:r>
          </a:p>
          <a:p>
            <a:pPr marL="457200" indent="-457200">
              <a:buFont typeface="Wingdings" pitchFamily="2" charset="2"/>
              <a:buChar char="§"/>
            </a:pPr>
            <a:r>
              <a:rPr lang="en-US" sz="2800" b="1" dirty="0">
                <a:solidFill>
                  <a:srgbClr val="002060"/>
                </a:solidFill>
                <a:ea typeface="MS Mincho" panose="02020609040205080304" pitchFamily="49" charset="-128"/>
                <a:cs typeface="Arial" panose="020B0604020202020204" pitchFamily="34" charset="0"/>
              </a:rPr>
              <a:t>Is there anything else that you need to make this a successful group work experience?</a:t>
            </a:r>
          </a:p>
          <a:p>
            <a:endParaRPr lang="en-US" sz="2800" b="1" dirty="0">
              <a:solidFill>
                <a:srgbClr val="002060"/>
              </a:solidFill>
              <a:ea typeface="MS Mincho" panose="02020609040205080304" pitchFamily="49" charset="-128"/>
              <a:cs typeface="Arial" panose="020B0604020202020204" pitchFamily="34" charset="0"/>
            </a:endParaRPr>
          </a:p>
          <a:p>
            <a:pPr marL="457200" indent="-457200">
              <a:buFont typeface="Wingdings" pitchFamily="2" charset="2"/>
              <a:buChar char="§"/>
            </a:pPr>
            <a:r>
              <a:rPr lang="en-US" sz="2800" b="1" dirty="0">
                <a:solidFill>
                  <a:srgbClr val="002060"/>
                </a:solidFill>
                <a:ea typeface="MS Mincho" panose="02020609040205080304" pitchFamily="49" charset="-128"/>
                <a:cs typeface="Arial" panose="020B0604020202020204" pitchFamily="34" charset="0"/>
              </a:rPr>
              <a:t>What kinds of challenges or problems do you think might come up?  How will you deal with these?</a:t>
            </a:r>
          </a:p>
        </p:txBody>
      </p:sp>
      <p:pic>
        <p:nvPicPr>
          <p:cNvPr id="3" name="Picture 2">
            <a:extLst>
              <a:ext uri="{FF2B5EF4-FFF2-40B4-BE49-F238E27FC236}">
                <a16:creationId xmlns:a16="http://schemas.microsoft.com/office/drawing/2014/main" id="{91E01EA2-F3C2-1145-897C-4FF03B15E24C}"/>
              </a:ext>
            </a:extLst>
          </p:cNvPr>
          <p:cNvPicPr>
            <a:picLocks noChangeAspect="1"/>
          </p:cNvPicPr>
          <p:nvPr/>
        </p:nvPicPr>
        <p:blipFill>
          <a:blip r:embed="rId2"/>
          <a:stretch>
            <a:fillRect/>
          </a:stretch>
        </p:blipFill>
        <p:spPr>
          <a:xfrm>
            <a:off x="1" y="0"/>
            <a:ext cx="4439478" cy="702365"/>
          </a:xfrm>
          <a:prstGeom prst="rect">
            <a:avLst/>
          </a:prstGeom>
        </p:spPr>
      </p:pic>
      <p:sp>
        <p:nvSpPr>
          <p:cNvPr id="4" name="Rectangle 3">
            <a:extLst>
              <a:ext uri="{FF2B5EF4-FFF2-40B4-BE49-F238E27FC236}">
                <a16:creationId xmlns:a16="http://schemas.microsoft.com/office/drawing/2014/main" id="{8FDDFA18-D191-2D4E-BC81-C18151AAA3F4}"/>
              </a:ext>
            </a:extLst>
          </p:cNvPr>
          <p:cNvSpPr/>
          <p:nvPr/>
        </p:nvSpPr>
        <p:spPr>
          <a:xfrm>
            <a:off x="4717775" y="56034"/>
            <a:ext cx="7474225" cy="646331"/>
          </a:xfrm>
          <a:prstGeom prst="rect">
            <a:avLst/>
          </a:prstGeom>
        </p:spPr>
        <p:txBody>
          <a:bodyPr wrap="square">
            <a:spAutoFit/>
          </a:bodyPr>
          <a:lstStyle/>
          <a:p>
            <a:pPr lvl="0">
              <a:spcBef>
                <a:spcPts val="0"/>
              </a:spcBef>
              <a:spcAft>
                <a:spcPts val="0"/>
              </a:spcAft>
            </a:pPr>
            <a:r>
              <a:rPr lang="en-US" sz="3600" b="1" dirty="0">
                <a:solidFill>
                  <a:srgbClr val="0070C0"/>
                </a:solidFill>
                <a:ea typeface="MS Mincho" panose="02020609040205080304" pitchFamily="49" charset="-128"/>
                <a:cs typeface="Arial" panose="020B0604020202020204" pitchFamily="34" charset="0"/>
              </a:rPr>
              <a:t>Division of labor</a:t>
            </a:r>
            <a:endParaRPr lang="en-US" sz="3600" dirty="0">
              <a:solidFill>
                <a:srgbClr val="0070C0"/>
              </a:solidFill>
            </a:endParaRPr>
          </a:p>
        </p:txBody>
      </p:sp>
    </p:spTree>
    <p:extLst>
      <p:ext uri="{BB962C8B-B14F-4D97-AF65-F5344CB8AC3E}">
        <p14:creationId xmlns:p14="http://schemas.microsoft.com/office/powerpoint/2010/main" val="14577946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16223-EBD6-8341-858F-F678FF9B49D8}"/>
              </a:ext>
            </a:extLst>
          </p:cNvPr>
          <p:cNvPicPr>
            <a:picLocks noChangeAspect="1"/>
          </p:cNvPicPr>
          <p:nvPr/>
        </p:nvPicPr>
        <p:blipFill>
          <a:blip r:embed="rId3"/>
          <a:stretch>
            <a:fillRect/>
          </a:stretch>
        </p:blipFill>
        <p:spPr>
          <a:xfrm>
            <a:off x="1242628" y="2398643"/>
            <a:ext cx="3432313" cy="3551581"/>
          </a:xfrm>
          <a:prstGeom prst="rect">
            <a:avLst/>
          </a:prstGeom>
        </p:spPr>
      </p:pic>
      <p:sp>
        <p:nvSpPr>
          <p:cNvPr id="3" name="TextBox 2">
            <a:extLst>
              <a:ext uri="{FF2B5EF4-FFF2-40B4-BE49-F238E27FC236}">
                <a16:creationId xmlns:a16="http://schemas.microsoft.com/office/drawing/2014/main" id="{95111A93-2FA1-6642-90AC-515DF58CC603}"/>
              </a:ext>
            </a:extLst>
          </p:cNvPr>
          <p:cNvSpPr txBox="1"/>
          <p:nvPr/>
        </p:nvSpPr>
        <p:spPr>
          <a:xfrm>
            <a:off x="5353878" y="2398643"/>
            <a:ext cx="6095999" cy="1569660"/>
          </a:xfrm>
          <a:prstGeom prst="rect">
            <a:avLst/>
          </a:prstGeom>
          <a:noFill/>
        </p:spPr>
        <p:txBody>
          <a:bodyPr wrap="square" rtlCol="0">
            <a:spAutoFit/>
          </a:bodyPr>
          <a:lstStyle/>
          <a:p>
            <a:r>
              <a:rPr lang="en-US" sz="4800" b="1" dirty="0">
                <a:solidFill>
                  <a:srgbClr val="002060"/>
                </a:solidFill>
              </a:rPr>
              <a:t>The case of the missing team member</a:t>
            </a:r>
          </a:p>
        </p:txBody>
      </p:sp>
      <p:pic>
        <p:nvPicPr>
          <p:cNvPr id="4" name="Picture 3" descr="Screen Shot 2017-02-23 at 3.41.35 PM.png">
            <a:extLst>
              <a:ext uri="{FF2B5EF4-FFF2-40B4-BE49-F238E27FC236}">
                <a16:creationId xmlns:a16="http://schemas.microsoft.com/office/drawing/2014/main" id="{9059E82B-9944-C046-80E6-E736E4D89EA1}"/>
              </a:ext>
            </a:extLst>
          </p:cNvPr>
          <p:cNvPicPr/>
          <p:nvPr/>
        </p:nvPicPr>
        <p:blipFill>
          <a:blip r:embed="rId4">
            <a:extLst>
              <a:ext uri="{28A0092B-C50C-407E-A947-70E740481C1C}">
                <a14:useLocalDpi xmlns:a14="http://schemas.microsoft.com/office/drawing/2010/main" val="0"/>
              </a:ext>
            </a:extLst>
          </a:blip>
          <a:stretch>
            <a:fillRect/>
          </a:stretch>
        </p:blipFill>
        <p:spPr>
          <a:xfrm>
            <a:off x="-1" y="-1"/>
            <a:ext cx="1812471" cy="1730829"/>
          </a:xfrm>
          <a:prstGeom prst="rect">
            <a:avLst/>
          </a:prstGeom>
        </p:spPr>
      </p:pic>
    </p:spTree>
    <p:extLst>
      <p:ext uri="{BB962C8B-B14F-4D97-AF65-F5344CB8AC3E}">
        <p14:creationId xmlns:p14="http://schemas.microsoft.com/office/powerpoint/2010/main" val="21415080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B1A89B-AACD-8E45-AD4D-7EA8A3164C81}"/>
              </a:ext>
            </a:extLst>
          </p:cNvPr>
          <p:cNvSpPr/>
          <p:nvPr/>
        </p:nvSpPr>
        <p:spPr>
          <a:xfrm>
            <a:off x="4147931" y="1005729"/>
            <a:ext cx="6096000" cy="7694414"/>
          </a:xfrm>
          <a:prstGeom prst="rect">
            <a:avLst/>
          </a:prstGeom>
        </p:spPr>
        <p:txBody>
          <a:bodyPr>
            <a:spAutoFit/>
          </a:bodyPr>
          <a:lstStyle/>
          <a:p>
            <a:pPr marL="457200" marR="0">
              <a:spcBef>
                <a:spcPts val="0"/>
              </a:spcBef>
              <a:spcAft>
                <a:spcPts val="0"/>
              </a:spcAft>
            </a:pPr>
            <a:r>
              <a:rPr lang="en-US" b="1" dirty="0">
                <a:latin typeface="Arial" panose="020B0604020202020204" pitchFamily="34" charset="0"/>
                <a:ea typeface="MS Mincho" panose="02020609040205080304" pitchFamily="49" charset="-128"/>
                <a:cs typeface="Arial" panose="020B0604020202020204" pitchFamily="34"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R="0">
              <a:spcBef>
                <a:spcPts val="0"/>
              </a:spcBef>
              <a:spcAft>
                <a:spcPts val="0"/>
              </a:spcAft>
            </a:pPr>
            <a:r>
              <a:rPr lang="en-US" sz="2800" b="1" dirty="0">
                <a:solidFill>
                  <a:srgbClr val="002060"/>
                </a:solidFill>
                <a:ea typeface="MS Mincho" panose="02020609040205080304" pitchFamily="49" charset="-128"/>
                <a:cs typeface="Arial" panose="020B0604020202020204" pitchFamily="34" charset="0"/>
              </a:rPr>
              <a:t>Plan a way to celebrate the work you did together, at the end of the project.</a:t>
            </a:r>
          </a:p>
          <a:p>
            <a:pPr marR="0">
              <a:spcBef>
                <a:spcPts val="0"/>
              </a:spcBef>
              <a:spcAft>
                <a:spcPts val="0"/>
              </a:spcAft>
            </a:pPr>
            <a:endParaRPr lang="en-US" sz="2800" b="1" dirty="0">
              <a:solidFill>
                <a:srgbClr val="002060"/>
              </a:solidFill>
              <a:ea typeface="MS Mincho" panose="02020609040205080304" pitchFamily="49" charset="-128"/>
              <a:cs typeface="Arial" panose="020B0604020202020204" pitchFamily="34" charset="0"/>
            </a:endParaRPr>
          </a:p>
          <a:p>
            <a:pPr marR="0">
              <a:spcBef>
                <a:spcPts val="0"/>
              </a:spcBef>
              <a:spcAft>
                <a:spcPts val="0"/>
              </a:spcAft>
            </a:pPr>
            <a:r>
              <a:rPr lang="en-US" sz="2800" b="1" dirty="0">
                <a:solidFill>
                  <a:srgbClr val="002060"/>
                </a:solidFill>
                <a:ea typeface="MS Mincho" panose="02020609040205080304" pitchFamily="49" charset="-128"/>
                <a:cs typeface="Arial" panose="020B0604020202020204" pitchFamily="34" charset="0"/>
              </a:rPr>
              <a:t>Appreciate the fact that you worked very hard together.</a:t>
            </a:r>
          </a:p>
          <a:p>
            <a:pPr marR="0">
              <a:spcBef>
                <a:spcPts val="0"/>
              </a:spcBef>
              <a:spcAft>
                <a:spcPts val="0"/>
              </a:spcAft>
            </a:pPr>
            <a:r>
              <a:rPr lang="en-US" sz="2800" b="1" dirty="0">
                <a:solidFill>
                  <a:srgbClr val="002060"/>
                </a:solidFill>
                <a:ea typeface="MS Mincho" panose="02020609040205080304" pitchFamily="49" charset="-128"/>
                <a:cs typeface="Arial" panose="020B0604020202020204" pitchFamily="34" charset="0"/>
              </a:rPr>
              <a:t> </a:t>
            </a:r>
          </a:p>
          <a:p>
            <a:pPr marR="0">
              <a:spcBef>
                <a:spcPts val="0"/>
              </a:spcBef>
              <a:spcAft>
                <a:spcPts val="0"/>
              </a:spcAft>
            </a:pPr>
            <a:r>
              <a:rPr lang="en-US" sz="2800" b="1" dirty="0">
                <a:solidFill>
                  <a:srgbClr val="002060"/>
                </a:solidFill>
                <a:ea typeface="MS Mincho" panose="02020609040205080304" pitchFamily="49" charset="-128"/>
                <a:cs typeface="Arial" panose="020B0604020202020204" pitchFamily="34" charset="0"/>
              </a:rPr>
              <a:t>What are some ways for your group to celebrate?  What would people enjoy?  What’s practical? </a:t>
            </a:r>
          </a:p>
          <a:p>
            <a:r>
              <a:rPr lang="en-US" sz="2800" b="1" dirty="0">
                <a:solidFill>
                  <a:srgbClr val="002060"/>
                </a:solidFill>
                <a:ea typeface="MS Mincho" panose="02020609040205080304" pitchFamily="49" charset="-128"/>
                <a:cs typeface="Arial" panose="020B0604020202020204" pitchFamily="34" charset="0"/>
              </a:rPr>
              <a:t> </a:t>
            </a:r>
          </a:p>
          <a:p>
            <a:r>
              <a:rPr lang="en-US" sz="2800" b="1" dirty="0">
                <a:solidFill>
                  <a:srgbClr val="002060"/>
                </a:solidFill>
                <a:ea typeface="MS Mincho" panose="02020609040205080304" pitchFamily="49" charset="-128"/>
                <a:cs typeface="Arial" panose="020B0604020202020204" pitchFamily="34" charset="0"/>
              </a:rPr>
              <a:t> </a:t>
            </a:r>
          </a:p>
          <a:p>
            <a:r>
              <a:rPr lang="en-US" sz="2800" b="1" dirty="0">
                <a:solidFill>
                  <a:srgbClr val="002060"/>
                </a:solidFill>
                <a:ea typeface="MS Mincho" panose="02020609040205080304" pitchFamily="49" charset="-128"/>
                <a:cs typeface="Arial" panose="020B0604020202020204" pitchFamily="34" charset="0"/>
              </a:rPr>
              <a:t> </a:t>
            </a:r>
          </a:p>
          <a:p>
            <a:r>
              <a:rPr lang="en-US" sz="2800" b="1" dirty="0">
                <a:solidFill>
                  <a:srgbClr val="002060"/>
                </a:solidFill>
                <a:ea typeface="MS Mincho" panose="02020609040205080304" pitchFamily="49" charset="-128"/>
                <a:cs typeface="Arial" panose="020B0604020202020204" pitchFamily="34" charset="0"/>
              </a:rPr>
              <a:t> </a:t>
            </a:r>
          </a:p>
          <a:p>
            <a:r>
              <a:rPr lang="en-US" sz="2800" b="1" dirty="0">
                <a:solidFill>
                  <a:srgbClr val="002060"/>
                </a:solidFill>
                <a:ea typeface="MS Mincho" panose="02020609040205080304" pitchFamily="49" charset="-128"/>
                <a:cs typeface="Arial" panose="020B0604020202020204" pitchFamily="34" charset="0"/>
              </a:rPr>
              <a:t> </a:t>
            </a:r>
          </a:p>
          <a:p>
            <a:r>
              <a:rPr lang="en-US" sz="2800" b="1" dirty="0">
                <a:solidFill>
                  <a:srgbClr val="002060"/>
                </a:solidFill>
                <a:ea typeface="MS Mincho" panose="02020609040205080304" pitchFamily="49" charset="-128"/>
                <a:cs typeface="Arial" panose="020B0604020202020204" pitchFamily="34" charset="0"/>
              </a:rPr>
              <a:t>Is there anything else that you need to make this a successful group work experience?</a:t>
            </a:r>
          </a:p>
        </p:txBody>
      </p:sp>
      <p:pic>
        <p:nvPicPr>
          <p:cNvPr id="3" name="Picture 2">
            <a:extLst>
              <a:ext uri="{FF2B5EF4-FFF2-40B4-BE49-F238E27FC236}">
                <a16:creationId xmlns:a16="http://schemas.microsoft.com/office/drawing/2014/main" id="{DF22FA79-6891-8442-9615-70689BEA514C}"/>
              </a:ext>
            </a:extLst>
          </p:cNvPr>
          <p:cNvPicPr>
            <a:picLocks noChangeAspect="1"/>
          </p:cNvPicPr>
          <p:nvPr/>
        </p:nvPicPr>
        <p:blipFill>
          <a:blip r:embed="rId2"/>
          <a:stretch>
            <a:fillRect/>
          </a:stretch>
        </p:blipFill>
        <p:spPr>
          <a:xfrm>
            <a:off x="1" y="0"/>
            <a:ext cx="4439478" cy="702365"/>
          </a:xfrm>
          <a:prstGeom prst="rect">
            <a:avLst/>
          </a:prstGeom>
        </p:spPr>
      </p:pic>
      <p:sp>
        <p:nvSpPr>
          <p:cNvPr id="4" name="Rectangle 3">
            <a:extLst>
              <a:ext uri="{FF2B5EF4-FFF2-40B4-BE49-F238E27FC236}">
                <a16:creationId xmlns:a16="http://schemas.microsoft.com/office/drawing/2014/main" id="{FC75F0F7-976A-D348-8A67-5AE3166896AD}"/>
              </a:ext>
            </a:extLst>
          </p:cNvPr>
          <p:cNvSpPr/>
          <p:nvPr/>
        </p:nvSpPr>
        <p:spPr>
          <a:xfrm>
            <a:off x="4717775" y="56034"/>
            <a:ext cx="7474225" cy="646331"/>
          </a:xfrm>
          <a:prstGeom prst="rect">
            <a:avLst/>
          </a:prstGeom>
        </p:spPr>
        <p:txBody>
          <a:bodyPr wrap="square">
            <a:spAutoFit/>
          </a:bodyPr>
          <a:lstStyle/>
          <a:p>
            <a:pPr lvl="0">
              <a:spcBef>
                <a:spcPts val="0"/>
              </a:spcBef>
              <a:spcAft>
                <a:spcPts val="0"/>
              </a:spcAft>
            </a:pPr>
            <a:r>
              <a:rPr lang="en-US" sz="3600" b="1" dirty="0">
                <a:solidFill>
                  <a:srgbClr val="0070C0"/>
                </a:solidFill>
                <a:ea typeface="MS Mincho" panose="02020609040205080304" pitchFamily="49" charset="-128"/>
                <a:cs typeface="Arial" panose="020B0604020202020204" pitchFamily="34" charset="0"/>
              </a:rPr>
              <a:t>Celebrate and appreciate!</a:t>
            </a:r>
            <a:endParaRPr lang="en-US" sz="3600" dirty="0">
              <a:solidFill>
                <a:srgbClr val="0070C0"/>
              </a:solidFill>
            </a:endParaRPr>
          </a:p>
        </p:txBody>
      </p:sp>
      <p:pic>
        <p:nvPicPr>
          <p:cNvPr id="6" name="Picture 5">
            <a:extLst>
              <a:ext uri="{FF2B5EF4-FFF2-40B4-BE49-F238E27FC236}">
                <a16:creationId xmlns:a16="http://schemas.microsoft.com/office/drawing/2014/main" id="{C27D18D7-04E3-7547-8379-75386F812BB8}"/>
              </a:ext>
            </a:extLst>
          </p:cNvPr>
          <p:cNvPicPr>
            <a:picLocks noChangeAspect="1"/>
          </p:cNvPicPr>
          <p:nvPr/>
        </p:nvPicPr>
        <p:blipFill>
          <a:blip r:embed="rId3"/>
          <a:stretch>
            <a:fillRect/>
          </a:stretch>
        </p:blipFill>
        <p:spPr>
          <a:xfrm>
            <a:off x="1" y="4280452"/>
            <a:ext cx="3750364" cy="2577548"/>
          </a:xfrm>
          <a:prstGeom prst="rect">
            <a:avLst/>
          </a:prstGeom>
        </p:spPr>
      </p:pic>
    </p:spTree>
    <p:extLst>
      <p:ext uri="{BB962C8B-B14F-4D97-AF65-F5344CB8AC3E}">
        <p14:creationId xmlns:p14="http://schemas.microsoft.com/office/powerpoint/2010/main" val="18893137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11EF31-5DB4-5748-BF9E-02C707AAAEEA}"/>
              </a:ext>
            </a:extLst>
          </p:cNvPr>
          <p:cNvPicPr>
            <a:picLocks noChangeAspect="1"/>
          </p:cNvPicPr>
          <p:nvPr/>
        </p:nvPicPr>
        <p:blipFill>
          <a:blip r:embed="rId3"/>
          <a:stretch>
            <a:fillRect/>
          </a:stretch>
        </p:blipFill>
        <p:spPr>
          <a:xfrm>
            <a:off x="-1" y="0"/>
            <a:ext cx="4876801" cy="6858000"/>
          </a:xfrm>
          <a:prstGeom prst="rect">
            <a:avLst/>
          </a:prstGeom>
        </p:spPr>
      </p:pic>
      <p:sp>
        <p:nvSpPr>
          <p:cNvPr id="5" name="Rectangle 3">
            <a:extLst>
              <a:ext uri="{FF2B5EF4-FFF2-40B4-BE49-F238E27FC236}">
                <a16:creationId xmlns:a16="http://schemas.microsoft.com/office/drawing/2014/main" id="{87F02038-B373-2446-8CF4-EB4AD200E252}"/>
              </a:ext>
            </a:extLst>
          </p:cNvPr>
          <p:cNvSpPr txBox="1">
            <a:spLocks noChangeArrowheads="1"/>
          </p:cNvSpPr>
          <p:nvPr/>
        </p:nvSpPr>
        <p:spPr>
          <a:xfrm>
            <a:off x="5353879" y="0"/>
            <a:ext cx="6361043" cy="6751982"/>
          </a:xfrm>
          <a:prstGeom prst="rect">
            <a:avLst/>
          </a:prstGeom>
        </p:spPr>
        <p:txBody>
          <a:bodyPr vert="horz"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defRPr/>
            </a:pPr>
            <a:r>
              <a:rPr lang="en-US" altLang="en-US" sz="2800" dirty="0">
                <a:solidFill>
                  <a:srgbClr val="002060"/>
                </a:solidFill>
                <a:ea typeface="ＭＳ Ｐゴシック" pitchFamily="34" charset="-128"/>
              </a:rPr>
              <a:t>Your Chemistry Professor has assigned a team project that will require substantial collaboration with several students whom you do not really know, and have never worked with before…</a:t>
            </a:r>
          </a:p>
          <a:p>
            <a:pPr marL="0" indent="0">
              <a:buNone/>
              <a:defRPr/>
            </a:pPr>
            <a:r>
              <a:rPr lang="en-US" altLang="en-US" sz="2400" b="1" dirty="0">
                <a:solidFill>
                  <a:srgbClr val="002060"/>
                </a:solidFill>
                <a:ea typeface="ＭＳ Ｐゴシック" pitchFamily="34" charset="-128"/>
              </a:rPr>
              <a:t>Working individually</a:t>
            </a:r>
            <a:r>
              <a:rPr lang="en-US" altLang="en-US" sz="2400" dirty="0">
                <a:solidFill>
                  <a:srgbClr val="002060"/>
                </a:solidFill>
                <a:ea typeface="ＭＳ Ｐゴシック" pitchFamily="34" charset="-128"/>
              </a:rPr>
              <a:t> </a:t>
            </a:r>
            <a:r>
              <a:rPr lang="en-US" altLang="en-US" sz="2400" dirty="0">
                <a:solidFill>
                  <a:srgbClr val="C00000"/>
                </a:solidFill>
                <a:ea typeface="ＭＳ Ｐゴシック" pitchFamily="34" charset="-128"/>
              </a:rPr>
              <a:t>make a list of promises you would make to your team to show your commitment to the team’s success -- What do you promise to do as a “good” team member??</a:t>
            </a:r>
          </a:p>
          <a:p>
            <a:pPr marL="0" indent="0">
              <a:buNone/>
              <a:defRPr/>
            </a:pPr>
            <a:r>
              <a:rPr lang="en-US" altLang="en-US" sz="2400" b="1" dirty="0">
                <a:solidFill>
                  <a:srgbClr val="002060"/>
                </a:solidFill>
                <a:ea typeface="ＭＳ Ｐゴシック" pitchFamily="34" charset="-128"/>
              </a:rPr>
              <a:t>In small groups – based on the practical tips for effective teamwork…</a:t>
            </a:r>
          </a:p>
          <a:p>
            <a:pPr lvl="1">
              <a:buFont typeface="Wingdings" pitchFamily="2" charset="2"/>
              <a:buChar char="ü"/>
              <a:defRPr/>
            </a:pPr>
            <a:r>
              <a:rPr lang="en-US" altLang="en-US" sz="2400" i="0" dirty="0">
                <a:solidFill>
                  <a:srgbClr val="C00000"/>
                </a:solidFill>
                <a:ea typeface="ＭＳ Ｐゴシック" pitchFamily="34" charset="-128"/>
              </a:rPr>
              <a:t>Revise your list and decide what (other) issues need resolution</a:t>
            </a:r>
          </a:p>
          <a:p>
            <a:pPr lvl="1">
              <a:buFont typeface="Wingdings" pitchFamily="2" charset="2"/>
              <a:buChar char="ü"/>
              <a:defRPr/>
            </a:pPr>
            <a:r>
              <a:rPr lang="en-US" altLang="en-US" sz="2400" i="0" dirty="0">
                <a:solidFill>
                  <a:srgbClr val="C00000"/>
                </a:solidFill>
                <a:ea typeface="ＭＳ Ｐゴシック" pitchFamily="34" charset="-128"/>
              </a:rPr>
              <a:t>Add to your preliminary plan to move forward on the class project</a:t>
            </a:r>
            <a:r>
              <a:rPr lang="en-US" altLang="en-US" sz="2400" b="1" i="0" dirty="0">
                <a:solidFill>
                  <a:srgbClr val="C00000"/>
                </a:solidFill>
                <a:ea typeface="ＭＳ Ｐゴシック" pitchFamily="34" charset="-128"/>
              </a:rPr>
              <a:t> </a:t>
            </a:r>
          </a:p>
          <a:p>
            <a:pPr marL="530352" lvl="1" indent="0" algn="ctr">
              <a:buNone/>
              <a:defRPr/>
            </a:pPr>
            <a:r>
              <a:rPr lang="en-US" altLang="en-US" sz="2600" b="1" dirty="0">
                <a:solidFill>
                  <a:srgbClr val="C00000"/>
                </a:solidFill>
                <a:ea typeface="ＭＳ Ｐゴシック" pitchFamily="34" charset="-128"/>
              </a:rPr>
              <a:t>Also, share the promises you would  make to your team</a:t>
            </a:r>
          </a:p>
        </p:txBody>
      </p:sp>
      <p:sp>
        <p:nvSpPr>
          <p:cNvPr id="6" name="TextBox 5">
            <a:extLst>
              <a:ext uri="{FF2B5EF4-FFF2-40B4-BE49-F238E27FC236}">
                <a16:creationId xmlns:a16="http://schemas.microsoft.com/office/drawing/2014/main" id="{7C63C86E-7FA9-414B-9EEF-784F09384D73}"/>
              </a:ext>
            </a:extLst>
          </p:cNvPr>
          <p:cNvSpPr txBox="1"/>
          <p:nvPr/>
        </p:nvSpPr>
        <p:spPr>
          <a:xfrm>
            <a:off x="1457739" y="5724938"/>
            <a:ext cx="1596847" cy="769441"/>
          </a:xfrm>
          <a:prstGeom prst="rect">
            <a:avLst/>
          </a:prstGeom>
          <a:noFill/>
        </p:spPr>
        <p:txBody>
          <a:bodyPr wrap="none" rtlCol="0">
            <a:spAutoFit/>
          </a:bodyPr>
          <a:lstStyle/>
          <a:p>
            <a:r>
              <a:rPr lang="en-US" sz="4400" b="1" dirty="0">
                <a:solidFill>
                  <a:srgbClr val="002060"/>
                </a:solidFill>
              </a:rPr>
              <a:t>Part II</a:t>
            </a:r>
          </a:p>
        </p:txBody>
      </p:sp>
      <p:pic>
        <p:nvPicPr>
          <p:cNvPr id="7" name="Picture 6" descr="Screen Shot 2017-02-23 at 3.41.35 PM.png">
            <a:extLst>
              <a:ext uri="{FF2B5EF4-FFF2-40B4-BE49-F238E27FC236}">
                <a16:creationId xmlns:a16="http://schemas.microsoft.com/office/drawing/2014/main" id="{923ACEF5-7634-D149-965D-5A076DB9A6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131433" cy="1263535"/>
          </a:xfrm>
          <a:prstGeom prst="rect">
            <a:avLst/>
          </a:prstGeom>
        </p:spPr>
      </p:pic>
    </p:spTree>
    <p:extLst>
      <p:ext uri="{BB962C8B-B14F-4D97-AF65-F5344CB8AC3E}">
        <p14:creationId xmlns:p14="http://schemas.microsoft.com/office/powerpoint/2010/main" val="6620548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9C73FE-839C-4144-BB68-5D7224E47264}"/>
              </a:ext>
            </a:extLst>
          </p:cNvPr>
          <p:cNvPicPr>
            <a:picLocks noChangeAspect="1"/>
          </p:cNvPicPr>
          <p:nvPr/>
        </p:nvPicPr>
        <p:blipFill>
          <a:blip r:embed="rId2"/>
          <a:stretch>
            <a:fillRect/>
          </a:stretch>
        </p:blipFill>
        <p:spPr>
          <a:xfrm>
            <a:off x="463826" y="3187146"/>
            <a:ext cx="6877878" cy="3670854"/>
          </a:xfrm>
          <a:prstGeom prst="rect">
            <a:avLst/>
          </a:prstGeom>
        </p:spPr>
      </p:pic>
      <p:pic>
        <p:nvPicPr>
          <p:cNvPr id="6" name="Picture 5">
            <a:extLst>
              <a:ext uri="{FF2B5EF4-FFF2-40B4-BE49-F238E27FC236}">
                <a16:creationId xmlns:a16="http://schemas.microsoft.com/office/drawing/2014/main" id="{F22D09EA-0722-A247-ABCC-A46EA42076FA}"/>
              </a:ext>
            </a:extLst>
          </p:cNvPr>
          <p:cNvPicPr>
            <a:picLocks noChangeAspect="1"/>
          </p:cNvPicPr>
          <p:nvPr/>
        </p:nvPicPr>
        <p:blipFill>
          <a:blip r:embed="rId3"/>
          <a:stretch>
            <a:fillRect/>
          </a:stretch>
        </p:blipFill>
        <p:spPr>
          <a:xfrm>
            <a:off x="450574" y="0"/>
            <a:ext cx="11741426" cy="3233530"/>
          </a:xfrm>
          <a:prstGeom prst="rect">
            <a:avLst/>
          </a:prstGeom>
        </p:spPr>
      </p:pic>
      <p:pic>
        <p:nvPicPr>
          <p:cNvPr id="8" name="Picture 7">
            <a:extLst>
              <a:ext uri="{FF2B5EF4-FFF2-40B4-BE49-F238E27FC236}">
                <a16:creationId xmlns:a16="http://schemas.microsoft.com/office/drawing/2014/main" id="{C68A8D7E-55E8-754F-A09B-021F7EAF89F3}"/>
              </a:ext>
            </a:extLst>
          </p:cNvPr>
          <p:cNvPicPr>
            <a:picLocks noChangeAspect="1"/>
          </p:cNvPicPr>
          <p:nvPr/>
        </p:nvPicPr>
        <p:blipFill>
          <a:blip r:embed="rId4"/>
          <a:stretch>
            <a:fillRect/>
          </a:stretch>
        </p:blipFill>
        <p:spPr>
          <a:xfrm>
            <a:off x="7341704" y="3233529"/>
            <a:ext cx="4850296" cy="3624471"/>
          </a:xfrm>
          <a:prstGeom prst="rect">
            <a:avLst/>
          </a:prstGeom>
        </p:spPr>
      </p:pic>
      <p:sp>
        <p:nvSpPr>
          <p:cNvPr id="11" name="Rectangle 10">
            <a:extLst>
              <a:ext uri="{FF2B5EF4-FFF2-40B4-BE49-F238E27FC236}">
                <a16:creationId xmlns:a16="http://schemas.microsoft.com/office/drawing/2014/main" id="{F7AC9EE5-B563-DB43-B270-14C75F09B8DF}"/>
              </a:ext>
            </a:extLst>
          </p:cNvPr>
          <p:cNvSpPr/>
          <p:nvPr/>
        </p:nvSpPr>
        <p:spPr>
          <a:xfrm>
            <a:off x="463826" y="3253406"/>
            <a:ext cx="4717774" cy="1938992"/>
          </a:xfrm>
          <a:prstGeom prst="rect">
            <a:avLst/>
          </a:prstGeom>
        </p:spPr>
        <p:txBody>
          <a:bodyPr wrap="square">
            <a:spAutoFit/>
          </a:bodyPr>
          <a:lstStyle/>
          <a:p>
            <a:r>
              <a:rPr lang="en-US" sz="2400" b="1" dirty="0">
                <a:solidFill>
                  <a:schemeClr val="bg1">
                    <a:lumMod val="50000"/>
                  </a:schemeClr>
                </a:solidFill>
                <a:latin typeface="arial" panose="020B0604020202020204" pitchFamily="34" charset="0"/>
              </a:rPr>
              <a:t>Team imagines that a project has failed, and then works backward to determine what potentially could lead to the failure.</a:t>
            </a:r>
            <a:endParaRPr lang="en-US" sz="2400" b="1" dirty="0">
              <a:solidFill>
                <a:schemeClr val="bg1">
                  <a:lumMod val="50000"/>
                </a:schemeClr>
              </a:solidFill>
            </a:endParaRPr>
          </a:p>
        </p:txBody>
      </p:sp>
    </p:spTree>
    <p:extLst>
      <p:ext uri="{BB962C8B-B14F-4D97-AF65-F5344CB8AC3E}">
        <p14:creationId xmlns:p14="http://schemas.microsoft.com/office/powerpoint/2010/main" val="62180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1FEF00CB-E252-904E-8DF6-D3EAC8177068}"/>
              </a:ext>
            </a:extLst>
          </p:cNvPr>
          <p:cNvSpPr>
            <a:spLocks noChangeArrowheads="1"/>
          </p:cNvSpPr>
          <p:nvPr/>
        </p:nvSpPr>
        <p:spPr bwMode="auto">
          <a:xfrm>
            <a:off x="2133600" y="2057401"/>
            <a:ext cx="7772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sz="3200"/>
          </a:p>
          <a:p>
            <a:pPr eaLnBrk="1" hangingPunct="1"/>
            <a:endParaRPr lang="en-US" altLang="en-US" sz="3200"/>
          </a:p>
        </p:txBody>
      </p:sp>
      <p:sp>
        <p:nvSpPr>
          <p:cNvPr id="19459" name="TextBox 3">
            <a:extLst>
              <a:ext uri="{FF2B5EF4-FFF2-40B4-BE49-F238E27FC236}">
                <a16:creationId xmlns:a16="http://schemas.microsoft.com/office/drawing/2014/main" id="{A27C3446-E1C7-884C-A8D4-CEE0ACCB33C8}"/>
              </a:ext>
            </a:extLst>
          </p:cNvPr>
          <p:cNvSpPr txBox="1">
            <a:spLocks noChangeArrowheads="1"/>
          </p:cNvSpPr>
          <p:nvPr/>
        </p:nvSpPr>
        <p:spPr bwMode="auto">
          <a:xfrm>
            <a:off x="4413250" y="1272192"/>
            <a:ext cx="6666120" cy="4401205"/>
          </a:xfrm>
          <a:prstGeom prst="rect">
            <a:avLst/>
          </a:prstGeom>
          <a:noFill/>
          <a:ln>
            <a:noFill/>
          </a:ln>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2800" b="1" dirty="0">
                <a:solidFill>
                  <a:srgbClr val="002699"/>
                </a:solidFill>
              </a:rPr>
              <a:t>WHAT made that team so great…or not so great?</a:t>
            </a:r>
          </a:p>
          <a:p>
            <a:pPr eaLnBrk="1" hangingPunct="1"/>
            <a:endParaRPr lang="en-US" altLang="en-US" sz="2800" b="1" dirty="0">
              <a:solidFill>
                <a:srgbClr val="002699"/>
              </a:solidFill>
            </a:endParaRPr>
          </a:p>
          <a:p>
            <a:pPr eaLnBrk="1" hangingPunct="1"/>
            <a:r>
              <a:rPr lang="en-US" altLang="en-US" sz="2800" b="1" dirty="0">
                <a:solidFill>
                  <a:srgbClr val="002699"/>
                </a:solidFill>
              </a:rPr>
              <a:t>Be specific - behaviors, personalities, ‘climate’, situational context</a:t>
            </a:r>
          </a:p>
          <a:p>
            <a:pPr eaLnBrk="1" hangingPunct="1"/>
            <a:endParaRPr lang="en-US" altLang="en-US" sz="2800" b="1" dirty="0">
              <a:solidFill>
                <a:srgbClr val="002699"/>
              </a:solidFill>
            </a:endParaRPr>
          </a:p>
          <a:p>
            <a:pPr eaLnBrk="1" hangingPunct="1"/>
            <a:r>
              <a:rPr lang="en-US" altLang="en-US" sz="2800" b="1" dirty="0">
                <a:solidFill>
                  <a:srgbClr val="002699"/>
                </a:solidFill>
              </a:rPr>
              <a:t>How did you personally help, or hinder the team’s performance? </a:t>
            </a:r>
          </a:p>
          <a:p>
            <a:pPr eaLnBrk="1" hangingPunct="1"/>
            <a:endParaRPr lang="en-US" altLang="en-US" sz="2800" b="1" dirty="0">
              <a:solidFill>
                <a:srgbClr val="002699"/>
              </a:solidFill>
            </a:endParaRPr>
          </a:p>
          <a:p>
            <a:pPr eaLnBrk="1" hangingPunct="1"/>
            <a:endParaRPr lang="en-US" altLang="en-US" sz="2800" b="1" dirty="0">
              <a:solidFill>
                <a:srgbClr val="002699"/>
              </a:solidFill>
            </a:endParaRPr>
          </a:p>
        </p:txBody>
      </p:sp>
      <p:sp>
        <p:nvSpPr>
          <p:cNvPr id="5" name="TextBox 4">
            <a:extLst>
              <a:ext uri="{FF2B5EF4-FFF2-40B4-BE49-F238E27FC236}">
                <a16:creationId xmlns:a16="http://schemas.microsoft.com/office/drawing/2014/main" id="{9141110B-5CC7-EF40-8876-F6633604BE72}"/>
              </a:ext>
            </a:extLst>
          </p:cNvPr>
          <p:cNvSpPr txBox="1"/>
          <p:nvPr/>
        </p:nvSpPr>
        <p:spPr>
          <a:xfrm>
            <a:off x="3937000" y="496669"/>
            <a:ext cx="8197850" cy="646331"/>
          </a:xfrm>
          <a:prstGeom prst="rect">
            <a:avLst/>
          </a:prstGeom>
          <a:solidFill>
            <a:schemeClr val="tx2">
              <a:lumMod val="75000"/>
            </a:schemeClr>
          </a:solidFill>
        </p:spPr>
        <p:txBody>
          <a:bodyPr wrap="square">
            <a:spAutoFit/>
          </a:bodyPr>
          <a:lstStyle/>
          <a:p>
            <a:pPr algn="ctr">
              <a:defRPr/>
            </a:pPr>
            <a:r>
              <a:rPr lang="en-US" sz="3600" dirty="0">
                <a:solidFill>
                  <a:schemeClr val="bg1">
                    <a:lumMod val="85000"/>
                  </a:schemeClr>
                </a:solidFill>
              </a:rPr>
              <a:t>Consider a team you were a member of…</a:t>
            </a:r>
          </a:p>
        </p:txBody>
      </p:sp>
      <p:sp>
        <p:nvSpPr>
          <p:cNvPr id="19461" name="Picture 5" descr="Screen Shot 2017-02-23 at 3.41.35 PM.png">
            <a:extLst>
              <a:ext uri="{FF2B5EF4-FFF2-40B4-BE49-F238E27FC236}">
                <a16:creationId xmlns:a16="http://schemas.microsoft.com/office/drawing/2014/main" id="{4CAC87F2-1348-9C43-A446-A65F59BDC596}"/>
              </a:ext>
            </a:extLst>
          </p:cNvPr>
          <p:cNvSpPr>
            <a:spLocks noChangeAspect="1" noChangeArrowheads="1"/>
          </p:cNvSpPr>
          <p:nvPr/>
        </p:nvSpPr>
        <p:spPr bwMode="auto">
          <a:xfrm>
            <a:off x="1828800" y="533400"/>
            <a:ext cx="1447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9462" name="Picture 8">
            <a:extLst>
              <a:ext uri="{FF2B5EF4-FFF2-40B4-BE49-F238E27FC236}">
                <a16:creationId xmlns:a16="http://schemas.microsoft.com/office/drawing/2014/main" id="{AA12D667-C634-7C4D-A10C-21AEC74709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150" y="4846662"/>
            <a:ext cx="3117850" cy="20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0">
            <a:extLst>
              <a:ext uri="{FF2B5EF4-FFF2-40B4-BE49-F238E27FC236}">
                <a16:creationId xmlns:a16="http://schemas.microsoft.com/office/drawing/2014/main" id="{024DFE18-5403-F84E-BE97-AD01ADB981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6563" y="4846662"/>
            <a:ext cx="3171482" cy="20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2">
            <a:extLst>
              <a:ext uri="{FF2B5EF4-FFF2-40B4-BE49-F238E27FC236}">
                <a16:creationId xmlns:a16="http://schemas.microsoft.com/office/drawing/2014/main" id="{D0B00D16-B230-914B-A4CA-9BDC60D6CA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7870" y="4846662"/>
            <a:ext cx="2806700" cy="20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67221D9D-C9B1-0641-976F-FCF6AEF5D89E}"/>
              </a:ext>
            </a:extLst>
          </p:cNvPr>
          <p:cNvPicPr>
            <a:picLocks noChangeAspect="1"/>
          </p:cNvPicPr>
          <p:nvPr/>
        </p:nvPicPr>
        <p:blipFill>
          <a:blip r:embed="rId6"/>
          <a:stretch>
            <a:fillRect/>
          </a:stretch>
        </p:blipFill>
        <p:spPr>
          <a:xfrm>
            <a:off x="819148" y="-7936"/>
            <a:ext cx="2628902" cy="1955800"/>
          </a:xfrm>
          <a:prstGeom prst="rect">
            <a:avLst/>
          </a:prstGeom>
        </p:spPr>
      </p:pic>
      <p:pic>
        <p:nvPicPr>
          <p:cNvPr id="10" name="Picture 9" descr="Screen Shot 2017-02-23 at 3.41.35 PM.png">
            <a:extLst>
              <a:ext uri="{FF2B5EF4-FFF2-40B4-BE49-F238E27FC236}">
                <a16:creationId xmlns:a16="http://schemas.microsoft.com/office/drawing/2014/main" id="{A8BEFEF4-744C-7D45-908C-4CFDE263C3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149" y="2171710"/>
            <a:ext cx="2628902" cy="1365276"/>
          </a:xfrm>
          <a:prstGeom prst="rect">
            <a:avLst/>
          </a:prstGeom>
        </p:spPr>
      </p:pic>
    </p:spTree>
    <p:extLst>
      <p:ext uri="{BB962C8B-B14F-4D97-AF65-F5344CB8AC3E}">
        <p14:creationId xmlns:p14="http://schemas.microsoft.com/office/powerpoint/2010/main" val="1091233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4291E7-0B14-E54C-A29E-0C1F3756A63D}"/>
              </a:ext>
            </a:extLst>
          </p:cNvPr>
          <p:cNvSpPr/>
          <p:nvPr/>
        </p:nvSpPr>
        <p:spPr>
          <a:xfrm>
            <a:off x="2345635" y="401601"/>
            <a:ext cx="9520300" cy="5262979"/>
          </a:xfrm>
          <a:prstGeom prst="rect">
            <a:avLst/>
          </a:prstGeom>
        </p:spPr>
        <p:txBody>
          <a:bodyPr wrap="square">
            <a:spAutoFit/>
          </a:bodyPr>
          <a:lstStyle/>
          <a:p>
            <a:pPr marL="457200" marR="0">
              <a:spcBef>
                <a:spcPts val="0"/>
              </a:spcBef>
              <a:spcAft>
                <a:spcPts val="0"/>
              </a:spcAft>
              <a:tabLst>
                <a:tab pos="1257300" algn="l"/>
              </a:tabLst>
            </a:pPr>
            <a:r>
              <a:rPr lang="en-US" sz="2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Imagine you have a team project that requires you to give a 20 minute presentation to the class. The project is worth 50% of your entire grade for the course.  On the syllabus it is very clear that the professor will not accept late assignments. Your team wants to do everything possible to make sure they get the project completed on time. You decide to do a </a:t>
            </a:r>
            <a:r>
              <a:rPr lang="en-US" sz="28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pre-mortem</a:t>
            </a:r>
            <a:r>
              <a:rPr lang="en-US" sz="2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2800"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pretending that the team submitted the project after the deadline, and as a result, received a failing grade. </a:t>
            </a:r>
          </a:p>
          <a:p>
            <a:pPr marL="457200" marR="0">
              <a:spcBef>
                <a:spcPts val="0"/>
              </a:spcBef>
              <a:spcAft>
                <a:spcPts val="0"/>
              </a:spcAft>
              <a:tabLst>
                <a:tab pos="1257300" algn="l"/>
              </a:tabLst>
            </a:pPr>
            <a:r>
              <a:rPr lang="en-US" sz="2800"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p>
          <a:p>
            <a:pPr marL="457200" marR="0">
              <a:spcBef>
                <a:spcPts val="0"/>
              </a:spcBef>
              <a:spcAft>
                <a:spcPts val="0"/>
              </a:spcAft>
              <a:tabLst>
                <a:tab pos="1257300" algn="l"/>
              </a:tabLst>
            </a:pPr>
            <a:r>
              <a:rPr lang="en-US" sz="2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Why? How did this happened?  </a:t>
            </a:r>
          </a:p>
          <a:p>
            <a:pPr marL="457200" marR="0">
              <a:spcBef>
                <a:spcPts val="0"/>
              </a:spcBef>
              <a:spcAft>
                <a:spcPts val="0"/>
              </a:spcAft>
              <a:tabLst>
                <a:tab pos="1257300" algn="l"/>
              </a:tabLst>
            </a:pPr>
            <a:endParaRPr lang="en-US" sz="2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tabLst>
                <a:tab pos="1257300" algn="l"/>
              </a:tabLst>
            </a:pPr>
            <a:endParaRPr lang="en-US" sz="2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06B0A178-C4C8-EC4B-975E-477991F346B4}"/>
              </a:ext>
            </a:extLst>
          </p:cNvPr>
          <p:cNvPicPr>
            <a:picLocks noChangeAspect="1"/>
          </p:cNvPicPr>
          <p:nvPr/>
        </p:nvPicPr>
        <p:blipFill>
          <a:blip r:embed="rId3"/>
          <a:stretch>
            <a:fillRect/>
          </a:stretch>
        </p:blipFill>
        <p:spPr>
          <a:xfrm>
            <a:off x="6573079" y="4996070"/>
            <a:ext cx="5088836" cy="1861930"/>
          </a:xfrm>
          <a:prstGeom prst="rect">
            <a:avLst/>
          </a:prstGeom>
        </p:spPr>
      </p:pic>
      <p:pic>
        <p:nvPicPr>
          <p:cNvPr id="5" name="Picture 4">
            <a:extLst>
              <a:ext uri="{FF2B5EF4-FFF2-40B4-BE49-F238E27FC236}">
                <a16:creationId xmlns:a16="http://schemas.microsoft.com/office/drawing/2014/main" id="{8799E544-0C13-874C-9C43-AC2274D576EB}"/>
              </a:ext>
            </a:extLst>
          </p:cNvPr>
          <p:cNvPicPr>
            <a:picLocks noChangeAspect="1"/>
          </p:cNvPicPr>
          <p:nvPr/>
        </p:nvPicPr>
        <p:blipFill>
          <a:blip r:embed="rId4"/>
          <a:stretch>
            <a:fillRect/>
          </a:stretch>
        </p:blipFill>
        <p:spPr>
          <a:xfrm>
            <a:off x="1431233" y="4996070"/>
            <a:ext cx="4851400" cy="1861930"/>
          </a:xfrm>
          <a:prstGeom prst="rect">
            <a:avLst/>
          </a:prstGeom>
        </p:spPr>
      </p:pic>
      <p:pic>
        <p:nvPicPr>
          <p:cNvPr id="7" name="Picture 6">
            <a:extLst>
              <a:ext uri="{FF2B5EF4-FFF2-40B4-BE49-F238E27FC236}">
                <a16:creationId xmlns:a16="http://schemas.microsoft.com/office/drawing/2014/main" id="{278C647A-6BCE-BD48-B083-8955D573D4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615609" cy="3802650"/>
          </a:xfrm>
          <a:prstGeom prst="rect">
            <a:avLst/>
          </a:prstGeom>
        </p:spPr>
      </p:pic>
    </p:spTree>
    <p:extLst>
      <p:ext uri="{BB962C8B-B14F-4D97-AF65-F5344CB8AC3E}">
        <p14:creationId xmlns:p14="http://schemas.microsoft.com/office/powerpoint/2010/main" val="3258662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Picture 3" descr="Unknown.jpg">
            <a:extLst>
              <a:ext uri="{FF2B5EF4-FFF2-40B4-BE49-F238E27FC236}">
                <a16:creationId xmlns:a16="http://schemas.microsoft.com/office/drawing/2014/main" id="{E119967E-5B48-AA4E-85B4-84678E1AE96B}"/>
              </a:ext>
            </a:extLst>
          </p:cNvPr>
          <p:cNvSpPr>
            <a:spLocks noChangeAspect="1" noChangeArrowheads="1"/>
          </p:cNvSpPr>
          <p:nvPr/>
        </p:nvSpPr>
        <p:spPr bwMode="auto">
          <a:xfrm>
            <a:off x="6324600" y="4860925"/>
            <a:ext cx="34925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8" name="Picture 7">
            <a:extLst>
              <a:ext uri="{FF2B5EF4-FFF2-40B4-BE49-F238E27FC236}">
                <a16:creationId xmlns:a16="http://schemas.microsoft.com/office/drawing/2014/main" id="{224C9017-FB2B-3242-BB28-AC9E2EF90C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09" y="0"/>
            <a:ext cx="6090108" cy="3038510"/>
          </a:xfrm>
          <a:prstGeom prst="rect">
            <a:avLst/>
          </a:prstGeom>
        </p:spPr>
      </p:pic>
      <p:pic>
        <p:nvPicPr>
          <p:cNvPr id="9" name="Picture 8">
            <a:extLst>
              <a:ext uri="{FF2B5EF4-FFF2-40B4-BE49-F238E27FC236}">
                <a16:creationId xmlns:a16="http://schemas.microsoft.com/office/drawing/2014/main" id="{161E988B-23F3-D046-8185-DD3912F955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710" y="2509513"/>
            <a:ext cx="6090108" cy="4348487"/>
          </a:xfrm>
          <a:prstGeom prst="rect">
            <a:avLst/>
          </a:prstGeom>
        </p:spPr>
      </p:pic>
      <p:sp>
        <p:nvSpPr>
          <p:cNvPr id="10" name="Text Placeholder 2">
            <a:extLst>
              <a:ext uri="{FF2B5EF4-FFF2-40B4-BE49-F238E27FC236}">
                <a16:creationId xmlns:a16="http://schemas.microsoft.com/office/drawing/2014/main" id="{AC4448AC-6597-BF4E-817B-50916B871980}"/>
              </a:ext>
            </a:extLst>
          </p:cNvPr>
          <p:cNvSpPr txBox="1">
            <a:spLocks/>
          </p:cNvSpPr>
          <p:nvPr/>
        </p:nvSpPr>
        <p:spPr>
          <a:xfrm>
            <a:off x="6631975" y="267253"/>
            <a:ext cx="5380383" cy="6285948"/>
          </a:xfrm>
          <a:prstGeom prst="rect">
            <a:avLst/>
          </a:prstGeom>
          <a:solidFill>
            <a:schemeClr val="bg1">
              <a:lumMod val="85000"/>
            </a:schemeClr>
          </a:solidFill>
          <a:ln>
            <a:solidFill>
              <a:schemeClr val="bg1">
                <a:lumMod val="95000"/>
              </a:schemeClr>
            </a:solidFill>
          </a:ln>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buFont typeface="Wingdings" pitchFamily="2" charset="2"/>
              <a:buChar char="§"/>
              <a:defRPr/>
            </a:pPr>
            <a:r>
              <a:rPr lang="en-US" sz="2800" dirty="0"/>
              <a:t>How has your thinking changed? </a:t>
            </a:r>
          </a:p>
          <a:p>
            <a:pPr>
              <a:buFont typeface="Wingdings" pitchFamily="2" charset="2"/>
              <a:buChar char="§"/>
              <a:defRPr/>
            </a:pPr>
            <a:r>
              <a:rPr lang="en-US" sz="2800" dirty="0"/>
              <a:t>Will you do anything differently as a result? </a:t>
            </a:r>
          </a:p>
          <a:p>
            <a:pPr>
              <a:buFont typeface="Wingdings" pitchFamily="2" charset="2"/>
              <a:buChar char="§"/>
              <a:defRPr/>
            </a:pPr>
            <a:r>
              <a:rPr lang="en-US" sz="2800" dirty="0"/>
              <a:t>Do you plan to make any changes in how you think of yourself? </a:t>
            </a:r>
          </a:p>
          <a:p>
            <a:pPr>
              <a:buFont typeface="Wingdings" pitchFamily="2" charset="2"/>
              <a:buChar char="§"/>
              <a:defRPr/>
            </a:pPr>
            <a:r>
              <a:rPr lang="en-US" sz="2800" dirty="0"/>
              <a:t>Do you plan to make any changes in how you relate to others? </a:t>
            </a:r>
          </a:p>
          <a:p>
            <a:pPr>
              <a:buFont typeface="Wingdings" pitchFamily="2" charset="2"/>
              <a:buChar char="§"/>
              <a:defRPr/>
            </a:pPr>
            <a:r>
              <a:rPr lang="en-US" sz="2800" dirty="0"/>
              <a:t>What new perspectives can you apply to your studies, work, relationships….? </a:t>
            </a:r>
          </a:p>
          <a:p>
            <a:pPr marL="0" indent="0">
              <a:buFont typeface="Franklin Gothic Book" panose="020B0503020102020204" pitchFamily="34" charset="0"/>
              <a:buNone/>
              <a:defRPr/>
            </a:pPr>
            <a:r>
              <a:rPr lang="en-US" sz="2400" b="1" dirty="0"/>
              <a:t> </a:t>
            </a:r>
            <a:endParaRPr lang="en-US" sz="2400" dirty="0"/>
          </a:p>
          <a:p>
            <a:pPr marL="0" indent="0">
              <a:buFont typeface="Franklin Gothic Book" panose="020B0503020102020204" pitchFamily="34" charset="0"/>
              <a:buNone/>
              <a:defRPr/>
            </a:pPr>
            <a:endParaRPr lang="en-US" sz="2400" dirty="0">
              <a:latin typeface="Calibri"/>
              <a:ea typeface="Calibri"/>
              <a:cs typeface="Times New Roman"/>
            </a:endParaRPr>
          </a:p>
        </p:txBody>
      </p:sp>
      <p:pic>
        <p:nvPicPr>
          <p:cNvPr id="6" name="Picture 5">
            <a:extLst>
              <a:ext uri="{FF2B5EF4-FFF2-40B4-BE49-F238E27FC236}">
                <a16:creationId xmlns:a16="http://schemas.microsoft.com/office/drawing/2014/main" id="{EF7493F0-6353-B842-B543-107635660D89}"/>
              </a:ext>
            </a:extLst>
          </p:cNvPr>
          <p:cNvPicPr>
            <a:picLocks noChangeAspect="1"/>
          </p:cNvPicPr>
          <p:nvPr/>
        </p:nvPicPr>
        <p:blipFill>
          <a:blip r:embed="rId5"/>
          <a:stretch>
            <a:fillRect/>
          </a:stretch>
        </p:blipFill>
        <p:spPr>
          <a:xfrm>
            <a:off x="416708" y="0"/>
            <a:ext cx="1835424" cy="1556570"/>
          </a:xfrm>
          <a:prstGeom prst="rect">
            <a:avLst/>
          </a:prstGeom>
        </p:spPr>
      </p:pic>
      <p:pic>
        <p:nvPicPr>
          <p:cNvPr id="7" name="Picture 6" descr="Screen Shot 2017-02-23 at 3.41.35 PM.png">
            <a:extLst>
              <a:ext uri="{FF2B5EF4-FFF2-40B4-BE49-F238E27FC236}">
                <a16:creationId xmlns:a16="http://schemas.microsoft.com/office/drawing/2014/main" id="{D5987E1B-0D19-B041-BA81-43135447EB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627" y="2314154"/>
            <a:ext cx="1798506" cy="1263535"/>
          </a:xfrm>
          <a:prstGeom prst="rect">
            <a:avLst/>
          </a:prstGeom>
        </p:spPr>
      </p:pic>
    </p:spTree>
    <p:extLst>
      <p:ext uri="{BB962C8B-B14F-4D97-AF65-F5344CB8AC3E}">
        <p14:creationId xmlns:p14="http://schemas.microsoft.com/office/powerpoint/2010/main" val="1843995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idx="4294967295"/>
          </p:nvPr>
        </p:nvSpPr>
        <p:spPr>
          <a:xfrm rot="16200000">
            <a:off x="-1365250" y="2133600"/>
            <a:ext cx="5461000" cy="1079500"/>
          </a:xfrm>
        </p:spPr>
        <p:txBody>
          <a:bodyPr>
            <a:normAutofit/>
          </a:bodyPr>
          <a:lstStyle/>
          <a:p>
            <a:r>
              <a:rPr lang="hr-HR" sz="4800" b="1" dirty="0"/>
              <a:t>Group vs. Team</a:t>
            </a:r>
            <a:endParaRPr lang="en-US" sz="4800" b="1" dirty="0"/>
          </a:p>
        </p:txBody>
      </p:sp>
      <p:pic>
        <p:nvPicPr>
          <p:cNvPr id="5" name="Picture 4">
            <a:extLst>
              <a:ext uri="{FF2B5EF4-FFF2-40B4-BE49-F238E27FC236}">
                <a16:creationId xmlns:a16="http://schemas.microsoft.com/office/drawing/2014/main" id="{1A9FCA11-5BB0-B441-8C7A-4C80088A9E24}"/>
              </a:ext>
            </a:extLst>
          </p:cNvPr>
          <p:cNvPicPr>
            <a:picLocks noChangeAspect="1"/>
          </p:cNvPicPr>
          <p:nvPr/>
        </p:nvPicPr>
        <p:blipFill>
          <a:blip r:embed="rId3"/>
          <a:stretch>
            <a:fillRect/>
          </a:stretch>
        </p:blipFill>
        <p:spPr>
          <a:xfrm>
            <a:off x="7289800" y="53976"/>
            <a:ext cx="4051300" cy="1668807"/>
          </a:xfrm>
          <a:prstGeom prst="rect">
            <a:avLst/>
          </a:prstGeom>
        </p:spPr>
      </p:pic>
      <p:pic>
        <p:nvPicPr>
          <p:cNvPr id="7" name="Picture 6">
            <a:extLst>
              <a:ext uri="{FF2B5EF4-FFF2-40B4-BE49-F238E27FC236}">
                <a16:creationId xmlns:a16="http://schemas.microsoft.com/office/drawing/2014/main" id="{635E5C69-0178-E546-8D5C-C62F1FB63AB2}"/>
              </a:ext>
            </a:extLst>
          </p:cNvPr>
          <p:cNvPicPr>
            <a:picLocks noChangeAspect="1"/>
          </p:cNvPicPr>
          <p:nvPr/>
        </p:nvPicPr>
        <p:blipFill>
          <a:blip r:embed="rId4"/>
          <a:stretch>
            <a:fillRect/>
          </a:stretch>
        </p:blipFill>
        <p:spPr>
          <a:xfrm>
            <a:off x="1892300" y="47626"/>
            <a:ext cx="4089400" cy="1675157"/>
          </a:xfrm>
          <a:prstGeom prst="rect">
            <a:avLst/>
          </a:prstGeom>
        </p:spPr>
      </p:pic>
      <p:pic>
        <p:nvPicPr>
          <p:cNvPr id="9" name="Picture 8">
            <a:extLst>
              <a:ext uri="{FF2B5EF4-FFF2-40B4-BE49-F238E27FC236}">
                <a16:creationId xmlns:a16="http://schemas.microsoft.com/office/drawing/2014/main" id="{8C70E697-BAAE-7447-BBFF-5C2E16CDDE82}"/>
              </a:ext>
            </a:extLst>
          </p:cNvPr>
          <p:cNvPicPr>
            <a:picLocks noChangeAspect="1"/>
          </p:cNvPicPr>
          <p:nvPr/>
        </p:nvPicPr>
        <p:blipFill>
          <a:blip r:embed="rId5"/>
          <a:stretch>
            <a:fillRect/>
          </a:stretch>
        </p:blipFill>
        <p:spPr>
          <a:xfrm>
            <a:off x="1905001" y="1911902"/>
            <a:ext cx="4089400" cy="2023994"/>
          </a:xfrm>
          <a:prstGeom prst="rect">
            <a:avLst/>
          </a:prstGeom>
        </p:spPr>
      </p:pic>
      <p:pic>
        <p:nvPicPr>
          <p:cNvPr id="10" name="Picture 10">
            <a:extLst>
              <a:ext uri="{FF2B5EF4-FFF2-40B4-BE49-F238E27FC236}">
                <a16:creationId xmlns:a16="http://schemas.microsoft.com/office/drawing/2014/main" id="{18E3B070-F315-1D40-9582-E91EA2DBEB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9800" y="1911902"/>
            <a:ext cx="4051300" cy="202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00A0BC4A-2E40-C446-9909-22DAC53229E8}"/>
              </a:ext>
            </a:extLst>
          </p:cNvPr>
          <p:cNvSpPr txBox="1"/>
          <p:nvPr/>
        </p:nvSpPr>
        <p:spPr>
          <a:xfrm>
            <a:off x="1892300" y="4180344"/>
            <a:ext cx="4244009" cy="2308324"/>
          </a:xfrm>
          <a:prstGeom prst="rect">
            <a:avLst/>
          </a:prstGeom>
          <a:noFill/>
        </p:spPr>
        <p:txBody>
          <a:bodyPr wrap="square" rtlCol="0">
            <a:spAutoFit/>
          </a:bodyPr>
          <a:lstStyle/>
          <a:p>
            <a:pPr marL="285750" indent="-285750">
              <a:buFont typeface="Wingdings" pitchFamily="2" charset="2"/>
              <a:buChar char="§"/>
            </a:pPr>
            <a:r>
              <a:rPr lang="en-US" sz="2400" dirty="0">
                <a:solidFill>
                  <a:srgbClr val="0070C0"/>
                </a:solidFill>
              </a:rPr>
              <a:t>Individuals associated together in some activity</a:t>
            </a:r>
          </a:p>
          <a:p>
            <a:pPr marL="285750" indent="-285750">
              <a:buFont typeface="Wingdings" pitchFamily="2" charset="2"/>
              <a:buChar char="§"/>
            </a:pPr>
            <a:r>
              <a:rPr lang="en-US" sz="2400" dirty="0">
                <a:solidFill>
                  <a:srgbClr val="0070C0"/>
                </a:solidFill>
              </a:rPr>
              <a:t>Members responsible for their own contributions </a:t>
            </a:r>
          </a:p>
          <a:p>
            <a:pPr marL="285750" indent="-285750">
              <a:buFont typeface="Wingdings" pitchFamily="2" charset="2"/>
              <a:buChar char="§"/>
            </a:pPr>
            <a:r>
              <a:rPr lang="en-US" sz="2400" dirty="0">
                <a:solidFill>
                  <a:srgbClr val="0070C0"/>
                </a:solidFill>
              </a:rPr>
              <a:t>Individual approach – no synergy</a:t>
            </a:r>
          </a:p>
        </p:txBody>
      </p:sp>
      <p:sp>
        <p:nvSpPr>
          <p:cNvPr id="14" name="TextBox 13">
            <a:extLst>
              <a:ext uri="{FF2B5EF4-FFF2-40B4-BE49-F238E27FC236}">
                <a16:creationId xmlns:a16="http://schemas.microsoft.com/office/drawing/2014/main" id="{84890F87-D6EA-4646-9CA7-980E8E9112AB}"/>
              </a:ext>
            </a:extLst>
          </p:cNvPr>
          <p:cNvSpPr txBox="1"/>
          <p:nvPr/>
        </p:nvSpPr>
        <p:spPr>
          <a:xfrm>
            <a:off x="7289800" y="4065022"/>
            <a:ext cx="4440860" cy="2677656"/>
          </a:xfrm>
          <a:prstGeom prst="rect">
            <a:avLst/>
          </a:prstGeom>
          <a:noFill/>
        </p:spPr>
        <p:txBody>
          <a:bodyPr wrap="square" rtlCol="0">
            <a:spAutoFit/>
          </a:bodyPr>
          <a:lstStyle/>
          <a:p>
            <a:pPr marL="285750" indent="-285750">
              <a:buFont typeface="Wingdings" pitchFamily="2" charset="2"/>
              <a:buChar char="§"/>
            </a:pPr>
            <a:r>
              <a:rPr lang="en-US" sz="2400" dirty="0">
                <a:solidFill>
                  <a:srgbClr val="0070C0"/>
                </a:solidFill>
              </a:rPr>
              <a:t>Individuals assembled together having some unifying relationship </a:t>
            </a:r>
          </a:p>
          <a:p>
            <a:pPr marL="285750" indent="-285750">
              <a:buFont typeface="Wingdings" pitchFamily="2" charset="2"/>
              <a:buChar char="§"/>
            </a:pPr>
            <a:r>
              <a:rPr lang="en-US" sz="2400" dirty="0">
                <a:solidFill>
                  <a:srgbClr val="0070C0"/>
                </a:solidFill>
              </a:rPr>
              <a:t>Member’s collective performance determines results </a:t>
            </a:r>
          </a:p>
          <a:p>
            <a:pPr marL="285750" indent="-285750">
              <a:buFont typeface="Wingdings" pitchFamily="2" charset="2"/>
              <a:buChar char="§"/>
            </a:pPr>
            <a:r>
              <a:rPr lang="en-US" sz="2400" dirty="0">
                <a:solidFill>
                  <a:srgbClr val="0070C0"/>
                </a:solidFill>
              </a:rPr>
              <a:t>Synergy results </a:t>
            </a:r>
          </a:p>
        </p:txBody>
      </p:sp>
    </p:spTree>
    <p:extLst>
      <p:ext uri="{BB962C8B-B14F-4D97-AF65-F5344CB8AC3E}">
        <p14:creationId xmlns:p14="http://schemas.microsoft.com/office/powerpoint/2010/main" val="3784304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466165-D073-7B48-B46A-7FF0E57AEAE4}"/>
              </a:ext>
            </a:extLst>
          </p:cNvPr>
          <p:cNvPicPr>
            <a:picLocks noChangeAspect="1"/>
          </p:cNvPicPr>
          <p:nvPr/>
        </p:nvPicPr>
        <p:blipFill>
          <a:blip r:embed="rId3"/>
          <a:stretch>
            <a:fillRect/>
          </a:stretch>
        </p:blipFill>
        <p:spPr>
          <a:xfrm>
            <a:off x="3810000" y="0"/>
            <a:ext cx="8382000" cy="6858000"/>
          </a:xfrm>
          <a:prstGeom prst="rect">
            <a:avLst/>
          </a:prstGeom>
        </p:spPr>
      </p:pic>
      <p:pic>
        <p:nvPicPr>
          <p:cNvPr id="7" name="Picture 6">
            <a:extLst>
              <a:ext uri="{FF2B5EF4-FFF2-40B4-BE49-F238E27FC236}">
                <a16:creationId xmlns:a16="http://schemas.microsoft.com/office/drawing/2014/main" id="{C8D2E791-197B-304C-9E99-ACE54D86CF38}"/>
              </a:ext>
            </a:extLst>
          </p:cNvPr>
          <p:cNvPicPr>
            <a:picLocks noChangeAspect="1"/>
          </p:cNvPicPr>
          <p:nvPr/>
        </p:nvPicPr>
        <p:blipFill>
          <a:blip r:embed="rId4"/>
          <a:stretch>
            <a:fillRect/>
          </a:stretch>
        </p:blipFill>
        <p:spPr>
          <a:xfrm>
            <a:off x="0" y="0"/>
            <a:ext cx="3810000" cy="6858000"/>
          </a:xfrm>
          <a:prstGeom prst="rect">
            <a:avLst/>
          </a:prstGeom>
        </p:spPr>
      </p:pic>
    </p:spTree>
    <p:extLst>
      <p:ext uri="{BB962C8B-B14F-4D97-AF65-F5344CB8AC3E}">
        <p14:creationId xmlns:p14="http://schemas.microsoft.com/office/powerpoint/2010/main" val="2099947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A136A9-C5A4-424E-81C7-A40679789A6D}"/>
              </a:ext>
            </a:extLst>
          </p:cNvPr>
          <p:cNvPicPr>
            <a:picLocks noChangeAspect="1"/>
          </p:cNvPicPr>
          <p:nvPr/>
        </p:nvPicPr>
        <p:blipFill>
          <a:blip r:embed="rId2"/>
          <a:stretch>
            <a:fillRect/>
          </a:stretch>
        </p:blipFill>
        <p:spPr>
          <a:xfrm>
            <a:off x="685800" y="0"/>
            <a:ext cx="11506200" cy="7086600"/>
          </a:xfrm>
          <a:prstGeom prst="rect">
            <a:avLst/>
          </a:prstGeom>
        </p:spPr>
      </p:pic>
    </p:spTree>
    <p:extLst>
      <p:ext uri="{BB962C8B-B14F-4D97-AF65-F5344CB8AC3E}">
        <p14:creationId xmlns:p14="http://schemas.microsoft.com/office/powerpoint/2010/main" val="1439796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9CABD9-1F31-0C4C-9B5B-3E9943C6D0C1}"/>
              </a:ext>
            </a:extLst>
          </p:cNvPr>
          <p:cNvPicPr>
            <a:picLocks noChangeAspect="1"/>
          </p:cNvPicPr>
          <p:nvPr/>
        </p:nvPicPr>
        <p:blipFill>
          <a:blip r:embed="rId3"/>
          <a:stretch>
            <a:fillRect/>
          </a:stretch>
        </p:blipFill>
        <p:spPr>
          <a:xfrm>
            <a:off x="1683026" y="145774"/>
            <a:ext cx="10508974" cy="4068417"/>
          </a:xfrm>
          <a:prstGeom prst="rect">
            <a:avLst/>
          </a:prstGeom>
        </p:spPr>
      </p:pic>
      <p:sp>
        <p:nvSpPr>
          <p:cNvPr id="4" name="Naslov 1">
            <a:extLst>
              <a:ext uri="{FF2B5EF4-FFF2-40B4-BE49-F238E27FC236}">
                <a16:creationId xmlns:a16="http://schemas.microsoft.com/office/drawing/2014/main" id="{77FB5AAB-F6D3-DB48-8384-EF0FF3727588}"/>
              </a:ext>
            </a:extLst>
          </p:cNvPr>
          <p:cNvSpPr txBox="1">
            <a:spLocks/>
          </p:cNvSpPr>
          <p:nvPr/>
        </p:nvSpPr>
        <p:spPr>
          <a:xfrm rot="16200000">
            <a:off x="-2105577" y="2940188"/>
            <a:ext cx="6915150" cy="1079500"/>
          </a:xfrm>
          <a:prstGeom prst="rect">
            <a:avLst/>
          </a:prstGeom>
        </p:spPr>
        <p:txBody>
          <a:bodyPr vert="horz" lIns="91440" tIns="45720" rIns="91440" bIns="45720" rtlCol="0" anchor="t">
            <a:normAutofit fontScale="925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hr-HR" sz="4800" b="1" dirty="0"/>
              <a:t>Stage</a:t>
            </a:r>
            <a:r>
              <a:rPr lang="hr-HR" sz="4500" b="1" dirty="0"/>
              <a:t>s of Team Development</a:t>
            </a:r>
            <a:endParaRPr lang="en-US" sz="4500" b="1" dirty="0"/>
          </a:p>
        </p:txBody>
      </p:sp>
      <p:sp>
        <p:nvSpPr>
          <p:cNvPr id="5" name="TextBox 1">
            <a:extLst>
              <a:ext uri="{FF2B5EF4-FFF2-40B4-BE49-F238E27FC236}">
                <a16:creationId xmlns:a16="http://schemas.microsoft.com/office/drawing/2014/main" id="{B054D369-B5DC-1644-9F2A-5F093827DFBE}"/>
              </a:ext>
            </a:extLst>
          </p:cNvPr>
          <p:cNvSpPr txBox="1">
            <a:spLocks noChangeArrowheads="1"/>
          </p:cNvSpPr>
          <p:nvPr/>
        </p:nvSpPr>
        <p:spPr bwMode="auto">
          <a:xfrm>
            <a:off x="1696278" y="5331576"/>
            <a:ext cx="2067339" cy="132343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buFont typeface="Wingdings" pitchFamily="2" charset="2"/>
              <a:buChar char="ü"/>
            </a:pPr>
            <a:r>
              <a:rPr lang="en-US" altLang="en-US" sz="2000" dirty="0">
                <a:solidFill>
                  <a:srgbClr val="002060"/>
                </a:solidFill>
                <a:latin typeface="Calibri" panose="020F0502020204030204" pitchFamily="34" charset="0"/>
                <a:ea typeface="ＭＳ Ｐゴシック" panose="020B0600070205080204" pitchFamily="34" charset="-128"/>
                <a:cs typeface="Calibri" panose="020F0502020204030204" pitchFamily="34" charset="0"/>
              </a:rPr>
              <a:t>Getting to know members</a:t>
            </a:r>
          </a:p>
          <a:p>
            <a:pPr eaLnBrk="1" hangingPunct="1">
              <a:buFont typeface="Wingdings" pitchFamily="2" charset="2"/>
              <a:buChar char="ü"/>
            </a:pPr>
            <a:r>
              <a:rPr lang="en-US" altLang="en-US" sz="2000" dirty="0">
                <a:solidFill>
                  <a:srgbClr val="002060"/>
                </a:solidFill>
                <a:latin typeface="Calibri" panose="020F0502020204030204" pitchFamily="34" charset="0"/>
                <a:ea typeface="ＭＳ Ｐゴシック" panose="020B0600070205080204" pitchFamily="34" charset="-128"/>
                <a:cs typeface="Calibri" panose="020F0502020204030204" pitchFamily="34" charset="0"/>
              </a:rPr>
              <a:t>Determining team’s purpose</a:t>
            </a:r>
          </a:p>
        </p:txBody>
      </p:sp>
      <p:sp>
        <p:nvSpPr>
          <p:cNvPr id="6" name="TextBox 6">
            <a:extLst>
              <a:ext uri="{FF2B5EF4-FFF2-40B4-BE49-F238E27FC236}">
                <a16:creationId xmlns:a16="http://schemas.microsoft.com/office/drawing/2014/main" id="{887822C2-416A-C94C-86CB-63F97CDECE20}"/>
              </a:ext>
            </a:extLst>
          </p:cNvPr>
          <p:cNvSpPr txBox="1">
            <a:spLocks noChangeArrowheads="1"/>
          </p:cNvSpPr>
          <p:nvPr/>
        </p:nvSpPr>
        <p:spPr bwMode="auto">
          <a:xfrm>
            <a:off x="5975695" y="4403518"/>
            <a:ext cx="1989483" cy="25545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indent="-342900" eaLnBrk="1" hangingPunct="1">
              <a:buFont typeface="Wingdings" pitchFamily="2" charset="2"/>
              <a:buChar char="§"/>
            </a:pPr>
            <a:r>
              <a:rPr lang="en-US" altLang="en-US" sz="2000" dirty="0">
                <a:solidFill>
                  <a:srgbClr val="002060"/>
                </a:solidFill>
                <a:latin typeface="Calibri" panose="020F0502020204030204" pitchFamily="34" charset="0"/>
                <a:ea typeface="ＭＳ Ｐゴシック" panose="020B0600070205080204" pitchFamily="34" charset="-128"/>
                <a:cs typeface="Calibri" panose="020F0502020204030204" pitchFamily="34" charset="0"/>
              </a:rPr>
              <a:t>Establishing formal or informal leaders</a:t>
            </a:r>
          </a:p>
          <a:p>
            <a:pPr marL="342900" indent="-342900" eaLnBrk="1" hangingPunct="1">
              <a:buFont typeface="Wingdings" pitchFamily="2" charset="2"/>
              <a:buChar char="§"/>
            </a:pPr>
            <a:r>
              <a:rPr lang="en-US" altLang="en-US" sz="2000" dirty="0">
                <a:solidFill>
                  <a:srgbClr val="002060"/>
                </a:solidFill>
                <a:latin typeface="Calibri" panose="020F0502020204030204" pitchFamily="34" charset="0"/>
                <a:ea typeface="ＭＳ Ｐゴシック" panose="020B0600070205080204" pitchFamily="34" charset="-128"/>
                <a:cs typeface="Calibri" panose="020F0502020204030204" pitchFamily="34" charset="0"/>
              </a:rPr>
              <a:t>Defining expectations of team members</a:t>
            </a:r>
          </a:p>
        </p:txBody>
      </p:sp>
      <p:sp>
        <p:nvSpPr>
          <p:cNvPr id="7" name="TextBox 7">
            <a:extLst>
              <a:ext uri="{FF2B5EF4-FFF2-40B4-BE49-F238E27FC236}">
                <a16:creationId xmlns:a16="http://schemas.microsoft.com/office/drawing/2014/main" id="{956E7392-6170-B94C-A61C-442460A84C8C}"/>
              </a:ext>
            </a:extLst>
          </p:cNvPr>
          <p:cNvSpPr txBox="1">
            <a:spLocks noChangeArrowheads="1"/>
          </p:cNvSpPr>
          <p:nvPr/>
        </p:nvSpPr>
        <p:spPr bwMode="auto">
          <a:xfrm>
            <a:off x="8083412" y="4408246"/>
            <a:ext cx="2070446" cy="25545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indent="-342900" eaLnBrk="1" hangingPunct="1">
              <a:buFont typeface="Wingdings" pitchFamily="2" charset="2"/>
              <a:buChar char="§"/>
            </a:pPr>
            <a:r>
              <a:rPr lang="en-US" altLang="en-US" sz="2000" dirty="0">
                <a:solidFill>
                  <a:srgbClr val="002060"/>
                </a:solidFill>
                <a:latin typeface="Calibri" panose="020F0502020204030204" pitchFamily="34" charset="0"/>
                <a:ea typeface="ＭＳ Ｐゴシック" panose="020B0600070205080204" pitchFamily="34" charset="-128"/>
                <a:cs typeface="Calibri" panose="020F0502020204030204" pitchFamily="34" charset="0"/>
              </a:rPr>
              <a:t>Performing  required tasks</a:t>
            </a:r>
          </a:p>
          <a:p>
            <a:pPr marL="342900" indent="-342900" eaLnBrk="1" hangingPunct="1">
              <a:buFont typeface="Wingdings" pitchFamily="2" charset="2"/>
              <a:buChar char="§"/>
            </a:pPr>
            <a:r>
              <a:rPr lang="en-US" altLang="en-US" sz="2000" dirty="0">
                <a:solidFill>
                  <a:srgbClr val="002060"/>
                </a:solidFill>
                <a:latin typeface="Calibri" panose="020F0502020204030204" pitchFamily="34" charset="0"/>
                <a:ea typeface="ＭＳ Ｐゴシック" panose="020B0600070205080204" pitchFamily="34" charset="-128"/>
                <a:cs typeface="Calibri" panose="020F0502020204030204" pitchFamily="34" charset="0"/>
              </a:rPr>
              <a:t>Working toward accomplishing  goals</a:t>
            </a:r>
          </a:p>
          <a:p>
            <a:pPr marL="342900" indent="-342900" eaLnBrk="1" hangingPunct="1">
              <a:buFont typeface="Wingdings" pitchFamily="2" charset="2"/>
              <a:buChar char="§"/>
            </a:pPr>
            <a:endParaRPr lang="en-US" altLang="en-US" sz="2000" dirty="0">
              <a:solidFill>
                <a:srgbClr val="002060"/>
              </a:solidFill>
              <a:latin typeface="Calibri" panose="020F0502020204030204" pitchFamily="34" charset="0"/>
              <a:ea typeface="ＭＳ Ｐゴシック" panose="020B0600070205080204" pitchFamily="34" charset="-128"/>
              <a:cs typeface="Calibri" panose="020F0502020204030204" pitchFamily="34" charset="0"/>
            </a:endParaRPr>
          </a:p>
          <a:p>
            <a:pPr marL="0" indent="0" eaLnBrk="1" hangingPunct="1"/>
            <a:endParaRPr lang="en-US" altLang="en-US" sz="2000" dirty="0">
              <a:solidFill>
                <a:srgbClr val="002060"/>
              </a:solidFill>
              <a:latin typeface="Calibri" panose="020F0502020204030204" pitchFamily="34" charset="0"/>
              <a:ea typeface="ＭＳ Ｐゴシック" panose="020B0600070205080204" pitchFamily="34" charset="-128"/>
              <a:cs typeface="Calibri" panose="020F0502020204030204" pitchFamily="34" charset="0"/>
            </a:endParaRPr>
          </a:p>
        </p:txBody>
      </p:sp>
      <p:sp>
        <p:nvSpPr>
          <p:cNvPr id="8" name="TextBox 8">
            <a:extLst>
              <a:ext uri="{FF2B5EF4-FFF2-40B4-BE49-F238E27FC236}">
                <a16:creationId xmlns:a16="http://schemas.microsoft.com/office/drawing/2014/main" id="{DBA03EBF-474D-DE46-922A-A9A7DD4E8BB9}"/>
              </a:ext>
            </a:extLst>
          </p:cNvPr>
          <p:cNvSpPr txBox="1">
            <a:spLocks noChangeArrowheads="1"/>
          </p:cNvSpPr>
          <p:nvPr/>
        </p:nvSpPr>
        <p:spPr bwMode="auto">
          <a:xfrm>
            <a:off x="10259875" y="4413950"/>
            <a:ext cx="1932125" cy="25545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indent="-342900" eaLnBrk="1" hangingPunct="1">
              <a:buFont typeface="Wingdings" pitchFamily="2" charset="2"/>
              <a:buChar char="§"/>
            </a:pPr>
            <a:r>
              <a:rPr lang="en-US" altLang="en-US" sz="2000" dirty="0">
                <a:solidFill>
                  <a:srgbClr val="002060"/>
                </a:solidFill>
                <a:latin typeface="Calibri" panose="020F0502020204030204" pitchFamily="34" charset="0"/>
                <a:ea typeface="ＭＳ Ｐゴシック" panose="020B0600070205080204" pitchFamily="34" charset="-128"/>
                <a:cs typeface="Calibri" panose="020F0502020204030204" pitchFamily="34" charset="0"/>
              </a:rPr>
              <a:t>For temporary teams, upon completion of task</a:t>
            </a:r>
          </a:p>
          <a:p>
            <a:pPr marL="342900" indent="-342900" eaLnBrk="1" hangingPunct="1">
              <a:buFont typeface="Wingdings" pitchFamily="2" charset="2"/>
              <a:buChar char="§"/>
            </a:pPr>
            <a:endParaRPr lang="en-US" altLang="en-US" sz="2000" dirty="0">
              <a:solidFill>
                <a:srgbClr val="002060"/>
              </a:solidFill>
              <a:latin typeface="Calibri" panose="020F0502020204030204" pitchFamily="34" charset="0"/>
              <a:ea typeface="ＭＳ Ｐゴシック" panose="020B0600070205080204" pitchFamily="34" charset="-128"/>
              <a:cs typeface="Calibri" panose="020F0502020204030204" pitchFamily="34" charset="0"/>
            </a:endParaRPr>
          </a:p>
          <a:p>
            <a:pPr marL="0" indent="0" eaLnBrk="1" hangingPunct="1"/>
            <a:endParaRPr lang="en-US" altLang="en-US" sz="2000" dirty="0">
              <a:solidFill>
                <a:srgbClr val="002060"/>
              </a:solidFill>
              <a:latin typeface="Calibri" panose="020F0502020204030204" pitchFamily="34" charset="0"/>
              <a:ea typeface="ＭＳ Ｐゴシック" panose="020B0600070205080204" pitchFamily="34" charset="-128"/>
              <a:cs typeface="Calibri" panose="020F0502020204030204" pitchFamily="34" charset="0"/>
            </a:endParaRPr>
          </a:p>
          <a:p>
            <a:pPr eaLnBrk="1" hangingPunct="1">
              <a:buFont typeface="Wingdings" pitchFamily="2" charset="2"/>
              <a:buChar char="ü"/>
            </a:pPr>
            <a:endParaRPr lang="en-US" altLang="en-US" sz="2000" dirty="0">
              <a:solidFill>
                <a:srgbClr val="002060"/>
              </a:solidFill>
              <a:latin typeface="Calibri" panose="020F0502020204030204" pitchFamily="34" charset="0"/>
              <a:ea typeface="ＭＳ Ｐゴシック" panose="020B0600070205080204" pitchFamily="34" charset="-128"/>
              <a:cs typeface="Calibri" panose="020F0502020204030204" pitchFamily="34" charset="0"/>
            </a:endParaRPr>
          </a:p>
        </p:txBody>
      </p:sp>
      <p:sp>
        <p:nvSpPr>
          <p:cNvPr id="9" name="TextBox 1">
            <a:extLst>
              <a:ext uri="{FF2B5EF4-FFF2-40B4-BE49-F238E27FC236}">
                <a16:creationId xmlns:a16="http://schemas.microsoft.com/office/drawing/2014/main" id="{9B82CF35-28FB-C84E-8061-C7131562FCAE}"/>
              </a:ext>
            </a:extLst>
          </p:cNvPr>
          <p:cNvSpPr txBox="1">
            <a:spLocks noChangeArrowheads="1"/>
          </p:cNvSpPr>
          <p:nvPr/>
        </p:nvSpPr>
        <p:spPr bwMode="auto">
          <a:xfrm>
            <a:off x="1719676" y="4408246"/>
            <a:ext cx="2067339" cy="25545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indent="-342900" eaLnBrk="1" hangingPunct="1">
              <a:buFont typeface="Wingdings" pitchFamily="2" charset="2"/>
              <a:buChar char="§"/>
            </a:pPr>
            <a:r>
              <a:rPr lang="en-US" altLang="en-US" sz="2000" dirty="0">
                <a:solidFill>
                  <a:srgbClr val="002060"/>
                </a:solidFill>
                <a:latin typeface="Calibri" panose="020F0502020204030204" pitchFamily="34" charset="0"/>
                <a:ea typeface="ＭＳ Ｐゴシック" panose="020B0600070205080204" pitchFamily="34" charset="-128"/>
                <a:cs typeface="Calibri" panose="020F0502020204030204" pitchFamily="34" charset="0"/>
              </a:rPr>
              <a:t>Getting to know members</a:t>
            </a:r>
          </a:p>
          <a:p>
            <a:pPr marL="342900" indent="-342900" eaLnBrk="1" hangingPunct="1">
              <a:buFont typeface="Wingdings" pitchFamily="2" charset="2"/>
              <a:buChar char="§"/>
            </a:pPr>
            <a:r>
              <a:rPr lang="en-US" altLang="en-US" sz="2000" dirty="0">
                <a:solidFill>
                  <a:srgbClr val="002060"/>
                </a:solidFill>
                <a:latin typeface="Calibri" panose="020F0502020204030204" pitchFamily="34" charset="0"/>
                <a:ea typeface="ＭＳ Ｐゴシック" panose="020B0600070205080204" pitchFamily="34" charset="-128"/>
                <a:cs typeface="Calibri" panose="020F0502020204030204" pitchFamily="34" charset="0"/>
              </a:rPr>
              <a:t>Determining team’s purpose</a:t>
            </a:r>
          </a:p>
          <a:p>
            <a:pPr marL="0" indent="0" eaLnBrk="1" hangingPunct="1"/>
            <a:endParaRPr lang="en-US" altLang="en-US" sz="2000" dirty="0">
              <a:solidFill>
                <a:srgbClr val="002060"/>
              </a:solidFill>
              <a:latin typeface="Calibri" panose="020F0502020204030204" pitchFamily="34" charset="0"/>
              <a:ea typeface="ＭＳ Ｐゴシック" panose="020B0600070205080204" pitchFamily="34" charset="-128"/>
              <a:cs typeface="Calibri" panose="020F0502020204030204" pitchFamily="34" charset="0"/>
            </a:endParaRPr>
          </a:p>
          <a:p>
            <a:pPr marL="0" indent="0" eaLnBrk="1" hangingPunct="1"/>
            <a:endParaRPr lang="en-US" altLang="en-US" sz="2000" dirty="0">
              <a:solidFill>
                <a:srgbClr val="002060"/>
              </a:solidFill>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0" name="TextBox 1">
            <a:extLst>
              <a:ext uri="{FF2B5EF4-FFF2-40B4-BE49-F238E27FC236}">
                <a16:creationId xmlns:a16="http://schemas.microsoft.com/office/drawing/2014/main" id="{986E82BF-CD58-934F-BEDB-ECE0D7849C17}"/>
              </a:ext>
            </a:extLst>
          </p:cNvPr>
          <p:cNvSpPr txBox="1">
            <a:spLocks noChangeArrowheads="1"/>
          </p:cNvSpPr>
          <p:nvPr/>
        </p:nvSpPr>
        <p:spPr bwMode="auto">
          <a:xfrm>
            <a:off x="3932996" y="4413950"/>
            <a:ext cx="1924465" cy="25545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indent="-342900" eaLnBrk="1" hangingPunct="1">
              <a:buFont typeface="Wingdings" pitchFamily="2" charset="2"/>
              <a:buChar char="§"/>
            </a:pPr>
            <a:r>
              <a:rPr lang="en-US" altLang="en-US" sz="2000" dirty="0">
                <a:solidFill>
                  <a:srgbClr val="002060"/>
                </a:solidFill>
                <a:latin typeface="Calibri" panose="020F0502020204030204" pitchFamily="34" charset="0"/>
                <a:ea typeface="ＭＳ Ｐゴシック" panose="020B0600070205080204" pitchFamily="34" charset="-128"/>
                <a:cs typeface="Calibri" panose="020F0502020204030204" pitchFamily="34" charset="0"/>
              </a:rPr>
              <a:t>Team’s goals questioned</a:t>
            </a:r>
          </a:p>
          <a:p>
            <a:pPr marL="342900" indent="-342900" eaLnBrk="1" hangingPunct="1">
              <a:buFont typeface="Wingdings" pitchFamily="2" charset="2"/>
              <a:buChar char="§"/>
            </a:pPr>
            <a:r>
              <a:rPr lang="en-US" altLang="en-US" sz="2000" dirty="0">
                <a:solidFill>
                  <a:srgbClr val="002060"/>
                </a:solidFill>
                <a:latin typeface="Calibri" panose="020F0502020204030204" pitchFamily="34" charset="0"/>
                <a:ea typeface="ＭＳ Ｐゴシック" panose="020B0600070205080204" pitchFamily="34" charset="-128"/>
                <a:cs typeface="Calibri" panose="020F0502020204030204" pitchFamily="34" charset="0"/>
              </a:rPr>
              <a:t>Different work styles emerge</a:t>
            </a:r>
          </a:p>
          <a:p>
            <a:pPr marL="342900" indent="-342900">
              <a:buFont typeface="Wingdings" pitchFamily="2" charset="2"/>
              <a:buChar char="§"/>
            </a:pPr>
            <a:r>
              <a:rPr lang="en-US" altLang="en-US" sz="2000" dirty="0">
                <a:solidFill>
                  <a:srgbClr val="002060"/>
                </a:solidFill>
                <a:latin typeface="Calibri" panose="020F0502020204030204" pitchFamily="34" charset="0"/>
                <a:ea typeface="ＭＳ Ｐゴシック" panose="020B0600070205080204" pitchFamily="34" charset="-128"/>
                <a:cs typeface="Calibri" panose="020F0502020204030204" pitchFamily="34" charset="0"/>
              </a:rPr>
              <a:t>Possible conflict</a:t>
            </a:r>
          </a:p>
          <a:p>
            <a:pPr marL="0" indent="0"/>
            <a:endParaRPr lang="en-US" altLang="en-US" sz="2000" dirty="0">
              <a:solidFill>
                <a:srgbClr val="002060"/>
              </a:solidFill>
              <a:latin typeface="Calibri" panose="020F0502020204030204" pitchFamily="34" charset="0"/>
              <a:ea typeface="ＭＳ Ｐゴシック"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2273314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rot="16200000">
            <a:off x="-3266662" y="1156251"/>
            <a:ext cx="9601200" cy="1227483"/>
          </a:xfrm>
        </p:spPr>
        <p:txBody>
          <a:bodyPr>
            <a:normAutofit/>
          </a:bodyPr>
          <a:lstStyle/>
          <a:p>
            <a:pPr eaLnBrk="1" hangingPunct="1"/>
            <a:r>
              <a:rPr lang="en-US" sz="4800" b="1" dirty="0">
                <a:ea typeface="ＭＳ Ｐゴシック" pitchFamily="-124" charset="-128"/>
              </a:rPr>
              <a:t>What really happens?? </a:t>
            </a:r>
          </a:p>
        </p:txBody>
      </p:sp>
      <p:sp>
        <p:nvSpPr>
          <p:cNvPr id="11268" name="Rectangle 3"/>
          <p:cNvSpPr>
            <a:spLocks noGrp="1" noChangeArrowheads="1"/>
          </p:cNvSpPr>
          <p:nvPr>
            <p:ph type="body" idx="1"/>
          </p:nvPr>
        </p:nvSpPr>
        <p:spPr/>
        <p:txBody>
          <a:bodyPr/>
          <a:lstStyle/>
          <a:p>
            <a:pPr>
              <a:buFont typeface="Wingdings" pitchFamily="2" charset="2"/>
              <a:buNone/>
            </a:pPr>
            <a:r>
              <a:rPr lang="en-US" sz="3600">
                <a:ea typeface="ＭＳ Ｐゴシック" pitchFamily="-124" charset="-128"/>
              </a:rPr>
              <a:t>	</a:t>
            </a:r>
          </a:p>
        </p:txBody>
      </p:sp>
      <p:pic>
        <p:nvPicPr>
          <p:cNvPr id="11271" name="Picture 4" descr="figure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522" y="120769"/>
            <a:ext cx="10535478" cy="6449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2145224"/>
      </p:ext>
    </p:extLst>
  </p:cSld>
  <p:clrMapOvr>
    <a:masterClrMapping/>
  </p:clrMapOvr>
</p:sld>
</file>

<file path=ppt/theme/theme1.xml><?xml version="1.0" encoding="utf-8"?>
<a:theme xmlns:a="http://schemas.openxmlformats.org/drawingml/2006/main" name="Crop">
  <a:themeElements>
    <a:clrScheme name="Custom 10">
      <a:dk1>
        <a:srgbClr val="FF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{31262A4C-B9C2-B44D-A6C8-A0F4EBCB20AB}tf16401378</Template>
  <TotalTime>1244</TotalTime>
  <Words>1413</Words>
  <Application>Microsoft Office PowerPoint</Application>
  <PresentationFormat>Widescreen</PresentationFormat>
  <Paragraphs>285</Paragraphs>
  <Slides>41</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Arial</vt:lpstr>
      <vt:lpstr>Arial Black</vt:lpstr>
      <vt:lpstr>Calibri</vt:lpstr>
      <vt:lpstr>Calibri Light</vt:lpstr>
      <vt:lpstr>Franklin Gothic Book</vt:lpstr>
      <vt:lpstr>Wingdings</vt:lpstr>
      <vt:lpstr>Crop</vt:lpstr>
      <vt:lpstr>PowerPoint Presentation</vt:lpstr>
      <vt:lpstr>PowerPoint Presentation</vt:lpstr>
      <vt:lpstr>PowerPoint Presentation</vt:lpstr>
      <vt:lpstr>PowerPoint Presentation</vt:lpstr>
      <vt:lpstr>Group vs. Team</vt:lpstr>
      <vt:lpstr>PowerPoint Presentation</vt:lpstr>
      <vt:lpstr>PowerPoint Presentation</vt:lpstr>
      <vt:lpstr>PowerPoint Presentation</vt:lpstr>
      <vt:lpstr>What really happens?? </vt:lpstr>
      <vt:lpstr>PowerPoint Presentation</vt:lpstr>
      <vt:lpstr>Roles</vt:lpstr>
      <vt:lpstr>Norms</vt:lpstr>
      <vt:lpstr>Positive-Negative Norms</vt:lpstr>
      <vt:lpstr>PowerPoint Presentation</vt:lpstr>
      <vt:lpstr>PowerPoint Presentation</vt:lpstr>
      <vt:lpstr>PowerPoint Presentation</vt:lpstr>
      <vt:lpstr>What Stands in Our Way? </vt:lpstr>
      <vt:lpstr>On Teams, the Problem Only Gets Worse </vt:lpstr>
      <vt:lpstr>PowerPoint Presentation</vt:lpstr>
      <vt:lpstr>Make a plan</vt:lpstr>
      <vt:lpstr>Have a shared scorecard </vt:lpstr>
      <vt:lpstr>Develop “rules of the road”</vt:lpstr>
      <vt:lpstr>Show respect </vt:lpstr>
      <vt:lpstr> Effective Team Member Behaviors</vt:lpstr>
      <vt:lpstr>PowerPoint Presentation</vt:lpstr>
      <vt:lpstr>PowerPoint Presentation</vt:lpstr>
      <vt:lpstr>PowerPoint Presentation</vt:lpstr>
      <vt:lpstr>Abilene Paradox: The Management of Agreement</vt:lpstr>
      <vt:lpstr>Team Conflict - Good and Bad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 Mr. Perfect</dc:creator>
  <cp:lastModifiedBy>PPU</cp:lastModifiedBy>
  <cp:revision>255</cp:revision>
  <dcterms:created xsi:type="dcterms:W3CDTF">2018-10-23T13:13:34Z</dcterms:created>
  <dcterms:modified xsi:type="dcterms:W3CDTF">2019-04-11T05:39:27Z</dcterms:modified>
</cp:coreProperties>
</file>