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171" r:id="rId1"/>
  </p:sldMasterIdLst>
  <p:notesMasterIdLst>
    <p:notesMasterId r:id="rId31"/>
  </p:notesMasterIdLst>
  <p:handoutMasterIdLst>
    <p:handoutMasterId r:id="rId32"/>
  </p:handoutMasterIdLst>
  <p:sldIdLst>
    <p:sldId id="602" r:id="rId2"/>
    <p:sldId id="759" r:id="rId3"/>
    <p:sldId id="495" r:id="rId4"/>
    <p:sldId id="1247" r:id="rId5"/>
    <p:sldId id="1248" r:id="rId6"/>
    <p:sldId id="454" r:id="rId7"/>
    <p:sldId id="1234" r:id="rId8"/>
    <p:sldId id="1222" r:id="rId9"/>
    <p:sldId id="1223" r:id="rId10"/>
    <p:sldId id="1224" r:id="rId11"/>
    <p:sldId id="1225" r:id="rId12"/>
    <p:sldId id="1226" r:id="rId13"/>
    <p:sldId id="1227" r:id="rId14"/>
    <p:sldId id="1228" r:id="rId15"/>
    <p:sldId id="1229" r:id="rId16"/>
    <p:sldId id="1249" r:id="rId17"/>
    <p:sldId id="1252" r:id="rId18"/>
    <p:sldId id="1250" r:id="rId19"/>
    <p:sldId id="1078" r:id="rId20"/>
    <p:sldId id="1005" r:id="rId21"/>
    <p:sldId id="256" r:id="rId22"/>
    <p:sldId id="412" r:id="rId23"/>
    <p:sldId id="1253" r:id="rId24"/>
    <p:sldId id="413" r:id="rId25"/>
    <p:sldId id="991" r:id="rId26"/>
    <p:sldId id="1246" r:id="rId27"/>
    <p:sldId id="1231" r:id="rId28"/>
    <p:sldId id="1251" r:id="rId29"/>
    <p:sldId id="125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17"/>
    <p:restoredTop sz="77375"/>
  </p:normalViewPr>
  <p:slideViewPr>
    <p:cSldViewPr snapToGrid="0" snapToObjects="1">
      <p:cViewPr varScale="1">
        <p:scale>
          <a:sx n="70" d="100"/>
          <a:sy n="70" d="100"/>
        </p:scale>
        <p:origin x="930" y="60"/>
      </p:cViewPr>
      <p:guideLst/>
    </p:cSldViewPr>
  </p:slideViewPr>
  <p:notesTextViewPr>
    <p:cViewPr>
      <p:scale>
        <a:sx n="1" d="1"/>
        <a:sy n="1" d="1"/>
      </p:scale>
      <p:origin x="0" y="0"/>
    </p:cViewPr>
  </p:notesTextViewPr>
  <p:notesViewPr>
    <p:cSldViewPr snapToGrid="0" snapToObjects="1">
      <p:cViewPr varScale="1">
        <p:scale>
          <a:sx n="93" d="100"/>
          <a:sy n="93" d="100"/>
        </p:scale>
        <p:origin x="2576"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357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6DD895-06A0-0147-941A-5B51C3EC5369}" type="datetimeFigureOut">
              <a:rPr lang="en-US" smtClean="0"/>
              <a:t>2019-04-11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42B22-6AC3-1845-9963-C4D35E5FAB39}" type="slidenum">
              <a:rPr lang="en-US" smtClean="0"/>
              <a:t>‹#›</a:t>
            </a:fld>
            <a:endParaRPr lang="en-US"/>
          </a:p>
        </p:txBody>
      </p:sp>
    </p:spTree>
    <p:extLst>
      <p:ext uri="{BB962C8B-B14F-4D97-AF65-F5344CB8AC3E}">
        <p14:creationId xmlns:p14="http://schemas.microsoft.com/office/powerpoint/2010/main" val="3665247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a:t>
            </a:r>
          </a:p>
        </p:txBody>
      </p:sp>
      <p:sp>
        <p:nvSpPr>
          <p:cNvPr id="4" name="Slide Number Placeholder 3"/>
          <p:cNvSpPr>
            <a:spLocks noGrp="1"/>
          </p:cNvSpPr>
          <p:nvPr>
            <p:ph type="sldNum" sz="quarter" idx="5"/>
          </p:nvPr>
        </p:nvSpPr>
        <p:spPr/>
        <p:txBody>
          <a:bodyPr/>
          <a:lstStyle/>
          <a:p>
            <a:fld id="{2E442B22-6AC3-1845-9963-C4D35E5FAB39}" type="slidenum">
              <a:rPr lang="en-US" smtClean="0"/>
              <a:t>1</a:t>
            </a:fld>
            <a:endParaRPr lang="en-US"/>
          </a:p>
        </p:txBody>
      </p:sp>
    </p:spTree>
    <p:extLst>
      <p:ext uri="{BB962C8B-B14F-4D97-AF65-F5344CB8AC3E}">
        <p14:creationId xmlns:p14="http://schemas.microsoft.com/office/powerpoint/2010/main" val="2144638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rPr>
              <a:t>https://</a:t>
            </a:r>
            <a:r>
              <a:rPr lang="en-US" sz="1200" dirty="0" err="1">
                <a:solidFill>
                  <a:srgbClr val="002060"/>
                </a:solidFill>
              </a:rPr>
              <a:t>www.oecd.org</a:t>
            </a:r>
            <a:r>
              <a:rPr lang="en-US" sz="1200" dirty="0">
                <a:solidFill>
                  <a:srgbClr val="002060"/>
                </a:solidFill>
              </a:rPr>
              <a:t>/</a:t>
            </a:r>
            <a:r>
              <a:rPr lang="en-US" sz="1200" dirty="0" err="1">
                <a:solidFill>
                  <a:srgbClr val="002060"/>
                </a:solidFill>
              </a:rPr>
              <a:t>cfe</a:t>
            </a:r>
            <a:r>
              <a:rPr lang="en-US" sz="1200" dirty="0">
                <a:solidFill>
                  <a:srgbClr val="002060"/>
                </a:solidFill>
              </a:rPr>
              <a:t>/</a:t>
            </a:r>
            <a:r>
              <a:rPr lang="en-US" sz="1200" dirty="0" err="1">
                <a:solidFill>
                  <a:srgbClr val="002060"/>
                </a:solidFill>
              </a:rPr>
              <a:t>leed</a:t>
            </a:r>
            <a:r>
              <a:rPr lang="en-US" sz="1200" dirty="0">
                <a:solidFill>
                  <a:srgbClr val="002060"/>
                </a:solidFill>
              </a:rPr>
              <a:t>/</a:t>
            </a:r>
            <a:r>
              <a:rPr lang="en-US" sz="1200" dirty="0" err="1">
                <a:solidFill>
                  <a:srgbClr val="002060"/>
                </a:solidFill>
              </a:rPr>
              <a:t>BGP_Entrepreneurship</a:t>
            </a:r>
            <a:r>
              <a:rPr lang="en-US" sz="1200" dirty="0">
                <a:solidFill>
                  <a:srgbClr val="002060"/>
                </a:solidFill>
              </a:rPr>
              <a:t>-in-</a:t>
            </a:r>
            <a:r>
              <a:rPr lang="en-US" sz="1200" dirty="0" err="1">
                <a:solidFill>
                  <a:srgbClr val="002060"/>
                </a:solidFill>
              </a:rPr>
              <a:t>Education.pdf</a:t>
            </a:r>
            <a:endParaRPr lang="en-US" sz="1200" dirty="0">
              <a:solidFill>
                <a:srgbClr val="002060"/>
              </a:solidFill>
            </a:endParaRPr>
          </a:p>
          <a:p>
            <a:endParaRPr lang="en-US" dirty="0"/>
          </a:p>
        </p:txBody>
      </p:sp>
      <p:sp>
        <p:nvSpPr>
          <p:cNvPr id="4" name="Slide Number Placeholder 3"/>
          <p:cNvSpPr>
            <a:spLocks noGrp="1"/>
          </p:cNvSpPr>
          <p:nvPr>
            <p:ph type="sldNum" sz="quarter" idx="5"/>
          </p:nvPr>
        </p:nvSpPr>
        <p:spPr/>
        <p:txBody>
          <a:bodyPr/>
          <a:lstStyle/>
          <a:p>
            <a:fld id="{2E442B22-6AC3-1845-9963-C4D35E5FAB39}" type="slidenum">
              <a:rPr lang="en-US" smtClean="0"/>
              <a:t>21</a:t>
            </a:fld>
            <a:endParaRPr lang="en-US"/>
          </a:p>
        </p:txBody>
      </p:sp>
    </p:spTree>
    <p:extLst>
      <p:ext uri="{BB962C8B-B14F-4D97-AF65-F5344CB8AC3E}">
        <p14:creationId xmlns:p14="http://schemas.microsoft.com/office/powerpoint/2010/main" val="184001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x-none" dirty="0">
                <a:ea typeface="ＭＳ Ｐゴシック" charset="-128"/>
              </a:rPr>
              <a:t>.</a:t>
            </a:r>
          </a:p>
          <a:p>
            <a:pPr eaLnBrk="1" hangingPunct="1">
              <a:spcBef>
                <a:spcPct val="0"/>
              </a:spcBef>
            </a:pPr>
            <a:endParaRPr lang="en-US" altLang="x-none" dirty="0">
              <a:ea typeface="ＭＳ Ｐゴシック" charset="-128"/>
            </a:endParaRPr>
          </a:p>
          <a:p>
            <a:pPr eaLnBrk="1" hangingPunct="1">
              <a:spcBef>
                <a:spcPct val="0"/>
              </a:spcBef>
            </a:pPr>
            <a:endParaRPr lang="en-US" altLang="x-none" dirty="0">
              <a:ea typeface="ＭＳ Ｐゴシック" charset="-128"/>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2755678D-2BEA-6B49-814A-8B0AEEA0C390}" type="slidenum">
              <a:rPr lang="en-US" altLang="x-none"/>
              <a:pPr>
                <a:spcBef>
                  <a:spcPct val="0"/>
                </a:spcBef>
              </a:pPr>
              <a:t>22</a:t>
            </a:fld>
            <a:endParaRPr lang="en-US" altLang="x-none"/>
          </a:p>
        </p:txBody>
      </p:sp>
    </p:spTree>
    <p:extLst>
      <p:ext uri="{BB962C8B-B14F-4D97-AF65-F5344CB8AC3E}">
        <p14:creationId xmlns:p14="http://schemas.microsoft.com/office/powerpoint/2010/main" val="3349762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x-none" dirty="0">
              <a:ea typeface="ＭＳ Ｐゴシック" charset="-128"/>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A925E1E9-A31A-2F42-830E-52C5BE6A226A}" type="slidenum">
              <a:rPr lang="en-US" altLang="x-none"/>
              <a:pPr>
                <a:spcBef>
                  <a:spcPct val="0"/>
                </a:spcBef>
              </a:pPr>
              <a:t>24</a:t>
            </a:fld>
            <a:endParaRPr lang="en-US" altLang="x-none"/>
          </a:p>
        </p:txBody>
      </p:sp>
    </p:spTree>
    <p:extLst>
      <p:ext uri="{BB962C8B-B14F-4D97-AF65-F5344CB8AC3E}">
        <p14:creationId xmlns:p14="http://schemas.microsoft.com/office/powerpoint/2010/main" val="3924494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44DEBD-8D40-45B6-9577-9C64B9678B82}" type="slidenum">
              <a:rPr lang="en-US" smtClean="0"/>
              <a:t>25</a:t>
            </a:fld>
            <a:endParaRPr lang="en-US"/>
          </a:p>
        </p:txBody>
      </p:sp>
    </p:spTree>
    <p:extLst>
      <p:ext uri="{BB962C8B-B14F-4D97-AF65-F5344CB8AC3E}">
        <p14:creationId xmlns:p14="http://schemas.microsoft.com/office/powerpoint/2010/main" val="887869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44DEBD-8D40-45B6-9577-9C64B9678B82}" type="slidenum">
              <a:rPr lang="en-US" smtClean="0"/>
              <a:t>26</a:t>
            </a:fld>
            <a:endParaRPr lang="en-US"/>
          </a:p>
        </p:txBody>
      </p:sp>
    </p:spTree>
    <p:extLst>
      <p:ext uri="{BB962C8B-B14F-4D97-AF65-F5344CB8AC3E}">
        <p14:creationId xmlns:p14="http://schemas.microsoft.com/office/powerpoint/2010/main" val="79518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sz="1200" b="1" kern="1200" dirty="0">
                <a:solidFill>
                  <a:schemeClr val="tx1"/>
                </a:solidFill>
                <a:effectLst/>
                <a:latin typeface="+mn-lt"/>
                <a:ea typeface="+mn-ea"/>
                <a:cs typeface="+mn-cs"/>
              </a:rPr>
              <a:t>TEACHING NOTES to Accompany Major Curriculum Activities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E442B22-6AC3-1845-9963-C4D35E5FAB39}" type="slidenum">
              <a:rPr lang="en-US" smtClean="0"/>
              <a:t>27</a:t>
            </a:fld>
            <a:endParaRPr lang="en-US"/>
          </a:p>
        </p:txBody>
      </p:sp>
    </p:spTree>
    <p:extLst>
      <p:ext uri="{BB962C8B-B14F-4D97-AF65-F5344CB8AC3E}">
        <p14:creationId xmlns:p14="http://schemas.microsoft.com/office/powerpoint/2010/main" val="2002890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a:t>
            </a:r>
          </a:p>
          <a:p>
            <a:endParaRPr lang="en-US" dirty="0"/>
          </a:p>
          <a:p>
            <a:r>
              <a:rPr lang="en-US" dirty="0"/>
              <a:t>Invite a panel of 4-5 second (or third) year PPU students to speak to the class. </a:t>
            </a:r>
          </a:p>
          <a:p>
            <a:r>
              <a:rPr lang="en-US" dirty="0"/>
              <a:t>Ask each student to prepare individual remarks of about 10 minutes background and about their experience transitioning from HS to PPU, and advice they would give to students. </a:t>
            </a:r>
          </a:p>
          <a:p>
            <a:r>
              <a:rPr lang="en-US" dirty="0"/>
              <a:t>Some ideas to ask panelists to focus on: Differences in HS and university, expectations for students being responsible for their learning, relationships with teachers and other students, supporting the university via socially responsible activities</a:t>
            </a:r>
          </a:p>
          <a:p>
            <a:r>
              <a:rPr lang="en-US" dirty="0"/>
              <a:t>Follow by question and answer session. </a:t>
            </a:r>
          </a:p>
          <a:p>
            <a:endParaRPr lang="en-US" dirty="0"/>
          </a:p>
          <a:p>
            <a:r>
              <a:rPr lang="en-US" dirty="0"/>
              <a:t>Total Time: 50 minutes</a:t>
            </a:r>
          </a:p>
          <a:p>
            <a:endParaRPr lang="en-US" dirty="0"/>
          </a:p>
          <a:p>
            <a:r>
              <a:rPr lang="en-US" b="1" dirty="0"/>
              <a:t>Debrief: </a:t>
            </a:r>
          </a:p>
          <a:p>
            <a:r>
              <a:rPr lang="en-US" dirty="0"/>
              <a:t>After the panel leaves, discuss with the class what they learned from the students on the panel, identify important recommendations made by the experienced students, and how these recommendations might be adopted by the entering students. Encourage students to come up with specific examples of how they can apply the advice received to their own university lives.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Total Time: 50 minutes</a:t>
            </a:r>
          </a:p>
          <a:p>
            <a:endParaRPr lang="en-US" dirty="0"/>
          </a:p>
        </p:txBody>
      </p:sp>
      <p:sp>
        <p:nvSpPr>
          <p:cNvPr id="4" name="Slide Number Placeholder 3"/>
          <p:cNvSpPr>
            <a:spLocks noGrp="1"/>
          </p:cNvSpPr>
          <p:nvPr>
            <p:ph type="sldNum" sz="quarter" idx="5"/>
          </p:nvPr>
        </p:nvSpPr>
        <p:spPr/>
        <p:txBody>
          <a:bodyPr/>
          <a:lstStyle/>
          <a:p>
            <a:fld id="{2E442B22-6AC3-1845-9963-C4D35E5FAB39}" type="slidenum">
              <a:rPr lang="en-US" smtClean="0"/>
              <a:t>28</a:t>
            </a:fld>
            <a:endParaRPr lang="en-US"/>
          </a:p>
        </p:txBody>
      </p:sp>
    </p:spTree>
    <p:extLst>
      <p:ext uri="{BB962C8B-B14F-4D97-AF65-F5344CB8AC3E}">
        <p14:creationId xmlns:p14="http://schemas.microsoft.com/office/powerpoint/2010/main" val="502805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a:extLst>
              <a:ext uri="{FF2B5EF4-FFF2-40B4-BE49-F238E27FC236}">
                <a16:creationId xmlns:a16="http://schemas.microsoft.com/office/drawing/2014/main" id="{FEEA42A1-5470-1A4E-AF8F-D0652AE866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Notes Placeholder 2">
            <a:extLst>
              <a:ext uri="{FF2B5EF4-FFF2-40B4-BE49-F238E27FC236}">
                <a16:creationId xmlns:a16="http://schemas.microsoft.com/office/drawing/2014/main" id="{D1D94C4F-7FE2-4446-A856-3376423A23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 Note to students that all questions may not be relevant </a:t>
            </a:r>
          </a:p>
        </p:txBody>
      </p:sp>
      <p:sp>
        <p:nvSpPr>
          <p:cNvPr id="107523" name="Slide Number Placeholder 3">
            <a:extLst>
              <a:ext uri="{FF2B5EF4-FFF2-40B4-BE49-F238E27FC236}">
                <a16:creationId xmlns:a16="http://schemas.microsoft.com/office/drawing/2014/main" id="{D422A10B-CECD-0E47-914C-5D42626D31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3341FC9-87FD-AA42-9DCA-09CF8072F5F7}" type="slidenum">
              <a:rPr lang="en-US" altLang="en-US">
                <a:latin typeface="Calibri" panose="020F0502020204030204" pitchFamily="34" charset="0"/>
              </a:rPr>
              <a:pPr fontAlgn="base">
                <a:spcBef>
                  <a:spcPct val="0"/>
                </a:spcBef>
                <a:spcAft>
                  <a:spcPct val="0"/>
                </a:spcAft>
              </a:pPr>
              <a:t>29</a:t>
            </a:fld>
            <a:endParaRPr lang="en-US" altLang="en-US">
              <a:latin typeface="Calibri" panose="020F0502020204030204" pitchFamily="34" charset="0"/>
            </a:endParaRPr>
          </a:p>
        </p:txBody>
      </p:sp>
    </p:spTree>
    <p:extLst>
      <p:ext uri="{BB962C8B-B14F-4D97-AF65-F5344CB8AC3E}">
        <p14:creationId xmlns:p14="http://schemas.microsoft.com/office/powerpoint/2010/main" val="144662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FB654D18-FBA4-A74D-92C1-B6F5067623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4683A4A-C988-6C4B-9443-F9F22A5CD5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6387" name="Slide Number Placeholder 3">
            <a:extLst>
              <a:ext uri="{FF2B5EF4-FFF2-40B4-BE49-F238E27FC236}">
                <a16:creationId xmlns:a16="http://schemas.microsoft.com/office/drawing/2014/main" id="{97974A5E-3082-F349-9208-66534A182B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4D945C3-6824-2543-BF6C-CAAB1B896CA5}" type="slidenum">
              <a:rPr lang="en-US" altLang="en-US">
                <a:latin typeface="Calibri" panose="020F0502020204030204" pitchFamily="34" charset="0"/>
              </a:rPr>
              <a:pPr fontAlgn="base">
                <a:spcBef>
                  <a:spcPct val="0"/>
                </a:spcBef>
                <a:spcAft>
                  <a:spcPct val="0"/>
                </a:spcAft>
              </a:pPr>
              <a:t>2</a:t>
            </a:fld>
            <a:endParaRPr lang="en-US" altLang="en-US">
              <a:latin typeface="Calibri" panose="020F0502020204030204" pitchFamily="34" charset="0"/>
            </a:endParaRPr>
          </a:p>
        </p:txBody>
      </p:sp>
    </p:spTree>
    <p:extLst>
      <p:ext uri="{BB962C8B-B14F-4D97-AF65-F5344CB8AC3E}">
        <p14:creationId xmlns:p14="http://schemas.microsoft.com/office/powerpoint/2010/main" val="1110406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p:spPr>
        <p:txBody>
          <a:bodyPr/>
          <a:lstStyle>
            <a:lvl1pPr eaLnBrk="0" hangingPunct="0">
              <a:defRPr sz="2400">
                <a:solidFill>
                  <a:schemeClr val="tx1"/>
                </a:solidFill>
                <a:latin typeface="Arial Narrow" pitchFamily="34" charset="0"/>
                <a:ea typeface="MS PGothic" pitchFamily="34" charset="-128"/>
              </a:defRPr>
            </a:lvl1pPr>
            <a:lvl2pPr marL="742950" indent="-285750" eaLnBrk="0" hangingPunct="0">
              <a:defRPr sz="2400">
                <a:solidFill>
                  <a:schemeClr val="tx1"/>
                </a:solidFill>
                <a:latin typeface="Arial Narrow" pitchFamily="34" charset="0"/>
                <a:ea typeface="MS PGothic" pitchFamily="34" charset="-128"/>
              </a:defRPr>
            </a:lvl2pPr>
            <a:lvl3pPr marL="1143000" indent="-228600" eaLnBrk="0" hangingPunct="0">
              <a:defRPr sz="2400">
                <a:solidFill>
                  <a:schemeClr val="tx1"/>
                </a:solidFill>
                <a:latin typeface="Arial Narrow" pitchFamily="34" charset="0"/>
                <a:ea typeface="MS PGothic" pitchFamily="34" charset="-128"/>
              </a:defRPr>
            </a:lvl3pPr>
            <a:lvl4pPr marL="1600200" indent="-228600" eaLnBrk="0" hangingPunct="0">
              <a:defRPr sz="2400">
                <a:solidFill>
                  <a:schemeClr val="tx1"/>
                </a:solidFill>
                <a:latin typeface="Arial Narrow" pitchFamily="34" charset="0"/>
                <a:ea typeface="MS PGothic" pitchFamily="34" charset="-128"/>
              </a:defRPr>
            </a:lvl4pPr>
            <a:lvl5pPr marL="2057400" indent="-228600" eaLnBrk="0" hangingPunct="0">
              <a:defRPr sz="2400">
                <a:solidFill>
                  <a:schemeClr val="tx1"/>
                </a:solidFill>
                <a:latin typeface="Arial Narrow"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Narrow"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Narrow"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Narrow"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Narrow" pitchFamily="34" charset="0"/>
                <a:ea typeface="MS PGothic" pitchFamily="34" charset="-128"/>
              </a:defRPr>
            </a:lvl9pPr>
          </a:lstStyle>
          <a:p>
            <a:pPr eaLnBrk="1" hangingPunct="1"/>
            <a:fld id="{B1FABFC1-9EAC-4780-A2AC-D7DB42ED1533}" type="slidenum">
              <a:rPr lang="en-US" altLang="en-US" sz="1200">
                <a:latin typeface="Arial" pitchFamily="34" charset="0"/>
              </a:rPr>
              <a:pPr eaLnBrk="1" hangingPunct="1"/>
              <a:t>3</a:t>
            </a:fld>
            <a:endParaRPr lang="en-US" altLang="en-US" sz="1200">
              <a:latin typeface="Arial" pitchFamily="34" charset="0"/>
            </a:endParaRPr>
          </a:p>
        </p:txBody>
      </p:sp>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2255964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sz="1200" b="1" kern="1200" dirty="0">
                <a:solidFill>
                  <a:schemeClr val="tx1"/>
                </a:solidFill>
                <a:effectLst/>
                <a:latin typeface="+mn-lt"/>
                <a:ea typeface="+mn-ea"/>
                <a:cs typeface="+mn-cs"/>
              </a:rPr>
              <a:t>TEACHING NOTES to Accompany Major Curriculum Activities </a:t>
            </a:r>
            <a:endParaRPr lang="en-US" sz="1200" kern="1200" dirty="0">
              <a:solidFill>
                <a:schemeClr val="tx1"/>
              </a:solidFill>
              <a:effectLst/>
              <a:latin typeface="+mn-lt"/>
              <a:ea typeface="+mn-ea"/>
              <a:cs typeface="+mn-cs"/>
            </a:endParaRPr>
          </a:p>
          <a:p>
            <a:endParaRPr lang="en-US" dirty="0"/>
          </a:p>
          <a:p>
            <a:r>
              <a:rPr lang="en-US" dirty="0"/>
              <a:t> </a:t>
            </a:r>
          </a:p>
          <a:p>
            <a:endParaRPr lang="en-US" dirty="0"/>
          </a:p>
          <a:p>
            <a:r>
              <a:rPr lang="en-US" dirty="0"/>
              <a:t> </a:t>
            </a:r>
          </a:p>
        </p:txBody>
      </p:sp>
      <p:sp>
        <p:nvSpPr>
          <p:cNvPr id="4" name="Slide Number Placeholder 3"/>
          <p:cNvSpPr>
            <a:spLocks noGrp="1"/>
          </p:cNvSpPr>
          <p:nvPr>
            <p:ph type="sldNum" sz="quarter" idx="5"/>
          </p:nvPr>
        </p:nvSpPr>
        <p:spPr/>
        <p:txBody>
          <a:bodyPr/>
          <a:lstStyle/>
          <a:p>
            <a:fld id="{2E442B22-6AC3-1845-9963-C4D35E5FAB39}" type="slidenum">
              <a:rPr lang="en-US" smtClean="0"/>
              <a:t>4</a:t>
            </a:fld>
            <a:endParaRPr lang="en-US"/>
          </a:p>
        </p:txBody>
      </p:sp>
    </p:spTree>
    <p:extLst>
      <p:ext uri="{BB962C8B-B14F-4D97-AF65-F5344CB8AC3E}">
        <p14:creationId xmlns:p14="http://schemas.microsoft.com/office/powerpoint/2010/main" val="660980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E442B22-6AC3-1845-9963-C4D35E5FAB39}" type="slidenum">
              <a:rPr lang="en-US" smtClean="0"/>
              <a:t>5</a:t>
            </a:fld>
            <a:endParaRPr lang="en-US"/>
          </a:p>
        </p:txBody>
      </p:sp>
    </p:spTree>
    <p:extLst>
      <p:ext uri="{BB962C8B-B14F-4D97-AF65-F5344CB8AC3E}">
        <p14:creationId xmlns:p14="http://schemas.microsoft.com/office/powerpoint/2010/main" val="2880277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www.youtube.com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watch?v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uJEctnzOOxE</a:t>
            </a:r>
            <a:r>
              <a:rPr lang="en-US" sz="1200" kern="1200" dirty="0">
                <a:solidFill>
                  <a:schemeClr val="tx1"/>
                </a:solidFill>
                <a:effectLst/>
                <a:latin typeface="+mn-lt"/>
                <a:ea typeface="+mn-ea"/>
                <a:cs typeface="+mn-cs"/>
              </a:rPr>
              <a:t> </a:t>
            </a:r>
          </a:p>
          <a:p>
            <a:endParaRPr lang="en-US" b="0" dirty="0"/>
          </a:p>
        </p:txBody>
      </p:sp>
      <p:sp>
        <p:nvSpPr>
          <p:cNvPr id="4" name="Slide Number Placeholder 3"/>
          <p:cNvSpPr>
            <a:spLocks noGrp="1"/>
          </p:cNvSpPr>
          <p:nvPr>
            <p:ph type="sldNum" sz="quarter" idx="10"/>
          </p:nvPr>
        </p:nvSpPr>
        <p:spPr/>
        <p:txBody>
          <a:bodyPr/>
          <a:lstStyle/>
          <a:p>
            <a:fld id="{E644DEBD-8D40-45B6-9577-9C64B9678B82}" type="slidenum">
              <a:rPr lang="en-US" smtClean="0"/>
              <a:t>6</a:t>
            </a:fld>
            <a:endParaRPr lang="en-US" dirty="0"/>
          </a:p>
        </p:txBody>
      </p:sp>
    </p:spTree>
    <p:extLst>
      <p:ext uri="{BB962C8B-B14F-4D97-AF65-F5344CB8AC3E}">
        <p14:creationId xmlns:p14="http://schemas.microsoft.com/office/powerpoint/2010/main" val="836527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sz="1200" b="1" kern="1200" dirty="0">
                <a:solidFill>
                  <a:schemeClr val="tx1"/>
                </a:solidFill>
                <a:effectLst/>
                <a:latin typeface="+mn-lt"/>
                <a:ea typeface="+mn-ea"/>
                <a:cs typeface="+mn-cs"/>
              </a:rPr>
              <a:t>TEACHING NOTES to Accompany Major Curriculum Activities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E442B22-6AC3-1845-9963-C4D35E5FAB39}" type="slidenum">
              <a:rPr lang="en-US" smtClean="0"/>
              <a:t>8</a:t>
            </a:fld>
            <a:endParaRPr lang="en-US"/>
          </a:p>
        </p:txBody>
      </p:sp>
    </p:spTree>
    <p:extLst>
      <p:ext uri="{BB962C8B-B14F-4D97-AF65-F5344CB8AC3E}">
        <p14:creationId xmlns:p14="http://schemas.microsoft.com/office/powerpoint/2010/main" val="258892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644DEBD-8D40-45B6-9577-9C64B9678B82}" type="slidenum">
              <a:rPr lang="en-US" smtClean="0"/>
              <a:t>19</a:t>
            </a:fld>
            <a:endParaRPr lang="en-US"/>
          </a:p>
        </p:txBody>
      </p:sp>
    </p:spTree>
    <p:extLst>
      <p:ext uri="{BB962C8B-B14F-4D97-AF65-F5344CB8AC3E}">
        <p14:creationId xmlns:p14="http://schemas.microsoft.com/office/powerpoint/2010/main" val="2161035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z="1200" kern="1200" dirty="0">
              <a:solidFill>
                <a:schemeClr val="tx1"/>
              </a:solidFill>
              <a:effectLst/>
              <a:latin typeface="+mn-lt"/>
              <a:ea typeface="+mn-ea"/>
              <a:cs typeface="+mn-cs"/>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29057" indent="-280406" eaLnBrk="0" hangingPunct="0">
              <a:defRPr sz="2400">
                <a:solidFill>
                  <a:schemeClr val="tx1"/>
                </a:solidFill>
                <a:latin typeface="Arial" charset="0"/>
                <a:ea typeface="MS PGothic" charset="0"/>
                <a:cs typeface="MS PGothic" charset="0"/>
              </a:defRPr>
            </a:lvl2pPr>
            <a:lvl3pPr marL="1121626" indent="-224325" eaLnBrk="0" hangingPunct="0">
              <a:defRPr sz="2400">
                <a:solidFill>
                  <a:schemeClr val="tx1"/>
                </a:solidFill>
                <a:latin typeface="Arial" charset="0"/>
                <a:ea typeface="MS PGothic" charset="0"/>
                <a:cs typeface="MS PGothic" charset="0"/>
              </a:defRPr>
            </a:lvl3pPr>
            <a:lvl4pPr marL="1570276" indent="-224325" eaLnBrk="0" hangingPunct="0">
              <a:defRPr sz="2400">
                <a:solidFill>
                  <a:schemeClr val="tx1"/>
                </a:solidFill>
                <a:latin typeface="Arial" charset="0"/>
                <a:ea typeface="MS PGothic" charset="0"/>
                <a:cs typeface="MS PGothic" charset="0"/>
              </a:defRPr>
            </a:lvl4pPr>
            <a:lvl5pPr marL="2018927" indent="-224325" eaLnBrk="0" hangingPunct="0">
              <a:defRPr sz="2400">
                <a:solidFill>
                  <a:schemeClr val="tx1"/>
                </a:solidFill>
                <a:latin typeface="Arial" charset="0"/>
                <a:ea typeface="MS PGothic" charset="0"/>
                <a:cs typeface="MS PGothic" charset="0"/>
              </a:defRPr>
            </a:lvl5pPr>
            <a:lvl6pPr marL="2467577" indent="-224325" eaLnBrk="0" fontAlgn="base" hangingPunct="0">
              <a:spcBef>
                <a:spcPct val="0"/>
              </a:spcBef>
              <a:spcAft>
                <a:spcPct val="0"/>
              </a:spcAft>
              <a:defRPr sz="2400">
                <a:solidFill>
                  <a:schemeClr val="tx1"/>
                </a:solidFill>
                <a:latin typeface="Arial" charset="0"/>
                <a:ea typeface="MS PGothic" charset="0"/>
                <a:cs typeface="MS PGothic" charset="0"/>
              </a:defRPr>
            </a:lvl6pPr>
            <a:lvl7pPr marL="2916227" indent="-224325" eaLnBrk="0" fontAlgn="base" hangingPunct="0">
              <a:spcBef>
                <a:spcPct val="0"/>
              </a:spcBef>
              <a:spcAft>
                <a:spcPct val="0"/>
              </a:spcAft>
              <a:defRPr sz="2400">
                <a:solidFill>
                  <a:schemeClr val="tx1"/>
                </a:solidFill>
                <a:latin typeface="Arial" charset="0"/>
                <a:ea typeface="MS PGothic" charset="0"/>
                <a:cs typeface="MS PGothic" charset="0"/>
              </a:defRPr>
            </a:lvl7pPr>
            <a:lvl8pPr marL="3364878" indent="-224325" eaLnBrk="0" fontAlgn="base" hangingPunct="0">
              <a:spcBef>
                <a:spcPct val="0"/>
              </a:spcBef>
              <a:spcAft>
                <a:spcPct val="0"/>
              </a:spcAft>
              <a:defRPr sz="2400">
                <a:solidFill>
                  <a:schemeClr val="tx1"/>
                </a:solidFill>
                <a:latin typeface="Arial" charset="0"/>
                <a:ea typeface="MS PGothic" charset="0"/>
                <a:cs typeface="MS PGothic" charset="0"/>
              </a:defRPr>
            </a:lvl8pPr>
            <a:lvl9pPr marL="3813528" indent="-224325"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fld id="{DA300C9D-089F-0A42-9D16-62BF1F015F2B}" type="slidenum">
              <a:rPr lang="en-US" sz="1200">
                <a:latin typeface="Calibri" charset="0"/>
              </a:rPr>
              <a:pPr eaLnBrk="1" hangingPunct="1"/>
              <a:t>20</a:t>
            </a:fld>
            <a:endParaRPr lang="en-US" sz="1200" dirty="0">
              <a:latin typeface="Calibri" charset="0"/>
            </a:endParaRPr>
          </a:p>
        </p:txBody>
      </p:sp>
    </p:spTree>
    <p:extLst>
      <p:ext uri="{BB962C8B-B14F-4D97-AF65-F5344CB8AC3E}">
        <p14:creationId xmlns:p14="http://schemas.microsoft.com/office/powerpoint/2010/main" val="2732590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3434E7C6-6155-B244-8E9D-D79F60962861}"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35648445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4E7C6-6155-B244-8E9D-D79F60962861}" type="slidenum">
              <a:rPr lang="en-US" smtClean="0"/>
              <a:t>‹#›</a:t>
            </a:fld>
            <a:endParaRPr lang="en-US"/>
          </a:p>
        </p:txBody>
      </p:sp>
    </p:spTree>
    <p:extLst>
      <p:ext uri="{BB962C8B-B14F-4D97-AF65-F5344CB8AC3E}">
        <p14:creationId xmlns:p14="http://schemas.microsoft.com/office/powerpoint/2010/main" val="175907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4E7C6-6155-B244-8E9D-D79F60962861}" type="slidenum">
              <a:rPr lang="en-US" smtClean="0"/>
              <a:t>‹#›</a:t>
            </a:fld>
            <a:endParaRPr lang="en-US"/>
          </a:p>
        </p:txBody>
      </p:sp>
    </p:spTree>
    <p:extLst>
      <p:ext uri="{BB962C8B-B14F-4D97-AF65-F5344CB8AC3E}">
        <p14:creationId xmlns:p14="http://schemas.microsoft.com/office/powerpoint/2010/main" val="920486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CDF5A5-5D2F-1448-A11A-238A5B82B8A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17116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4E7C6-6155-B244-8E9D-D79F60962861}" type="slidenum">
              <a:rPr lang="en-US" smtClean="0"/>
              <a:t>‹#›</a:t>
            </a:fld>
            <a:endParaRPr lang="en-US"/>
          </a:p>
        </p:txBody>
      </p:sp>
    </p:spTree>
    <p:extLst>
      <p:ext uri="{BB962C8B-B14F-4D97-AF65-F5344CB8AC3E}">
        <p14:creationId xmlns:p14="http://schemas.microsoft.com/office/powerpoint/2010/main" val="3343452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3434E7C6-6155-B244-8E9D-D79F60962861}"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35529064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34E7C6-6155-B244-8E9D-D79F60962861}" type="slidenum">
              <a:rPr lang="en-US" smtClean="0"/>
              <a:t>‹#›</a:t>
            </a:fld>
            <a:endParaRPr lang="en-US"/>
          </a:p>
        </p:txBody>
      </p:sp>
    </p:spTree>
    <p:extLst>
      <p:ext uri="{BB962C8B-B14F-4D97-AF65-F5344CB8AC3E}">
        <p14:creationId xmlns:p14="http://schemas.microsoft.com/office/powerpoint/2010/main" val="86766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34E7C6-6155-B244-8E9D-D79F60962861}" type="slidenum">
              <a:rPr lang="en-US" smtClean="0"/>
              <a:t>‹#›</a:t>
            </a:fld>
            <a:endParaRPr lang="en-US"/>
          </a:p>
        </p:txBody>
      </p:sp>
    </p:spTree>
    <p:extLst>
      <p:ext uri="{BB962C8B-B14F-4D97-AF65-F5344CB8AC3E}">
        <p14:creationId xmlns:p14="http://schemas.microsoft.com/office/powerpoint/2010/main" val="2772579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34E7C6-6155-B244-8E9D-D79F60962861}" type="slidenum">
              <a:rPr lang="en-US" smtClean="0"/>
              <a:t>‹#›</a:t>
            </a:fld>
            <a:endParaRPr lang="en-US"/>
          </a:p>
        </p:txBody>
      </p:sp>
    </p:spTree>
    <p:extLst>
      <p:ext uri="{BB962C8B-B14F-4D97-AF65-F5344CB8AC3E}">
        <p14:creationId xmlns:p14="http://schemas.microsoft.com/office/powerpoint/2010/main" val="2243658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34E7C6-6155-B244-8E9D-D79F60962861}" type="slidenum">
              <a:rPr lang="en-US" smtClean="0"/>
              <a:t>‹#›</a:t>
            </a:fld>
            <a:endParaRPr lang="en-US"/>
          </a:p>
        </p:txBody>
      </p:sp>
    </p:spTree>
    <p:extLst>
      <p:ext uri="{BB962C8B-B14F-4D97-AF65-F5344CB8AC3E}">
        <p14:creationId xmlns:p14="http://schemas.microsoft.com/office/powerpoint/2010/main" val="4275209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a:prstGeom prst="rect">
            <a:avLst/>
          </a:prstGeom>
        </p:spPr>
        <p:txBody>
          <a:bodyPr/>
          <a:lstStyle>
            <a:lvl1pPr>
              <a:defRPr>
                <a:solidFill>
                  <a:schemeClr val="tx2"/>
                </a:solidFill>
              </a:defRPr>
            </a:lvl1pPr>
          </a:lstStyle>
          <a:p>
            <a:fld id="{F95A5AE5-E13B-654E-888E-F9F73C4ADF40}" type="datetimeFigureOut">
              <a:rPr lang="en-US" smtClean="0"/>
              <a:t>2019-04-11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434E7C6-6155-B244-8E9D-D79F60962861}"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0271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434E7C6-6155-B244-8E9D-D79F60962861}"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42676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3434E7C6-6155-B244-8E9D-D79F60962861}"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58829308"/>
      </p:ext>
    </p:extLst>
  </p:cSld>
  <p:clrMap bg1="lt1" tx1="dk1" bg2="lt2" tx2="dk2" accent1="accent1" accent2="accent2" accent3="accent3" accent4="accent4" accent5="accent5" accent6="accent6" hlink="hlink" folHlink="folHlink"/>
  <p:sldLayoutIdLst>
    <p:sldLayoutId id="2147485172" r:id="rId1"/>
    <p:sldLayoutId id="2147485173" r:id="rId2"/>
    <p:sldLayoutId id="2147485174" r:id="rId3"/>
    <p:sldLayoutId id="2147485175" r:id="rId4"/>
    <p:sldLayoutId id="2147485176" r:id="rId5"/>
    <p:sldLayoutId id="2147485177" r:id="rId6"/>
    <p:sldLayoutId id="2147485178" r:id="rId7"/>
    <p:sldLayoutId id="2147485179" r:id="rId8"/>
    <p:sldLayoutId id="2147485180" r:id="rId9"/>
    <p:sldLayoutId id="2147485181" r:id="rId10"/>
    <p:sldLayoutId id="2147485182" r:id="rId11"/>
    <p:sldLayoutId id="2147485188" r:id="rId1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3.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uJEctnzOOxE"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6457F0-7C6D-904C-B74E-6A3727B6C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27271" cy="6858000"/>
          </a:xfrm>
          <a:prstGeom prst="rect">
            <a:avLst/>
          </a:prstGeom>
        </p:spPr>
      </p:pic>
      <p:pic>
        <p:nvPicPr>
          <p:cNvPr id="6" name="Picture 5">
            <a:extLst>
              <a:ext uri="{FF2B5EF4-FFF2-40B4-BE49-F238E27FC236}">
                <a16:creationId xmlns:a16="http://schemas.microsoft.com/office/drawing/2014/main" id="{5030866F-D346-0943-B5AF-41ABA1C185B7}"/>
              </a:ext>
            </a:extLst>
          </p:cNvPr>
          <p:cNvPicPr>
            <a:picLocks noChangeAspect="1"/>
          </p:cNvPicPr>
          <p:nvPr/>
        </p:nvPicPr>
        <p:blipFill>
          <a:blip r:embed="rId4"/>
          <a:stretch>
            <a:fillRect/>
          </a:stretch>
        </p:blipFill>
        <p:spPr>
          <a:xfrm>
            <a:off x="5927271" y="0"/>
            <a:ext cx="6264729" cy="6858000"/>
          </a:xfrm>
          <a:prstGeom prst="rect">
            <a:avLst/>
          </a:prstGeom>
        </p:spPr>
      </p:pic>
      <p:sp>
        <p:nvSpPr>
          <p:cNvPr id="7" name="TextBox 6">
            <a:extLst>
              <a:ext uri="{FF2B5EF4-FFF2-40B4-BE49-F238E27FC236}">
                <a16:creationId xmlns:a16="http://schemas.microsoft.com/office/drawing/2014/main" id="{0EDEE150-2F44-9F40-8FCE-AA8C090E949E}"/>
              </a:ext>
            </a:extLst>
          </p:cNvPr>
          <p:cNvSpPr txBox="1"/>
          <p:nvPr/>
        </p:nvSpPr>
        <p:spPr>
          <a:xfrm>
            <a:off x="6113538" y="1997839"/>
            <a:ext cx="3722914" cy="2862322"/>
          </a:xfrm>
          <a:prstGeom prst="rect">
            <a:avLst/>
          </a:prstGeom>
          <a:noFill/>
        </p:spPr>
        <p:txBody>
          <a:bodyPr wrap="square" rtlCol="0">
            <a:spAutoFit/>
          </a:bodyPr>
          <a:lstStyle/>
          <a:p>
            <a:r>
              <a:rPr lang="en-US" sz="3600" i="1" dirty="0">
                <a:solidFill>
                  <a:srgbClr val="002060"/>
                </a:solidFill>
              </a:rPr>
              <a:t>Skills for Life! Pursuing your Dreams with Confidence &amp; Determination</a:t>
            </a:r>
          </a:p>
        </p:txBody>
      </p:sp>
      <p:pic>
        <p:nvPicPr>
          <p:cNvPr id="5" name="Picture 4">
            <a:extLst>
              <a:ext uri="{FF2B5EF4-FFF2-40B4-BE49-F238E27FC236}">
                <a16:creationId xmlns:a16="http://schemas.microsoft.com/office/drawing/2014/main" id="{448D7C23-090A-3145-9A0D-9627738F3756}"/>
              </a:ext>
            </a:extLst>
          </p:cNvPr>
          <p:cNvPicPr>
            <a:picLocks noChangeAspect="1"/>
          </p:cNvPicPr>
          <p:nvPr/>
        </p:nvPicPr>
        <p:blipFill>
          <a:blip r:embed="rId5"/>
          <a:stretch>
            <a:fillRect/>
          </a:stretch>
        </p:blipFill>
        <p:spPr>
          <a:xfrm>
            <a:off x="0" y="0"/>
            <a:ext cx="2107739" cy="1997839"/>
          </a:xfrm>
          <a:prstGeom prst="rect">
            <a:avLst/>
          </a:prstGeom>
        </p:spPr>
      </p:pic>
    </p:spTree>
    <p:extLst>
      <p:ext uri="{BB962C8B-B14F-4D97-AF65-F5344CB8AC3E}">
        <p14:creationId xmlns:p14="http://schemas.microsoft.com/office/powerpoint/2010/main" val="3852821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2946C7-DE7D-3142-A49D-D0691031D710}"/>
              </a:ext>
            </a:extLst>
          </p:cNvPr>
          <p:cNvPicPr>
            <a:picLocks noChangeAspect="1"/>
          </p:cNvPicPr>
          <p:nvPr/>
        </p:nvPicPr>
        <p:blipFill>
          <a:blip r:embed="rId2"/>
          <a:stretch>
            <a:fillRect/>
          </a:stretch>
        </p:blipFill>
        <p:spPr>
          <a:xfrm>
            <a:off x="2159000" y="514350"/>
            <a:ext cx="7874000" cy="5829300"/>
          </a:xfrm>
          <a:prstGeom prst="rect">
            <a:avLst/>
          </a:prstGeom>
        </p:spPr>
      </p:pic>
    </p:spTree>
    <p:extLst>
      <p:ext uri="{BB962C8B-B14F-4D97-AF65-F5344CB8AC3E}">
        <p14:creationId xmlns:p14="http://schemas.microsoft.com/office/powerpoint/2010/main" val="461256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8061F8-25F3-FA4E-8010-1FF4812045BF}"/>
              </a:ext>
            </a:extLst>
          </p:cNvPr>
          <p:cNvPicPr>
            <a:picLocks noChangeAspect="1"/>
          </p:cNvPicPr>
          <p:nvPr/>
        </p:nvPicPr>
        <p:blipFill>
          <a:blip r:embed="rId2"/>
          <a:stretch>
            <a:fillRect/>
          </a:stretch>
        </p:blipFill>
        <p:spPr>
          <a:xfrm>
            <a:off x="2184400" y="495300"/>
            <a:ext cx="7823200" cy="5867400"/>
          </a:xfrm>
          <a:prstGeom prst="rect">
            <a:avLst/>
          </a:prstGeom>
        </p:spPr>
      </p:pic>
    </p:spTree>
    <p:extLst>
      <p:ext uri="{BB962C8B-B14F-4D97-AF65-F5344CB8AC3E}">
        <p14:creationId xmlns:p14="http://schemas.microsoft.com/office/powerpoint/2010/main" val="1530753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C1D95C-3413-AC4A-A362-F7D3B641D5CA}"/>
              </a:ext>
            </a:extLst>
          </p:cNvPr>
          <p:cNvPicPr>
            <a:picLocks noChangeAspect="1"/>
          </p:cNvPicPr>
          <p:nvPr/>
        </p:nvPicPr>
        <p:blipFill>
          <a:blip r:embed="rId2"/>
          <a:stretch>
            <a:fillRect/>
          </a:stretch>
        </p:blipFill>
        <p:spPr>
          <a:xfrm>
            <a:off x="2273300" y="520700"/>
            <a:ext cx="7645400" cy="5816600"/>
          </a:xfrm>
          <a:prstGeom prst="rect">
            <a:avLst/>
          </a:prstGeom>
        </p:spPr>
      </p:pic>
    </p:spTree>
    <p:extLst>
      <p:ext uri="{BB962C8B-B14F-4D97-AF65-F5344CB8AC3E}">
        <p14:creationId xmlns:p14="http://schemas.microsoft.com/office/powerpoint/2010/main" val="874208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79DDA9-1CC3-E647-ACC1-4A42E7DF9DE1}"/>
              </a:ext>
            </a:extLst>
          </p:cNvPr>
          <p:cNvPicPr>
            <a:picLocks noChangeAspect="1"/>
          </p:cNvPicPr>
          <p:nvPr/>
        </p:nvPicPr>
        <p:blipFill>
          <a:blip r:embed="rId2"/>
          <a:stretch>
            <a:fillRect/>
          </a:stretch>
        </p:blipFill>
        <p:spPr>
          <a:xfrm>
            <a:off x="2159000" y="514350"/>
            <a:ext cx="7874000" cy="5829300"/>
          </a:xfrm>
          <a:prstGeom prst="rect">
            <a:avLst/>
          </a:prstGeom>
        </p:spPr>
      </p:pic>
    </p:spTree>
    <p:extLst>
      <p:ext uri="{BB962C8B-B14F-4D97-AF65-F5344CB8AC3E}">
        <p14:creationId xmlns:p14="http://schemas.microsoft.com/office/powerpoint/2010/main" val="1007970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C96455-2FEC-B841-A8B4-8C8CC4179F31}"/>
              </a:ext>
            </a:extLst>
          </p:cNvPr>
          <p:cNvPicPr>
            <a:picLocks noChangeAspect="1"/>
          </p:cNvPicPr>
          <p:nvPr/>
        </p:nvPicPr>
        <p:blipFill>
          <a:blip r:embed="rId2"/>
          <a:stretch>
            <a:fillRect/>
          </a:stretch>
        </p:blipFill>
        <p:spPr>
          <a:xfrm>
            <a:off x="2203450" y="501650"/>
            <a:ext cx="7785100" cy="5854700"/>
          </a:xfrm>
          <a:prstGeom prst="rect">
            <a:avLst/>
          </a:prstGeom>
        </p:spPr>
      </p:pic>
    </p:spTree>
    <p:extLst>
      <p:ext uri="{BB962C8B-B14F-4D97-AF65-F5344CB8AC3E}">
        <p14:creationId xmlns:p14="http://schemas.microsoft.com/office/powerpoint/2010/main" val="2858914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D24DD9-3965-2649-AF3C-33767C85B64D}"/>
              </a:ext>
            </a:extLst>
          </p:cNvPr>
          <p:cNvPicPr>
            <a:picLocks noChangeAspect="1"/>
          </p:cNvPicPr>
          <p:nvPr/>
        </p:nvPicPr>
        <p:blipFill>
          <a:blip r:embed="rId2"/>
          <a:stretch>
            <a:fillRect/>
          </a:stretch>
        </p:blipFill>
        <p:spPr>
          <a:xfrm>
            <a:off x="2190750" y="508000"/>
            <a:ext cx="7810500" cy="5842000"/>
          </a:xfrm>
          <a:prstGeom prst="rect">
            <a:avLst/>
          </a:prstGeom>
        </p:spPr>
      </p:pic>
    </p:spTree>
    <p:extLst>
      <p:ext uri="{BB962C8B-B14F-4D97-AF65-F5344CB8AC3E}">
        <p14:creationId xmlns:p14="http://schemas.microsoft.com/office/powerpoint/2010/main" val="1427818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B43993-B7FA-0E43-8268-0A5F3DF89957}"/>
              </a:ext>
            </a:extLst>
          </p:cNvPr>
          <p:cNvSpPr/>
          <p:nvPr/>
        </p:nvSpPr>
        <p:spPr>
          <a:xfrm>
            <a:off x="5584093" y="1"/>
            <a:ext cx="6488722" cy="7755969"/>
          </a:xfrm>
          <a:prstGeom prst="rect">
            <a:avLst/>
          </a:prstGeom>
        </p:spPr>
        <p:txBody>
          <a:bodyPr wrap="square">
            <a:spAutoFit/>
          </a:bodyPr>
          <a:lstStyle/>
          <a:p>
            <a:pPr marL="457200" indent="-457200">
              <a:buFont typeface="Wingdings" pitchFamily="2" charset="2"/>
              <a:buChar char="§"/>
            </a:pPr>
            <a:r>
              <a:rPr lang="en-US" sz="3200" dirty="0">
                <a:solidFill>
                  <a:srgbClr val="002060"/>
                </a:solidFill>
                <a:latin typeface="+mj-lt"/>
              </a:rPr>
              <a:t>If university studies were easy, everyone would do it </a:t>
            </a:r>
          </a:p>
          <a:p>
            <a:pPr marL="457200" indent="-457200">
              <a:buFont typeface="Wingdings" pitchFamily="2" charset="2"/>
              <a:buChar char="§"/>
            </a:pPr>
            <a:r>
              <a:rPr lang="en-US" sz="3200" dirty="0">
                <a:solidFill>
                  <a:srgbClr val="002060"/>
                </a:solidFill>
                <a:latin typeface="+mj-lt"/>
              </a:rPr>
              <a:t>You have full control and responsibility for your learning </a:t>
            </a:r>
          </a:p>
          <a:p>
            <a:pPr marL="457200" indent="-457200">
              <a:buFont typeface="Wingdings" pitchFamily="2" charset="2"/>
              <a:buChar char="§"/>
            </a:pPr>
            <a:r>
              <a:rPr lang="en-US" sz="3200" dirty="0">
                <a:solidFill>
                  <a:srgbClr val="002060"/>
                </a:solidFill>
                <a:latin typeface="+mj-lt"/>
              </a:rPr>
              <a:t>Your professors have the responsibility of teaching well and helping you learn, but they cannot do the work for you </a:t>
            </a:r>
          </a:p>
          <a:p>
            <a:pPr marL="457200" indent="-457200">
              <a:buFont typeface="Wingdings" pitchFamily="2" charset="2"/>
              <a:buChar char="§"/>
            </a:pPr>
            <a:r>
              <a:rPr lang="en-US" sz="3200" dirty="0">
                <a:solidFill>
                  <a:srgbClr val="002060"/>
                </a:solidFill>
                <a:latin typeface="+mj-lt"/>
              </a:rPr>
              <a:t>Part of college is learning to learn: learning to study, listen better, take notes, do research, be responsible, and most importantly </a:t>
            </a:r>
            <a:r>
              <a:rPr lang="en-US" sz="3200" b="1" dirty="0">
                <a:solidFill>
                  <a:srgbClr val="002060"/>
                </a:solidFill>
                <a:latin typeface="+mj-lt"/>
              </a:rPr>
              <a:t>asking for help when you need it</a:t>
            </a:r>
            <a:endParaRPr lang="en-US" sz="3200" dirty="0">
              <a:solidFill>
                <a:srgbClr val="002060"/>
              </a:solidFill>
              <a:latin typeface="+mj-lt"/>
            </a:endParaRPr>
          </a:p>
          <a:p>
            <a:endParaRPr lang="en-US" sz="3200" dirty="0">
              <a:solidFill>
                <a:srgbClr val="002060"/>
              </a:solidFill>
              <a:latin typeface="+mj-lt"/>
            </a:endParaRPr>
          </a:p>
          <a:p>
            <a:endParaRPr lang="en-US" dirty="0">
              <a:solidFill>
                <a:srgbClr val="373D3F"/>
              </a:solidFill>
              <a:latin typeface="Tinos"/>
            </a:endParaRPr>
          </a:p>
        </p:txBody>
      </p:sp>
      <p:pic>
        <p:nvPicPr>
          <p:cNvPr id="6" name="Picture 5">
            <a:extLst>
              <a:ext uri="{FF2B5EF4-FFF2-40B4-BE49-F238E27FC236}">
                <a16:creationId xmlns:a16="http://schemas.microsoft.com/office/drawing/2014/main" id="{ACFF1AC8-AF94-EE4A-8F68-FEB3E7D8FF10}"/>
              </a:ext>
            </a:extLst>
          </p:cNvPr>
          <p:cNvPicPr>
            <a:picLocks noChangeAspect="1"/>
          </p:cNvPicPr>
          <p:nvPr/>
        </p:nvPicPr>
        <p:blipFill>
          <a:blip r:embed="rId2"/>
          <a:stretch>
            <a:fillRect/>
          </a:stretch>
        </p:blipFill>
        <p:spPr>
          <a:xfrm>
            <a:off x="756139" y="1"/>
            <a:ext cx="4645594" cy="6858000"/>
          </a:xfrm>
          <a:prstGeom prst="rect">
            <a:avLst/>
          </a:prstGeom>
        </p:spPr>
      </p:pic>
    </p:spTree>
    <p:extLst>
      <p:ext uri="{BB962C8B-B14F-4D97-AF65-F5344CB8AC3E}">
        <p14:creationId xmlns:p14="http://schemas.microsoft.com/office/powerpoint/2010/main" val="1924623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C53845-79BF-CE4A-B932-61412C9DB5C9}"/>
              </a:ext>
            </a:extLst>
          </p:cNvPr>
          <p:cNvSpPr/>
          <p:nvPr/>
        </p:nvSpPr>
        <p:spPr>
          <a:xfrm>
            <a:off x="6189785" y="674401"/>
            <a:ext cx="5613574" cy="5509200"/>
          </a:xfrm>
          <a:prstGeom prst="rect">
            <a:avLst/>
          </a:prstGeom>
        </p:spPr>
        <p:txBody>
          <a:bodyPr wrap="square">
            <a:spAutoFit/>
          </a:bodyPr>
          <a:lstStyle/>
          <a:p>
            <a:pPr algn="ctr"/>
            <a:r>
              <a:rPr lang="en-US" sz="4400" b="1" i="1" dirty="0">
                <a:solidFill>
                  <a:srgbClr val="002060"/>
                </a:solidFill>
                <a:latin typeface="Tinos"/>
              </a:rPr>
              <a:t>Professors and support staff at PPU do care a great deal about you and will help you when you need it… as long as you are responsible, committed and seriously trying</a:t>
            </a:r>
            <a:r>
              <a:rPr lang="en-US" sz="4400" dirty="0">
                <a:solidFill>
                  <a:srgbClr val="002060"/>
                </a:solidFill>
                <a:latin typeface="Tinos"/>
              </a:rPr>
              <a:t>. </a:t>
            </a:r>
            <a:endParaRPr lang="en-US" sz="4400" b="0" i="0" u="none" strike="noStrike" dirty="0">
              <a:solidFill>
                <a:srgbClr val="002060"/>
              </a:solidFill>
              <a:effectLst/>
              <a:latin typeface="Tinos"/>
            </a:endParaRPr>
          </a:p>
        </p:txBody>
      </p:sp>
      <p:pic>
        <p:nvPicPr>
          <p:cNvPr id="6" name="Picture 5">
            <a:extLst>
              <a:ext uri="{FF2B5EF4-FFF2-40B4-BE49-F238E27FC236}">
                <a16:creationId xmlns:a16="http://schemas.microsoft.com/office/drawing/2014/main" id="{A6E3F752-7536-F444-9D41-B2705FB1EEB6}"/>
              </a:ext>
            </a:extLst>
          </p:cNvPr>
          <p:cNvPicPr>
            <a:picLocks noChangeAspect="1"/>
          </p:cNvPicPr>
          <p:nvPr/>
        </p:nvPicPr>
        <p:blipFill>
          <a:blip r:embed="rId2"/>
          <a:stretch>
            <a:fillRect/>
          </a:stretch>
        </p:blipFill>
        <p:spPr>
          <a:xfrm>
            <a:off x="756139" y="1"/>
            <a:ext cx="5081954" cy="6858000"/>
          </a:xfrm>
          <a:prstGeom prst="rect">
            <a:avLst/>
          </a:prstGeom>
        </p:spPr>
      </p:pic>
    </p:spTree>
    <p:extLst>
      <p:ext uri="{BB962C8B-B14F-4D97-AF65-F5344CB8AC3E}">
        <p14:creationId xmlns:p14="http://schemas.microsoft.com/office/powerpoint/2010/main" val="996919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6E09A1-CED2-C840-9005-1F3BDD6783BD}"/>
              </a:ext>
            </a:extLst>
          </p:cNvPr>
          <p:cNvPicPr>
            <a:picLocks noChangeAspect="1"/>
          </p:cNvPicPr>
          <p:nvPr/>
        </p:nvPicPr>
        <p:blipFill>
          <a:blip r:embed="rId2"/>
          <a:stretch>
            <a:fillRect/>
          </a:stretch>
        </p:blipFill>
        <p:spPr>
          <a:xfrm>
            <a:off x="0" y="1"/>
            <a:ext cx="12379569" cy="6981092"/>
          </a:xfrm>
          <a:prstGeom prst="rect">
            <a:avLst/>
          </a:prstGeom>
        </p:spPr>
      </p:pic>
    </p:spTree>
    <p:extLst>
      <p:ext uri="{BB962C8B-B14F-4D97-AF65-F5344CB8AC3E}">
        <p14:creationId xmlns:p14="http://schemas.microsoft.com/office/powerpoint/2010/main" val="2065061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1282" y="2045484"/>
            <a:ext cx="8229600" cy="914400"/>
          </a:xfrm>
        </p:spPr>
        <p:txBody>
          <a:bodyPr/>
          <a:lstStyle/>
          <a:p>
            <a:pPr algn="l"/>
            <a:r>
              <a:rPr lang="en-US" sz="4000" b="1" dirty="0">
                <a:latin typeface="Arial"/>
                <a:cs typeface="Arial"/>
              </a:rPr>
              <a:t>You must be committed 100% </a:t>
            </a:r>
          </a:p>
        </p:txBody>
      </p:sp>
      <p:sp>
        <p:nvSpPr>
          <p:cNvPr id="3" name="Content Placeholder 2"/>
          <p:cNvSpPr>
            <a:spLocks noGrp="1"/>
          </p:cNvSpPr>
          <p:nvPr>
            <p:ph idx="1"/>
          </p:nvPr>
        </p:nvSpPr>
        <p:spPr>
          <a:xfrm>
            <a:off x="2303582" y="2959884"/>
            <a:ext cx="9530861" cy="3997737"/>
          </a:xfrm>
        </p:spPr>
        <p:txBody>
          <a:bodyPr>
            <a:normAutofit fontScale="77500" lnSpcReduction="20000"/>
          </a:bodyPr>
          <a:lstStyle/>
          <a:p>
            <a:pPr marL="0" lvl="0" indent="0">
              <a:buNone/>
            </a:pPr>
            <a:endParaRPr lang="en-US" sz="2800" dirty="0">
              <a:latin typeface="Arial"/>
              <a:cs typeface="Arial"/>
            </a:endParaRPr>
          </a:p>
          <a:p>
            <a:pPr lvl="0"/>
            <a:r>
              <a:rPr lang="en-US" sz="3300" dirty="0">
                <a:latin typeface="Arial"/>
                <a:cs typeface="Arial"/>
              </a:rPr>
              <a:t>Do I feel strongly about the need for a university degree?</a:t>
            </a:r>
          </a:p>
          <a:p>
            <a:pPr lvl="0"/>
            <a:r>
              <a:rPr lang="en-US" sz="3300" dirty="0">
                <a:latin typeface="Arial"/>
                <a:cs typeface="Arial"/>
              </a:rPr>
              <a:t>Am I doing this for myself?</a:t>
            </a:r>
          </a:p>
          <a:p>
            <a:pPr lvl="0"/>
            <a:r>
              <a:rPr lang="en-US" sz="3300" dirty="0">
                <a:latin typeface="Arial"/>
                <a:cs typeface="Arial"/>
              </a:rPr>
              <a:t>Am I convinced that this can be accomplished?</a:t>
            </a:r>
          </a:p>
          <a:p>
            <a:pPr lvl="0"/>
            <a:r>
              <a:rPr lang="en-US" sz="3300" dirty="0">
                <a:latin typeface="Arial"/>
                <a:cs typeface="Arial"/>
              </a:rPr>
              <a:t>Do I convey excitement when I talk about going to school?</a:t>
            </a:r>
          </a:p>
          <a:p>
            <a:pPr lvl="0"/>
            <a:r>
              <a:rPr lang="en-US" sz="3300" dirty="0">
                <a:latin typeface="Arial"/>
                <a:cs typeface="Arial"/>
              </a:rPr>
              <a:t>Am I committed to seeing this through, over the long haul?</a:t>
            </a:r>
          </a:p>
          <a:p>
            <a:pPr lvl="0"/>
            <a:r>
              <a:rPr lang="en-US" sz="3300" dirty="0">
                <a:latin typeface="Arial"/>
                <a:cs typeface="Arial"/>
              </a:rPr>
              <a:t>Am I willing to make sacrifices to achieve my educational goals? </a:t>
            </a:r>
          </a:p>
          <a:p>
            <a:endParaRPr lang="en-US" dirty="0"/>
          </a:p>
        </p:txBody>
      </p:sp>
      <p:pic>
        <p:nvPicPr>
          <p:cNvPr id="5" name="Picture 4">
            <a:extLst>
              <a:ext uri="{FF2B5EF4-FFF2-40B4-BE49-F238E27FC236}">
                <a16:creationId xmlns:a16="http://schemas.microsoft.com/office/drawing/2014/main" id="{36AE9B68-2A01-8947-AE65-63A0F6F77D13}"/>
              </a:ext>
            </a:extLst>
          </p:cNvPr>
          <p:cNvPicPr>
            <a:picLocks noChangeAspect="1"/>
          </p:cNvPicPr>
          <p:nvPr/>
        </p:nvPicPr>
        <p:blipFill>
          <a:blip r:embed="rId3"/>
          <a:stretch>
            <a:fillRect/>
          </a:stretch>
        </p:blipFill>
        <p:spPr>
          <a:xfrm>
            <a:off x="1803839" y="55436"/>
            <a:ext cx="6858001" cy="1721911"/>
          </a:xfrm>
          <a:prstGeom prst="rect">
            <a:avLst/>
          </a:prstGeom>
        </p:spPr>
      </p:pic>
      <p:sp>
        <p:nvSpPr>
          <p:cNvPr id="6" name="Rectangle 5">
            <a:extLst>
              <a:ext uri="{FF2B5EF4-FFF2-40B4-BE49-F238E27FC236}">
                <a16:creationId xmlns:a16="http://schemas.microsoft.com/office/drawing/2014/main" id="{11ECCB39-8C4D-A245-93F4-7A1A9B09B796}"/>
              </a:ext>
            </a:extLst>
          </p:cNvPr>
          <p:cNvSpPr/>
          <p:nvPr/>
        </p:nvSpPr>
        <p:spPr>
          <a:xfrm rot="5400000" flipV="1">
            <a:off x="-2446930" y="2450450"/>
            <a:ext cx="6839892" cy="1938992"/>
          </a:xfrm>
          <a:prstGeom prst="rect">
            <a:avLst/>
          </a:prstGeom>
          <a:solidFill>
            <a:schemeClr val="bg1"/>
          </a:solidFill>
        </p:spPr>
        <p:txBody>
          <a:bodyPr wrap="square">
            <a:spAutoFit/>
          </a:bodyPr>
          <a:lstStyle/>
          <a:p>
            <a:pPr algn="ctr"/>
            <a:r>
              <a:rPr lang="en-US" sz="6000" b="1" i="1" dirty="0">
                <a:solidFill>
                  <a:srgbClr val="D26DAE"/>
                </a:solidFill>
                <a:latin typeface="Arial"/>
                <a:cs typeface="Arial"/>
              </a:rPr>
              <a:t>Ingredients for success</a:t>
            </a:r>
          </a:p>
        </p:txBody>
      </p:sp>
    </p:spTree>
    <p:extLst>
      <p:ext uri="{BB962C8B-B14F-4D97-AF65-F5344CB8AC3E}">
        <p14:creationId xmlns:p14="http://schemas.microsoft.com/office/powerpoint/2010/main" val="188245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Picture 5">
            <a:extLst>
              <a:ext uri="{FF2B5EF4-FFF2-40B4-BE49-F238E27FC236}">
                <a16:creationId xmlns:a16="http://schemas.microsoft.com/office/drawing/2014/main" id="{73577BB3-31A2-C847-B5BC-09CCAA4E83E6}"/>
              </a:ext>
            </a:extLst>
          </p:cNvPr>
          <p:cNvSpPr>
            <a:spLocks noChangeAspect="1" noChangeArrowheads="1"/>
          </p:cNvSpPr>
          <p:nvPr/>
        </p:nvSpPr>
        <p:spPr bwMode="auto">
          <a:xfrm>
            <a:off x="4572001" y="5638801"/>
            <a:ext cx="262572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 name="TextBox 7">
            <a:extLst>
              <a:ext uri="{FF2B5EF4-FFF2-40B4-BE49-F238E27FC236}">
                <a16:creationId xmlns:a16="http://schemas.microsoft.com/office/drawing/2014/main" id="{4EF485A8-9345-5C4F-8EAD-EAB4108DE6DC}"/>
              </a:ext>
            </a:extLst>
          </p:cNvPr>
          <p:cNvSpPr txBox="1"/>
          <p:nvPr/>
        </p:nvSpPr>
        <p:spPr>
          <a:xfrm>
            <a:off x="4200940" y="97162"/>
            <a:ext cx="6412358" cy="1569660"/>
          </a:xfrm>
          <a:prstGeom prst="rect">
            <a:avLst/>
          </a:prstGeom>
          <a:noFill/>
        </p:spPr>
        <p:txBody>
          <a:bodyPr wrap="square">
            <a:spAutoFit/>
          </a:bodyPr>
          <a:lstStyle/>
          <a:p>
            <a:pPr>
              <a:defRPr/>
            </a:pPr>
            <a:r>
              <a:rPr lang="en-US" sz="4800" b="1" dirty="0">
                <a:solidFill>
                  <a:srgbClr val="002060"/>
                </a:solidFill>
                <a:latin typeface="Calibri" panose="020F0502020204030204" pitchFamily="34" charset="0"/>
                <a:cs typeface="Calibri" panose="020F0502020204030204" pitchFamily="34" charset="0"/>
              </a:rPr>
              <a:t>Palestine Polytechnic University</a:t>
            </a:r>
          </a:p>
        </p:txBody>
      </p:sp>
      <p:pic>
        <p:nvPicPr>
          <p:cNvPr id="3" name="Picture 2">
            <a:extLst>
              <a:ext uri="{FF2B5EF4-FFF2-40B4-BE49-F238E27FC236}">
                <a16:creationId xmlns:a16="http://schemas.microsoft.com/office/drawing/2014/main" id="{65BB0D64-57E9-D44A-97B8-4E3B2B0825C7}"/>
              </a:ext>
            </a:extLst>
          </p:cNvPr>
          <p:cNvPicPr>
            <a:picLocks noChangeAspect="1"/>
          </p:cNvPicPr>
          <p:nvPr/>
        </p:nvPicPr>
        <p:blipFill>
          <a:blip r:embed="rId3"/>
          <a:stretch>
            <a:fillRect/>
          </a:stretch>
        </p:blipFill>
        <p:spPr>
          <a:xfrm>
            <a:off x="967409" y="2849217"/>
            <a:ext cx="5658678" cy="3975447"/>
          </a:xfrm>
          <a:prstGeom prst="rect">
            <a:avLst/>
          </a:prstGeom>
        </p:spPr>
      </p:pic>
      <p:pic>
        <p:nvPicPr>
          <p:cNvPr id="5" name="Picture 4">
            <a:extLst>
              <a:ext uri="{FF2B5EF4-FFF2-40B4-BE49-F238E27FC236}">
                <a16:creationId xmlns:a16="http://schemas.microsoft.com/office/drawing/2014/main" id="{CE323015-B4DA-F244-9946-DAB545F095F8}"/>
              </a:ext>
            </a:extLst>
          </p:cNvPr>
          <p:cNvPicPr>
            <a:picLocks noChangeAspect="1"/>
          </p:cNvPicPr>
          <p:nvPr/>
        </p:nvPicPr>
        <p:blipFill>
          <a:blip r:embed="rId4"/>
          <a:stretch>
            <a:fillRect/>
          </a:stretch>
        </p:blipFill>
        <p:spPr>
          <a:xfrm>
            <a:off x="6877878" y="2849217"/>
            <a:ext cx="5208105" cy="4008783"/>
          </a:xfrm>
          <a:prstGeom prst="rect">
            <a:avLst/>
          </a:prstGeom>
        </p:spPr>
      </p:pic>
      <p:sp>
        <p:nvSpPr>
          <p:cNvPr id="7" name="Rectangle 4">
            <a:extLst>
              <a:ext uri="{FF2B5EF4-FFF2-40B4-BE49-F238E27FC236}">
                <a16:creationId xmlns:a16="http://schemas.microsoft.com/office/drawing/2014/main" id="{A36854EC-45A0-184E-B9E7-D38768E05EE0}"/>
              </a:ext>
            </a:extLst>
          </p:cNvPr>
          <p:cNvSpPr>
            <a:spLocks noChangeArrowheads="1"/>
          </p:cNvSpPr>
          <p:nvPr/>
        </p:nvSpPr>
        <p:spPr bwMode="auto">
          <a:xfrm>
            <a:off x="7301948" y="1455386"/>
            <a:ext cx="4716254"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eaLnBrk="1" hangingPunct="1"/>
            <a:r>
              <a:rPr lang="en-US" altLang="en-US" sz="3600" b="1" dirty="0">
                <a:solidFill>
                  <a:srgbClr val="0070C0"/>
                </a:solidFill>
                <a:latin typeface="Calibri" panose="020F0502020204030204" pitchFamily="34" charset="0"/>
                <a:cs typeface="Calibri" panose="020F0502020204030204" pitchFamily="34" charset="0"/>
              </a:rPr>
              <a:t>Transition from High School to the University </a:t>
            </a:r>
            <a:endParaRPr lang="en-US" altLang="en-US" sz="2000" b="1" i="1" dirty="0">
              <a:solidFill>
                <a:srgbClr val="C00000"/>
              </a:solidFill>
              <a:ea typeface="ＭＳ Ｐゴシック" panose="020B0600070205080204" pitchFamily="34" charset="-128"/>
              <a:cs typeface="Arial" panose="020B0604020202020204" pitchFamily="34" charset="0"/>
            </a:endParaRPr>
          </a:p>
          <a:p>
            <a:pPr algn="ctr" eaLnBrk="1" hangingPunct="1"/>
            <a:endParaRPr lang="en-US" altLang="en-US" sz="2000" b="1" i="1" dirty="0">
              <a:solidFill>
                <a:srgbClr val="C00000"/>
              </a:solidFill>
              <a:ea typeface="ＭＳ Ｐゴシック" panose="020B0600070205080204" pitchFamily="34" charset="-128"/>
              <a:cs typeface="Arial" panose="020B0604020202020204" pitchFamily="34" charset="0"/>
            </a:endParaRPr>
          </a:p>
        </p:txBody>
      </p:sp>
      <p:pic>
        <p:nvPicPr>
          <p:cNvPr id="9" name="Picture 8">
            <a:extLst>
              <a:ext uri="{FF2B5EF4-FFF2-40B4-BE49-F238E27FC236}">
                <a16:creationId xmlns:a16="http://schemas.microsoft.com/office/drawing/2014/main" id="{A15990A7-0D17-2F4A-BB1E-E30FF54D50A4}"/>
              </a:ext>
            </a:extLst>
          </p:cNvPr>
          <p:cNvPicPr>
            <a:picLocks noChangeAspect="1"/>
          </p:cNvPicPr>
          <p:nvPr/>
        </p:nvPicPr>
        <p:blipFill>
          <a:blip r:embed="rId5"/>
          <a:stretch>
            <a:fillRect/>
          </a:stretch>
        </p:blipFill>
        <p:spPr>
          <a:xfrm>
            <a:off x="703194" y="20285"/>
            <a:ext cx="3365500" cy="2365105"/>
          </a:xfrm>
          <a:prstGeom prst="rect">
            <a:avLst/>
          </a:prstGeom>
        </p:spPr>
      </p:pic>
    </p:spTree>
    <p:extLst>
      <p:ext uri="{BB962C8B-B14F-4D97-AF65-F5344CB8AC3E}">
        <p14:creationId xmlns:p14="http://schemas.microsoft.com/office/powerpoint/2010/main" val="1049719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2032000" y="171450"/>
            <a:ext cx="8229600" cy="1143000"/>
          </a:xfrm>
        </p:spPr>
        <p:txBody>
          <a:bodyPr>
            <a:normAutofit fontScale="90000"/>
          </a:bodyPr>
          <a:lstStyle/>
          <a:p>
            <a:pPr eaLnBrk="1" hangingPunct="1"/>
            <a:r>
              <a:rPr lang="en-US" sz="4000" b="1" dirty="0">
                <a:ea typeface="MS PGothic" charset="0"/>
              </a:rPr>
              <a:t>Qualities of effective university students </a:t>
            </a:r>
          </a:p>
        </p:txBody>
      </p:sp>
      <p:sp>
        <p:nvSpPr>
          <p:cNvPr id="19458" name="Rectangle 2"/>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dirty="0"/>
          </a:p>
        </p:txBody>
      </p:sp>
      <p:sp>
        <p:nvSpPr>
          <p:cNvPr id="3" name="TextBox 2"/>
          <p:cNvSpPr>
            <a:spLocks noChangeArrowheads="1"/>
          </p:cNvSpPr>
          <p:nvPr/>
        </p:nvSpPr>
        <p:spPr bwMode="auto">
          <a:xfrm>
            <a:off x="4883248" y="1009651"/>
            <a:ext cx="2209800" cy="1524000"/>
          </a:xfrm>
          <a:prstGeom prst="roundRect">
            <a:avLst>
              <a:gd name="adj" fmla="val 16667"/>
            </a:avLst>
          </a:prstGeom>
          <a:solidFill>
            <a:srgbClr val="0070C0"/>
          </a:solidFill>
          <a:ln w="38100">
            <a:solidFill>
              <a:schemeClr val="bg1"/>
            </a:solidFill>
            <a:round/>
            <a:headEnd/>
            <a:tailEnd/>
          </a:ln>
          <a:effectLst>
            <a:outerShdw blurRad="63500" dist="20000" dir="5400000" rotWithShape="0">
              <a:srgbClr val="000000">
                <a:alpha val="37999"/>
              </a:srgbClr>
            </a:outerShdw>
          </a:effectLst>
        </p:spPr>
        <p:txBody>
          <a:bodyPr>
            <a:noAutofit/>
          </a:bodyPr>
          <a:lstStyle/>
          <a:p>
            <a:pPr algn="ctr">
              <a:defRPr/>
            </a:pPr>
            <a:endParaRPr lang="en-US" sz="2000" dirty="0">
              <a:solidFill>
                <a:schemeClr val="bg1"/>
              </a:solidFill>
            </a:endParaRPr>
          </a:p>
          <a:p>
            <a:pPr algn="ctr">
              <a:defRPr/>
            </a:pPr>
            <a:r>
              <a:rPr lang="en-US" sz="2000" dirty="0">
                <a:solidFill>
                  <a:schemeClr val="bg1"/>
                </a:solidFill>
              </a:rPr>
              <a:t>Able to manage themselves well</a:t>
            </a:r>
          </a:p>
        </p:txBody>
      </p:sp>
      <p:sp>
        <p:nvSpPr>
          <p:cNvPr id="8" name="TextBox 7"/>
          <p:cNvSpPr>
            <a:spLocks noChangeArrowheads="1"/>
          </p:cNvSpPr>
          <p:nvPr/>
        </p:nvSpPr>
        <p:spPr bwMode="auto">
          <a:xfrm>
            <a:off x="4325960" y="2778681"/>
            <a:ext cx="3048000" cy="1796228"/>
          </a:xfrm>
          <a:prstGeom prst="roundRect">
            <a:avLst>
              <a:gd name="adj" fmla="val 16667"/>
            </a:avLst>
          </a:prstGeom>
          <a:solidFill>
            <a:srgbClr val="660066"/>
          </a:solidFill>
          <a:ln w="38100">
            <a:solidFill>
              <a:schemeClr val="bg1"/>
            </a:solidFill>
            <a:round/>
            <a:headEnd/>
            <a:tailEnd/>
          </a:ln>
          <a:effectLst>
            <a:outerShdw blurRad="63500" dist="20000" dir="5400000" rotWithShape="0">
              <a:srgbClr val="000000">
                <a:alpha val="37999"/>
              </a:srgbClr>
            </a:outerShdw>
          </a:effectLst>
        </p:spPr>
        <p:txBody>
          <a:bodyPr wrap="square">
            <a:noAutofit/>
          </a:bodyPr>
          <a:lstStyle/>
          <a:p>
            <a:pPr algn="ctr">
              <a:defRPr/>
            </a:pPr>
            <a:endParaRPr lang="en-US" sz="2000" dirty="0">
              <a:solidFill>
                <a:schemeClr val="bg1"/>
              </a:solidFill>
            </a:endParaRPr>
          </a:p>
          <a:p>
            <a:pPr algn="ctr">
              <a:defRPr/>
            </a:pPr>
            <a:r>
              <a:rPr lang="en-US" sz="2400" dirty="0">
                <a:solidFill>
                  <a:schemeClr val="bg1"/>
                </a:solidFill>
              </a:rPr>
              <a:t>Courageous,  hardworking and honest</a:t>
            </a:r>
          </a:p>
        </p:txBody>
      </p:sp>
      <p:sp>
        <p:nvSpPr>
          <p:cNvPr id="9" name="TextBox 8"/>
          <p:cNvSpPr>
            <a:spLocks noChangeArrowheads="1"/>
          </p:cNvSpPr>
          <p:nvPr/>
        </p:nvSpPr>
        <p:spPr bwMode="auto">
          <a:xfrm>
            <a:off x="2438400" y="4953001"/>
            <a:ext cx="2362200" cy="1464231"/>
          </a:xfrm>
          <a:prstGeom prst="roundRect">
            <a:avLst>
              <a:gd name="adj" fmla="val 16667"/>
            </a:avLst>
          </a:prstGeom>
          <a:solidFill>
            <a:srgbClr val="0070C0"/>
          </a:solidFill>
          <a:ln w="38100">
            <a:solidFill>
              <a:schemeClr val="bg1"/>
            </a:solidFill>
            <a:round/>
            <a:headEnd/>
            <a:tailEnd/>
          </a:ln>
          <a:effectLst>
            <a:outerShdw blurRad="63500" dist="20000" dir="5400000" rotWithShape="0">
              <a:srgbClr val="000000">
                <a:alpha val="37999"/>
              </a:srgbClr>
            </a:outerShdw>
          </a:effectLst>
        </p:spPr>
        <p:txBody>
          <a:bodyPr wrap="square">
            <a:spAutoFit/>
          </a:bodyPr>
          <a:lstStyle/>
          <a:p>
            <a:pPr algn="ctr">
              <a:defRPr/>
            </a:pPr>
            <a:r>
              <a:rPr lang="en-US" sz="2000" dirty="0">
                <a:solidFill>
                  <a:schemeClr val="bg1"/>
                </a:solidFill>
              </a:rPr>
              <a:t>Committed to the university  &amp; purposes outside themselves</a:t>
            </a:r>
          </a:p>
        </p:txBody>
      </p:sp>
      <p:sp>
        <p:nvSpPr>
          <p:cNvPr id="10" name="TextBox 9"/>
          <p:cNvSpPr>
            <a:spLocks noChangeArrowheads="1"/>
          </p:cNvSpPr>
          <p:nvPr/>
        </p:nvSpPr>
        <p:spPr bwMode="auto">
          <a:xfrm>
            <a:off x="6858000" y="4953000"/>
            <a:ext cx="2438400" cy="1524000"/>
          </a:xfrm>
          <a:prstGeom prst="roundRect">
            <a:avLst>
              <a:gd name="adj" fmla="val 16667"/>
            </a:avLst>
          </a:prstGeom>
          <a:solidFill>
            <a:srgbClr val="0070C0"/>
          </a:solidFill>
          <a:ln w="38100">
            <a:solidFill>
              <a:schemeClr val="bg1"/>
            </a:solidFill>
            <a:round/>
            <a:headEnd/>
            <a:tailEnd/>
          </a:ln>
          <a:effectLst>
            <a:outerShdw blurRad="63500" dist="20000" dir="5400000" rotWithShape="0">
              <a:srgbClr val="000000">
                <a:alpha val="37999"/>
              </a:srgbClr>
            </a:outerShdw>
          </a:effectLst>
        </p:spPr>
        <p:txBody>
          <a:bodyPr wrap="square">
            <a:noAutofit/>
          </a:bodyPr>
          <a:lstStyle/>
          <a:p>
            <a:pPr algn="ctr">
              <a:defRPr/>
            </a:pPr>
            <a:r>
              <a:rPr lang="en-US" sz="2000">
                <a:solidFill>
                  <a:schemeClr val="bg1"/>
                </a:solidFill>
              </a:rPr>
              <a:t>Committed </a:t>
            </a:r>
            <a:r>
              <a:rPr lang="en-US" sz="2000" dirty="0">
                <a:solidFill>
                  <a:schemeClr val="bg1"/>
                </a:solidFill>
              </a:rPr>
              <a:t>to building their  competencies</a:t>
            </a:r>
          </a:p>
        </p:txBody>
      </p:sp>
      <p:pic>
        <p:nvPicPr>
          <p:cNvPr id="19466" name="Picture 11" descr="http://cdn1.image-tmart.com/prodimgs/1/16005470/Double-Arrow-C-Shaped-Stainless-Steel-Eyebrow-Ring-Body-Silver-03_150x150.jpg?134870806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7492478">
            <a:off x="2373652" y="2527412"/>
            <a:ext cx="2132755" cy="213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7" name="Picture 13" descr="http://cdn1.image-tmart.com/prodimgs/1/16005470/Double-Arrow-C-Shaped-Stainless-Steel-Eyebrow-Ring-Body-Silver-03_150x150.jpg?134870806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492072">
            <a:off x="4784029" y="5959886"/>
            <a:ext cx="2131862"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8" name="Picture 11" descr="http://cdn1.image-tmart.com/prodimgs/1/16005470/Double-Arrow-C-Shaped-Stainless-Steel-Eyebrow-Ring-Body-Silver-03_150x150.jpg?134870806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096292" flipH="1">
            <a:off x="7452472" y="2653109"/>
            <a:ext cx="1941512" cy="193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8">
            <a:extLst>
              <a:ext uri="{FF2B5EF4-FFF2-40B4-BE49-F238E27FC236}">
                <a16:creationId xmlns:a16="http://schemas.microsoft.com/office/drawing/2014/main" id="{47040D21-166B-0E49-ACC9-6E555ED15B77}"/>
              </a:ext>
            </a:extLst>
          </p:cNvPr>
          <p:cNvSpPr>
            <a:spLocks noChangeArrowheads="1"/>
          </p:cNvSpPr>
          <p:nvPr/>
        </p:nvSpPr>
        <p:spPr bwMode="auto">
          <a:xfrm>
            <a:off x="8423228" y="1314450"/>
            <a:ext cx="2362200" cy="1464231"/>
          </a:xfrm>
          <a:prstGeom prst="roundRect">
            <a:avLst>
              <a:gd name="adj" fmla="val 16667"/>
            </a:avLst>
          </a:prstGeom>
          <a:solidFill>
            <a:srgbClr val="0070C0"/>
          </a:solidFill>
          <a:ln w="38100">
            <a:solidFill>
              <a:schemeClr val="bg1"/>
            </a:solidFill>
            <a:round/>
            <a:headEnd/>
            <a:tailEnd/>
          </a:ln>
          <a:effectLst>
            <a:outerShdw blurRad="63500" dist="20000" dir="5400000" rotWithShape="0">
              <a:srgbClr val="000000">
                <a:alpha val="37999"/>
              </a:srgbClr>
            </a:outerShdw>
          </a:effectLst>
        </p:spPr>
        <p:txBody>
          <a:bodyPr wrap="square">
            <a:spAutoFit/>
          </a:bodyPr>
          <a:lstStyle/>
          <a:p>
            <a:pPr algn="ctr">
              <a:defRPr/>
            </a:pPr>
            <a:r>
              <a:rPr lang="en-US" sz="2000" dirty="0">
                <a:solidFill>
                  <a:schemeClr val="bg1"/>
                </a:solidFill>
              </a:rPr>
              <a:t>Strong achievement  orientation towards results </a:t>
            </a:r>
          </a:p>
        </p:txBody>
      </p:sp>
      <p:sp>
        <p:nvSpPr>
          <p:cNvPr id="13" name="TextBox 8">
            <a:extLst>
              <a:ext uri="{FF2B5EF4-FFF2-40B4-BE49-F238E27FC236}">
                <a16:creationId xmlns:a16="http://schemas.microsoft.com/office/drawing/2014/main" id="{41EE13FB-6083-E24A-ADD0-DF47394E56FC}"/>
              </a:ext>
            </a:extLst>
          </p:cNvPr>
          <p:cNvSpPr>
            <a:spLocks noChangeArrowheads="1"/>
          </p:cNvSpPr>
          <p:nvPr/>
        </p:nvSpPr>
        <p:spPr bwMode="auto">
          <a:xfrm>
            <a:off x="1190869" y="1314450"/>
            <a:ext cx="2362200" cy="1464231"/>
          </a:xfrm>
          <a:prstGeom prst="roundRect">
            <a:avLst>
              <a:gd name="adj" fmla="val 16667"/>
            </a:avLst>
          </a:prstGeom>
          <a:solidFill>
            <a:srgbClr val="0070C0"/>
          </a:solidFill>
          <a:ln w="38100">
            <a:solidFill>
              <a:schemeClr val="bg1"/>
            </a:solidFill>
            <a:round/>
            <a:headEnd/>
            <a:tailEnd/>
          </a:ln>
          <a:effectLst>
            <a:outerShdw blurRad="63500" dist="20000" dir="5400000" rotWithShape="0">
              <a:srgbClr val="000000">
                <a:alpha val="37999"/>
              </a:srgbClr>
            </a:outerShdw>
          </a:effectLst>
        </p:spPr>
        <p:txBody>
          <a:bodyPr wrap="square">
            <a:spAutoFit/>
          </a:bodyPr>
          <a:lstStyle/>
          <a:p>
            <a:pPr algn="ctr">
              <a:defRPr/>
            </a:pPr>
            <a:r>
              <a:rPr lang="en-US" sz="2000" dirty="0">
                <a:solidFill>
                  <a:schemeClr val="bg1"/>
                </a:solidFill>
              </a:rPr>
              <a:t>Spending time and following through on things that matter</a:t>
            </a:r>
          </a:p>
        </p:txBody>
      </p:sp>
    </p:spTree>
    <p:extLst>
      <p:ext uri="{BB962C8B-B14F-4D97-AF65-F5344CB8AC3E}">
        <p14:creationId xmlns:p14="http://schemas.microsoft.com/office/powerpoint/2010/main" val="1959974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F81F7F-CD76-7542-B981-E4832D91FE65}"/>
              </a:ext>
            </a:extLst>
          </p:cNvPr>
          <p:cNvPicPr>
            <a:picLocks noChangeAspect="1"/>
          </p:cNvPicPr>
          <p:nvPr/>
        </p:nvPicPr>
        <p:blipFill>
          <a:blip r:embed="rId3"/>
          <a:stretch>
            <a:fillRect/>
          </a:stretch>
        </p:blipFill>
        <p:spPr>
          <a:xfrm>
            <a:off x="844062" y="0"/>
            <a:ext cx="11347938" cy="6858000"/>
          </a:xfrm>
          <a:prstGeom prst="rect">
            <a:avLst/>
          </a:prstGeom>
        </p:spPr>
      </p:pic>
      <p:sp>
        <p:nvSpPr>
          <p:cNvPr id="6" name="Rectangle 5">
            <a:extLst>
              <a:ext uri="{FF2B5EF4-FFF2-40B4-BE49-F238E27FC236}">
                <a16:creationId xmlns:a16="http://schemas.microsoft.com/office/drawing/2014/main" id="{280F99E1-2423-A644-AD87-0F2AD0A041E8}"/>
              </a:ext>
            </a:extLst>
          </p:cNvPr>
          <p:cNvSpPr/>
          <p:nvPr/>
        </p:nvSpPr>
        <p:spPr>
          <a:xfrm rot="16200000">
            <a:off x="6683569" y="590164"/>
            <a:ext cx="10489324" cy="261610"/>
          </a:xfrm>
          <a:prstGeom prst="rect">
            <a:avLst/>
          </a:prstGeom>
        </p:spPr>
        <p:txBody>
          <a:bodyPr wrap="square">
            <a:spAutoFit/>
          </a:bodyPr>
          <a:lstStyle/>
          <a:p>
            <a:r>
              <a:rPr lang="en-US" sz="1100" dirty="0">
                <a:solidFill>
                  <a:srgbClr val="002060"/>
                </a:solidFill>
              </a:rPr>
              <a:t>https://</a:t>
            </a:r>
            <a:r>
              <a:rPr lang="en-US" sz="1100" dirty="0" err="1">
                <a:solidFill>
                  <a:srgbClr val="002060"/>
                </a:solidFill>
              </a:rPr>
              <a:t>www.oecd.org</a:t>
            </a:r>
            <a:r>
              <a:rPr lang="en-US" sz="1100" dirty="0">
                <a:solidFill>
                  <a:srgbClr val="002060"/>
                </a:solidFill>
              </a:rPr>
              <a:t>/</a:t>
            </a:r>
            <a:r>
              <a:rPr lang="en-US" sz="1100" dirty="0" err="1">
                <a:solidFill>
                  <a:srgbClr val="002060"/>
                </a:solidFill>
              </a:rPr>
              <a:t>cfe</a:t>
            </a:r>
            <a:r>
              <a:rPr lang="en-US" sz="1100" dirty="0">
                <a:solidFill>
                  <a:srgbClr val="002060"/>
                </a:solidFill>
              </a:rPr>
              <a:t>/</a:t>
            </a:r>
            <a:r>
              <a:rPr lang="en-US" sz="1100" dirty="0" err="1">
                <a:solidFill>
                  <a:srgbClr val="002060"/>
                </a:solidFill>
              </a:rPr>
              <a:t>leed</a:t>
            </a:r>
            <a:r>
              <a:rPr lang="en-US" sz="1100" dirty="0">
                <a:solidFill>
                  <a:srgbClr val="002060"/>
                </a:solidFill>
              </a:rPr>
              <a:t>/</a:t>
            </a:r>
            <a:r>
              <a:rPr lang="en-US" sz="1100" dirty="0" err="1">
                <a:solidFill>
                  <a:srgbClr val="002060"/>
                </a:solidFill>
              </a:rPr>
              <a:t>BGP_Entrepreneurship</a:t>
            </a:r>
            <a:r>
              <a:rPr lang="en-US" sz="1100" dirty="0">
                <a:solidFill>
                  <a:srgbClr val="002060"/>
                </a:solidFill>
              </a:rPr>
              <a:t>-in-</a:t>
            </a:r>
            <a:r>
              <a:rPr lang="en-US" sz="1100" dirty="0" err="1">
                <a:solidFill>
                  <a:srgbClr val="002060"/>
                </a:solidFill>
              </a:rPr>
              <a:t>Education.pdf</a:t>
            </a:r>
            <a:endParaRPr lang="en-US" sz="1100" dirty="0">
              <a:solidFill>
                <a:srgbClr val="002060"/>
              </a:solidFill>
            </a:endParaRPr>
          </a:p>
        </p:txBody>
      </p:sp>
    </p:spTree>
    <p:extLst>
      <p:ext uri="{BB962C8B-B14F-4D97-AF65-F5344CB8AC3E}">
        <p14:creationId xmlns:p14="http://schemas.microsoft.com/office/powerpoint/2010/main" val="2826169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3048000" y="244475"/>
            <a:ext cx="67818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charset="2"/>
              <a:buChar char="§"/>
              <a:defRPr sz="3200">
                <a:solidFill>
                  <a:srgbClr val="000090"/>
                </a:solidFill>
                <a:latin typeface="Calibri" charset="0"/>
                <a:ea typeface="ＭＳ Ｐゴシック" charset="-128"/>
              </a:defRPr>
            </a:lvl1pPr>
            <a:lvl2pPr marL="742950" indent="-285750">
              <a:spcBef>
                <a:spcPct val="20000"/>
              </a:spcBef>
              <a:buFont typeface="Arial" charset="0"/>
              <a:buChar char="•"/>
              <a:defRPr sz="2800">
                <a:solidFill>
                  <a:srgbClr val="000090"/>
                </a:solidFill>
                <a:latin typeface="Calibri" charset="0"/>
                <a:ea typeface="ＭＳ Ｐゴシック" charset="-128"/>
              </a:defRPr>
            </a:lvl2pPr>
            <a:lvl3pPr marL="1143000" indent="-228600">
              <a:spcBef>
                <a:spcPct val="20000"/>
              </a:spcBef>
              <a:buFont typeface="Wingdings" charset="2"/>
              <a:buChar char="Ø"/>
              <a:defRPr sz="2400">
                <a:solidFill>
                  <a:srgbClr val="000090"/>
                </a:solidFill>
                <a:latin typeface="Calibri" charset="0"/>
                <a:ea typeface="ＭＳ Ｐゴシック" charset="-128"/>
              </a:defRPr>
            </a:lvl3pPr>
            <a:lvl4pPr marL="1600200" indent="-228600">
              <a:spcBef>
                <a:spcPct val="20000"/>
              </a:spcBef>
              <a:buFont typeface="Arial" charset="0"/>
              <a:buChar char="–"/>
              <a:defRPr sz="2000">
                <a:solidFill>
                  <a:srgbClr val="000090"/>
                </a:solidFill>
                <a:latin typeface="Calibri" charset="0"/>
                <a:ea typeface="ＭＳ Ｐゴシック" charset="-128"/>
              </a:defRPr>
            </a:lvl4pPr>
            <a:lvl5pPr marL="2057400" indent="-228600">
              <a:spcBef>
                <a:spcPct val="20000"/>
              </a:spcBef>
              <a:buFont typeface="Arial" charset="0"/>
              <a:buChar char="»"/>
              <a:defRPr sz="2000">
                <a:solidFill>
                  <a:srgbClr val="000090"/>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rgbClr val="000090"/>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rgbClr val="000090"/>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rgbClr val="000090"/>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rgbClr val="000090"/>
                </a:solidFill>
                <a:latin typeface="Calibri" charset="0"/>
                <a:ea typeface="ＭＳ Ｐゴシック" charset="-128"/>
              </a:defRPr>
            </a:lvl9pPr>
          </a:lstStyle>
          <a:p>
            <a:pPr algn="ctr" eaLnBrk="1" hangingPunct="1">
              <a:lnSpc>
                <a:spcPct val="70000"/>
              </a:lnSpc>
              <a:spcBef>
                <a:spcPct val="0"/>
              </a:spcBef>
              <a:buFontTx/>
              <a:buNone/>
            </a:pPr>
            <a:r>
              <a:rPr lang="en-US" altLang="x-none" sz="4000" b="1">
                <a:solidFill>
                  <a:srgbClr val="A70B48"/>
                </a:solidFill>
              </a:rPr>
              <a:t>Teaching  --  Learning </a:t>
            </a:r>
          </a:p>
          <a:p>
            <a:pPr algn="ctr" eaLnBrk="1" hangingPunct="1">
              <a:lnSpc>
                <a:spcPct val="70000"/>
              </a:lnSpc>
              <a:spcBef>
                <a:spcPct val="0"/>
              </a:spcBef>
              <a:buFontTx/>
              <a:buNone/>
            </a:pPr>
            <a:r>
              <a:rPr lang="en-US" altLang="x-none" sz="4000" b="1">
                <a:solidFill>
                  <a:srgbClr val="A70B48"/>
                </a:solidFill>
              </a:rPr>
              <a:t>Continuum </a:t>
            </a:r>
            <a:endParaRPr lang="en-US" altLang="x-none" sz="4000">
              <a:solidFill>
                <a:schemeClr val="tx1"/>
              </a:solidFill>
            </a:endParaRPr>
          </a:p>
        </p:txBody>
      </p:sp>
      <p:sp>
        <p:nvSpPr>
          <p:cNvPr id="6" name="Left-Right Arrow 5"/>
          <p:cNvSpPr>
            <a:spLocks noChangeArrowheads="1"/>
          </p:cNvSpPr>
          <p:nvPr/>
        </p:nvSpPr>
        <p:spPr bwMode="auto">
          <a:xfrm>
            <a:off x="4191000" y="3200400"/>
            <a:ext cx="3733800" cy="762000"/>
          </a:xfrm>
          <a:prstGeom prst="leftRightArrow">
            <a:avLst>
              <a:gd name="adj1" fmla="val 50000"/>
              <a:gd name="adj2" fmla="val 49998"/>
            </a:avLst>
          </a:prstGeom>
          <a:solidFill>
            <a:srgbClr val="660066"/>
          </a:solidFill>
          <a:ln w="9525">
            <a:solidFill>
              <a:srgbClr val="4A7EBB"/>
            </a:solidFill>
            <a:miter lim="800000"/>
            <a:headEnd/>
            <a:tailEnd/>
          </a:ln>
          <a:effectLst>
            <a:outerShdw blurRad="40000" dist="23000" dir="5400000" rotWithShape="0">
              <a:srgbClr val="000000">
                <a:alpha val="34998"/>
              </a:srgbClr>
            </a:outerShdw>
          </a:effectLst>
        </p:spPr>
        <p:txBody>
          <a:bodyPr/>
          <a:lstStyle/>
          <a:p>
            <a:pPr algn="ctr">
              <a:defRPr/>
            </a:pPr>
            <a:r>
              <a:rPr lang="en-US" sz="2400" b="1" dirty="0">
                <a:solidFill>
                  <a:schemeClr val="bg1">
                    <a:lumMod val="85000"/>
                  </a:schemeClr>
                </a:solidFill>
              </a:rPr>
              <a:t>TEACHING</a:t>
            </a:r>
          </a:p>
        </p:txBody>
      </p:sp>
      <p:sp>
        <p:nvSpPr>
          <p:cNvPr id="7" name="Left-Right Arrow 6"/>
          <p:cNvSpPr>
            <a:spLocks noChangeArrowheads="1"/>
          </p:cNvSpPr>
          <p:nvPr/>
        </p:nvSpPr>
        <p:spPr bwMode="auto">
          <a:xfrm>
            <a:off x="4267200" y="4267200"/>
            <a:ext cx="3733800" cy="762000"/>
          </a:xfrm>
          <a:prstGeom prst="leftRightArrow">
            <a:avLst>
              <a:gd name="adj1" fmla="val 50000"/>
              <a:gd name="adj2" fmla="val 49998"/>
            </a:avLst>
          </a:prstGeom>
          <a:solidFill>
            <a:srgbClr val="000090"/>
          </a:solidFill>
          <a:ln w="9525">
            <a:solidFill>
              <a:srgbClr val="4A7EBB"/>
            </a:solidFill>
            <a:miter lim="800000"/>
            <a:headEnd/>
            <a:tailEnd/>
          </a:ln>
          <a:effectLst>
            <a:outerShdw blurRad="40000" dist="23000" dir="5400000" rotWithShape="0">
              <a:srgbClr val="000000">
                <a:alpha val="34998"/>
              </a:srgbClr>
            </a:outerShdw>
          </a:effectLst>
        </p:spPr>
        <p:txBody>
          <a:bodyPr/>
          <a:lstStyle/>
          <a:p>
            <a:pPr algn="ctr">
              <a:defRPr/>
            </a:pPr>
            <a:r>
              <a:rPr lang="en-US" sz="2400" b="1" dirty="0">
                <a:solidFill>
                  <a:schemeClr val="lt1"/>
                </a:solidFill>
              </a:rPr>
              <a:t>LEARNING</a:t>
            </a:r>
          </a:p>
        </p:txBody>
      </p:sp>
      <p:sp>
        <p:nvSpPr>
          <p:cNvPr id="3" name="TextBox 2"/>
          <p:cNvSpPr txBox="1"/>
          <p:nvPr/>
        </p:nvSpPr>
        <p:spPr>
          <a:xfrm>
            <a:off x="2590800" y="2209801"/>
            <a:ext cx="1524000" cy="461963"/>
          </a:xfrm>
          <a:prstGeom prst="rect">
            <a:avLst/>
          </a:prstGeom>
          <a:solidFill>
            <a:schemeClr val="accent5">
              <a:lumMod val="20000"/>
              <a:lumOff val="80000"/>
            </a:schemeClr>
          </a:solidFill>
          <a:ln>
            <a:solidFill>
              <a:srgbClr val="0000FF"/>
            </a:solidFill>
          </a:ln>
        </p:spPr>
        <p:txBody>
          <a:bodyPr>
            <a:spAutoFit/>
          </a:bodyPr>
          <a:lstStyle/>
          <a:p>
            <a:pPr algn="ctr">
              <a:defRPr/>
            </a:pPr>
            <a:r>
              <a:rPr lang="en-US" sz="2400" b="1" dirty="0"/>
              <a:t>TEACHER</a:t>
            </a:r>
            <a:r>
              <a:rPr lang="en-US" dirty="0"/>
              <a:t> </a:t>
            </a:r>
          </a:p>
        </p:txBody>
      </p:sp>
      <p:sp>
        <p:nvSpPr>
          <p:cNvPr id="9" name="TextBox 8"/>
          <p:cNvSpPr txBox="1"/>
          <p:nvPr/>
        </p:nvSpPr>
        <p:spPr>
          <a:xfrm>
            <a:off x="2590800" y="3200401"/>
            <a:ext cx="1524000" cy="461963"/>
          </a:xfrm>
          <a:prstGeom prst="rect">
            <a:avLst/>
          </a:prstGeom>
          <a:solidFill>
            <a:schemeClr val="accent5">
              <a:lumMod val="20000"/>
              <a:lumOff val="80000"/>
            </a:schemeClr>
          </a:solidFill>
        </p:spPr>
        <p:txBody>
          <a:bodyPr>
            <a:spAutoFit/>
          </a:bodyPr>
          <a:lstStyle/>
          <a:p>
            <a:pPr algn="ctr">
              <a:defRPr/>
            </a:pPr>
            <a:r>
              <a:rPr lang="en-US" sz="2400" b="1" dirty="0">
                <a:solidFill>
                  <a:srgbClr val="0000FF"/>
                </a:solidFill>
              </a:rPr>
              <a:t>Oracle</a:t>
            </a:r>
            <a:r>
              <a:rPr lang="en-US" dirty="0"/>
              <a:t> </a:t>
            </a:r>
          </a:p>
        </p:txBody>
      </p:sp>
      <p:sp>
        <p:nvSpPr>
          <p:cNvPr id="10" name="TextBox 9"/>
          <p:cNvSpPr txBox="1"/>
          <p:nvPr/>
        </p:nvSpPr>
        <p:spPr>
          <a:xfrm>
            <a:off x="2590800" y="4419601"/>
            <a:ext cx="1524000" cy="461963"/>
          </a:xfrm>
          <a:prstGeom prst="rect">
            <a:avLst/>
          </a:prstGeom>
          <a:solidFill>
            <a:schemeClr val="accent5">
              <a:lumMod val="20000"/>
              <a:lumOff val="80000"/>
            </a:schemeClr>
          </a:solidFill>
        </p:spPr>
        <p:txBody>
          <a:bodyPr>
            <a:spAutoFit/>
          </a:bodyPr>
          <a:lstStyle/>
          <a:p>
            <a:pPr algn="ctr">
              <a:defRPr/>
            </a:pPr>
            <a:r>
              <a:rPr lang="en-US" sz="2400" b="1" dirty="0">
                <a:solidFill>
                  <a:srgbClr val="A70B48"/>
                </a:solidFill>
              </a:rPr>
              <a:t>Guide</a:t>
            </a:r>
            <a:r>
              <a:rPr lang="en-US" dirty="0">
                <a:solidFill>
                  <a:srgbClr val="A70B48"/>
                </a:solidFill>
              </a:rPr>
              <a:t> </a:t>
            </a:r>
          </a:p>
        </p:txBody>
      </p:sp>
      <p:sp>
        <p:nvSpPr>
          <p:cNvPr id="11" name="TextBox 10"/>
          <p:cNvSpPr txBox="1"/>
          <p:nvPr/>
        </p:nvSpPr>
        <p:spPr>
          <a:xfrm>
            <a:off x="8001000" y="2209801"/>
            <a:ext cx="1524000" cy="461963"/>
          </a:xfrm>
          <a:prstGeom prst="rect">
            <a:avLst/>
          </a:prstGeom>
          <a:solidFill>
            <a:schemeClr val="accent5">
              <a:lumMod val="20000"/>
              <a:lumOff val="80000"/>
            </a:schemeClr>
          </a:solidFill>
          <a:ln>
            <a:solidFill>
              <a:srgbClr val="0000FF"/>
            </a:solidFill>
          </a:ln>
        </p:spPr>
        <p:txBody>
          <a:bodyPr>
            <a:spAutoFit/>
          </a:bodyPr>
          <a:lstStyle/>
          <a:p>
            <a:pPr algn="ctr">
              <a:defRPr/>
            </a:pPr>
            <a:r>
              <a:rPr lang="en-US" sz="2400" b="1" dirty="0"/>
              <a:t>STUDENT</a:t>
            </a:r>
            <a:endParaRPr lang="en-US" dirty="0"/>
          </a:p>
        </p:txBody>
      </p:sp>
      <p:sp>
        <p:nvSpPr>
          <p:cNvPr id="12" name="TextBox 11"/>
          <p:cNvSpPr txBox="1"/>
          <p:nvPr/>
        </p:nvSpPr>
        <p:spPr>
          <a:xfrm>
            <a:off x="8001000" y="3276601"/>
            <a:ext cx="1524000" cy="461963"/>
          </a:xfrm>
          <a:prstGeom prst="rect">
            <a:avLst/>
          </a:prstGeom>
          <a:solidFill>
            <a:schemeClr val="accent5">
              <a:lumMod val="20000"/>
              <a:lumOff val="80000"/>
            </a:schemeClr>
          </a:solidFill>
        </p:spPr>
        <p:txBody>
          <a:bodyPr>
            <a:spAutoFit/>
          </a:bodyPr>
          <a:lstStyle/>
          <a:p>
            <a:pPr algn="ctr">
              <a:defRPr/>
            </a:pPr>
            <a:r>
              <a:rPr lang="en-US" sz="2400" b="1" dirty="0">
                <a:solidFill>
                  <a:srgbClr val="0000FF"/>
                </a:solidFill>
              </a:rPr>
              <a:t>Passive</a:t>
            </a:r>
            <a:endParaRPr lang="en-US" dirty="0">
              <a:solidFill>
                <a:srgbClr val="0000FF"/>
              </a:solidFill>
            </a:endParaRPr>
          </a:p>
        </p:txBody>
      </p:sp>
      <p:sp>
        <p:nvSpPr>
          <p:cNvPr id="13" name="TextBox 12"/>
          <p:cNvSpPr txBox="1"/>
          <p:nvPr/>
        </p:nvSpPr>
        <p:spPr>
          <a:xfrm>
            <a:off x="8077200" y="4495801"/>
            <a:ext cx="1524000" cy="461963"/>
          </a:xfrm>
          <a:prstGeom prst="rect">
            <a:avLst/>
          </a:prstGeom>
          <a:solidFill>
            <a:schemeClr val="accent5">
              <a:lumMod val="20000"/>
              <a:lumOff val="80000"/>
            </a:schemeClr>
          </a:solidFill>
        </p:spPr>
        <p:txBody>
          <a:bodyPr>
            <a:spAutoFit/>
          </a:bodyPr>
          <a:lstStyle/>
          <a:p>
            <a:pPr algn="ctr">
              <a:defRPr/>
            </a:pPr>
            <a:r>
              <a:rPr lang="en-US" sz="2400" b="1" dirty="0">
                <a:solidFill>
                  <a:srgbClr val="A70B48"/>
                </a:solidFill>
              </a:rPr>
              <a:t>Active</a:t>
            </a:r>
            <a:r>
              <a:rPr lang="en-US" dirty="0">
                <a:solidFill>
                  <a:srgbClr val="A70B48"/>
                </a:solidFill>
              </a:rPr>
              <a:t> </a:t>
            </a:r>
          </a:p>
        </p:txBody>
      </p:sp>
      <p:cxnSp>
        <p:nvCxnSpPr>
          <p:cNvPr id="14" name="Straight Connector 13"/>
          <p:cNvCxnSpPr>
            <a:cxnSpLocks noChangeShapeType="1"/>
          </p:cNvCxnSpPr>
          <p:nvPr/>
        </p:nvCxnSpPr>
        <p:spPr bwMode="auto">
          <a:xfrm>
            <a:off x="3048001" y="2743201"/>
            <a:ext cx="9525" cy="411163"/>
          </a:xfrm>
          <a:prstGeom prst="line">
            <a:avLst/>
          </a:prstGeom>
          <a:noFill/>
          <a:ln w="25400">
            <a:solidFill>
              <a:schemeClr val="accent1"/>
            </a:solidFill>
            <a:round/>
            <a:headEnd/>
            <a:tailEnd type="triangle" w="lg"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0" name="Straight Connector 19"/>
          <p:cNvCxnSpPr>
            <a:cxnSpLocks noChangeShapeType="1"/>
          </p:cNvCxnSpPr>
          <p:nvPr/>
        </p:nvCxnSpPr>
        <p:spPr bwMode="auto">
          <a:xfrm>
            <a:off x="3657601" y="2743201"/>
            <a:ext cx="9525" cy="411163"/>
          </a:xfrm>
          <a:prstGeom prst="line">
            <a:avLst/>
          </a:prstGeom>
          <a:noFill/>
          <a:ln w="25400">
            <a:solidFill>
              <a:schemeClr val="accent1"/>
            </a:solidFill>
            <a:round/>
            <a:headEnd/>
            <a:tailEnd type="triangle" w="lg"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p:cNvCxnSpPr>
          <p:nvPr/>
        </p:nvCxnSpPr>
        <p:spPr bwMode="auto">
          <a:xfrm>
            <a:off x="8458200" y="2743200"/>
            <a:ext cx="0" cy="457200"/>
          </a:xfrm>
          <a:prstGeom prst="line">
            <a:avLst/>
          </a:prstGeom>
          <a:noFill/>
          <a:ln w="25400">
            <a:solidFill>
              <a:schemeClr val="accent1"/>
            </a:solidFill>
            <a:round/>
            <a:headEnd/>
            <a:tailEnd type="triangle" w="lg"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p:cNvCxnSpPr>
          <p:nvPr/>
        </p:nvCxnSpPr>
        <p:spPr bwMode="auto">
          <a:xfrm>
            <a:off x="9144000" y="2743200"/>
            <a:ext cx="0" cy="457200"/>
          </a:xfrm>
          <a:prstGeom prst="line">
            <a:avLst/>
          </a:prstGeom>
          <a:noFill/>
          <a:ln w="25400">
            <a:solidFill>
              <a:schemeClr val="accent1"/>
            </a:solidFill>
            <a:round/>
            <a:headEnd/>
            <a:tailEnd type="triangle" w="lg"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7663" name="Picture 17"/>
          <p:cNvSpPr>
            <a:spLocks noChangeAspect="1" noChangeArrowheads="1"/>
          </p:cNvSpPr>
          <p:nvPr/>
        </p:nvSpPr>
        <p:spPr bwMode="auto">
          <a:xfrm>
            <a:off x="1536700" y="1"/>
            <a:ext cx="2197100" cy="84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endParaRPr lang="x-none" altLang="x-none"/>
          </a:p>
        </p:txBody>
      </p:sp>
      <p:sp>
        <p:nvSpPr>
          <p:cNvPr id="27664" name="Picture 7"/>
          <p:cNvSpPr>
            <a:spLocks noChangeAspect="1" noChangeArrowheads="1"/>
          </p:cNvSpPr>
          <p:nvPr/>
        </p:nvSpPr>
        <p:spPr bwMode="auto">
          <a:xfrm>
            <a:off x="9448800" y="228600"/>
            <a:ext cx="10668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endParaRPr lang="x-none" altLang="x-none"/>
          </a:p>
        </p:txBody>
      </p:sp>
    </p:spTree>
    <p:extLst>
      <p:ext uri="{BB962C8B-B14F-4D97-AF65-F5344CB8AC3E}">
        <p14:creationId xmlns:p14="http://schemas.microsoft.com/office/powerpoint/2010/main" val="3963562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37EA2F-7EE7-0E45-B322-F226D6B76DB9}"/>
              </a:ext>
            </a:extLst>
          </p:cNvPr>
          <p:cNvPicPr>
            <a:picLocks noChangeAspect="1"/>
          </p:cNvPicPr>
          <p:nvPr/>
        </p:nvPicPr>
        <p:blipFill>
          <a:blip r:embed="rId2"/>
          <a:stretch>
            <a:fillRect/>
          </a:stretch>
        </p:blipFill>
        <p:spPr>
          <a:xfrm>
            <a:off x="1705970" y="245661"/>
            <a:ext cx="9021170" cy="5431808"/>
          </a:xfrm>
          <a:prstGeom prst="rect">
            <a:avLst/>
          </a:prstGeom>
        </p:spPr>
      </p:pic>
    </p:spTree>
    <p:extLst>
      <p:ext uri="{BB962C8B-B14F-4D97-AF65-F5344CB8AC3E}">
        <p14:creationId xmlns:p14="http://schemas.microsoft.com/office/powerpoint/2010/main" val="2532255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4"/>
          <p:cNvSpPr>
            <a:spLocks noGrp="1"/>
          </p:cNvSpPr>
          <p:nvPr>
            <p:ph sz="half" idx="4294967295"/>
          </p:nvPr>
        </p:nvSpPr>
        <p:spPr>
          <a:xfrm>
            <a:off x="1018085" y="849314"/>
            <a:ext cx="4986929" cy="4525963"/>
          </a:xfrm>
        </p:spPr>
        <p:txBody>
          <a:bodyPr>
            <a:normAutofit fontScale="77500" lnSpcReduction="20000"/>
          </a:bodyPr>
          <a:lstStyle/>
          <a:p>
            <a:pPr eaLnBrk="1" hangingPunct="1"/>
            <a:r>
              <a:rPr lang="en-US" altLang="x-none" sz="2500" dirty="0">
                <a:ea typeface="ＭＳ Ｐゴシック" charset="-128"/>
              </a:rPr>
              <a:t>Knowledge transmitted from teacher to students</a:t>
            </a:r>
          </a:p>
          <a:p>
            <a:pPr lvl="1">
              <a:buFont typeface="Courier New" panose="02070309020205020404" pitchFamily="49" charset="0"/>
              <a:buChar char="o"/>
            </a:pPr>
            <a:r>
              <a:rPr lang="en-US" sz="2300" dirty="0"/>
              <a:t>Teachers cover topics</a:t>
            </a:r>
          </a:p>
          <a:p>
            <a:pPr lvl="1">
              <a:buFont typeface="Courier New" panose="02070309020205020404" pitchFamily="49" charset="0"/>
              <a:buChar char="o"/>
            </a:pPr>
            <a:r>
              <a:rPr lang="en-US" sz="2300" dirty="0"/>
              <a:t>Learning  based on delivery of information</a:t>
            </a:r>
            <a:endParaRPr lang="en-US" altLang="x-none" sz="2300" dirty="0">
              <a:ea typeface="ＭＳ Ｐゴシック" charset="-128"/>
            </a:endParaRPr>
          </a:p>
          <a:p>
            <a:pPr eaLnBrk="1" hangingPunct="1"/>
            <a:r>
              <a:rPr lang="en-US" altLang="x-none" sz="2500" dirty="0">
                <a:ea typeface="ＭＳ Ｐゴシック" charset="-128"/>
              </a:rPr>
              <a:t>Students passively receive information</a:t>
            </a:r>
          </a:p>
          <a:p>
            <a:pPr lvl="1">
              <a:buFont typeface="Courier New" panose="02070309020205020404" pitchFamily="49" charset="0"/>
              <a:buChar char="o"/>
            </a:pPr>
            <a:r>
              <a:rPr lang="en-US" sz="2300" dirty="0"/>
              <a:t>Students learn by listening and reading</a:t>
            </a:r>
            <a:endParaRPr lang="en-US" altLang="x-none" sz="2300" dirty="0">
              <a:ea typeface="ＭＳ Ｐゴシック" charset="-128"/>
            </a:endParaRPr>
          </a:p>
          <a:p>
            <a:pPr eaLnBrk="1" hangingPunct="1"/>
            <a:r>
              <a:rPr lang="en-US" altLang="x-none" sz="2500" dirty="0">
                <a:ea typeface="ＭＳ Ｐゴシック" charset="-128"/>
              </a:rPr>
              <a:t>Emphasis on right answers</a:t>
            </a:r>
          </a:p>
          <a:p>
            <a:pPr eaLnBrk="1" hangingPunct="1"/>
            <a:r>
              <a:rPr lang="en-US" altLang="x-none" sz="2500" dirty="0">
                <a:ea typeface="ＭＳ Ｐゴシック" charset="-128"/>
              </a:rPr>
              <a:t>Desired learning is assessed through objective tests </a:t>
            </a:r>
          </a:p>
          <a:p>
            <a:pPr>
              <a:spcAft>
                <a:spcPts val="0"/>
              </a:spcAft>
              <a:defRPr/>
            </a:pPr>
            <a:r>
              <a:rPr lang="en-US" sz="2500" dirty="0"/>
              <a:t>Course delivery often based on:</a:t>
            </a:r>
          </a:p>
          <a:p>
            <a:pPr lvl="1">
              <a:spcAft>
                <a:spcPts val="0"/>
              </a:spcAft>
              <a:buFont typeface="Courier New" panose="02070309020205020404" pitchFamily="49" charset="0"/>
              <a:buChar char="o"/>
              <a:defRPr/>
            </a:pPr>
            <a:r>
              <a:rPr lang="en-US" sz="2300" dirty="0"/>
              <a:t>Lectures</a:t>
            </a:r>
          </a:p>
          <a:p>
            <a:pPr lvl="1">
              <a:spcAft>
                <a:spcPts val="0"/>
              </a:spcAft>
              <a:buFont typeface="Courier New" panose="02070309020205020404" pitchFamily="49" charset="0"/>
              <a:buChar char="o"/>
              <a:defRPr/>
            </a:pPr>
            <a:r>
              <a:rPr lang="en-US" sz="2300" dirty="0"/>
              <a:t>Assignments</a:t>
            </a:r>
          </a:p>
          <a:p>
            <a:pPr lvl="1">
              <a:spcAft>
                <a:spcPts val="0"/>
              </a:spcAft>
              <a:buFont typeface="Courier New" panose="02070309020205020404" pitchFamily="49" charset="0"/>
              <a:buChar char="o"/>
              <a:defRPr/>
            </a:pPr>
            <a:r>
              <a:rPr lang="en-US" sz="2300" dirty="0"/>
              <a:t>Exams</a:t>
            </a:r>
          </a:p>
          <a:p>
            <a:pPr eaLnBrk="1" hangingPunct="1"/>
            <a:endParaRPr lang="en-US" altLang="x-none" dirty="0">
              <a:ea typeface="ＭＳ Ｐゴシック" charset="-128"/>
            </a:endParaRPr>
          </a:p>
        </p:txBody>
      </p:sp>
      <p:sp>
        <p:nvSpPr>
          <p:cNvPr id="29699" name="Content Placeholder 5"/>
          <p:cNvSpPr>
            <a:spLocks noGrp="1"/>
          </p:cNvSpPr>
          <p:nvPr>
            <p:ph sz="half" idx="4294967295"/>
          </p:nvPr>
        </p:nvSpPr>
        <p:spPr>
          <a:xfrm>
            <a:off x="6005014" y="849314"/>
            <a:ext cx="6186985" cy="4525963"/>
          </a:xfrm>
        </p:spPr>
        <p:txBody>
          <a:bodyPr>
            <a:normAutofit fontScale="92500" lnSpcReduction="10000"/>
          </a:bodyPr>
          <a:lstStyle/>
          <a:p>
            <a:r>
              <a:rPr lang="en-US" altLang="x-none" dirty="0">
                <a:ea typeface="ＭＳ Ｐゴシック" charset="-128"/>
              </a:rPr>
              <a:t>Students actively involved in their own learning </a:t>
            </a:r>
          </a:p>
          <a:p>
            <a:pPr eaLnBrk="1" hangingPunct="1"/>
            <a:r>
              <a:rPr lang="en-US" altLang="x-none" dirty="0">
                <a:ea typeface="ＭＳ Ｐゴシック" charset="-128"/>
              </a:rPr>
              <a:t>Students build knowledge by gathering information and integrating new learning into what they already know</a:t>
            </a:r>
          </a:p>
          <a:p>
            <a:pPr lvl="1">
              <a:buFont typeface="Courier New" panose="02070309020205020404" pitchFamily="49" charset="0"/>
              <a:buChar char="o"/>
            </a:pPr>
            <a:r>
              <a:rPr lang="en-US" altLang="x-none" sz="1900" dirty="0">
                <a:ea typeface="ＭＳ Ｐゴシック" charset="-128"/>
              </a:rPr>
              <a:t>Students search for knowledge to solve problems </a:t>
            </a:r>
          </a:p>
          <a:p>
            <a:r>
              <a:rPr lang="en-US" dirty="0"/>
              <a:t>Learning  based on </a:t>
            </a:r>
            <a:r>
              <a:rPr lang="en-US" i="1" dirty="0"/>
              <a:t>engagement</a:t>
            </a:r>
            <a:r>
              <a:rPr lang="en-US" dirty="0"/>
              <a:t> of students</a:t>
            </a:r>
          </a:p>
          <a:p>
            <a:pPr eaLnBrk="1" hangingPunct="1"/>
            <a:r>
              <a:rPr lang="en-US" altLang="x-none" dirty="0">
                <a:ea typeface="ＭＳ Ｐゴシック" charset="-128"/>
              </a:rPr>
              <a:t>Students help other students learn</a:t>
            </a:r>
          </a:p>
          <a:p>
            <a:pPr eaLnBrk="1" hangingPunct="1"/>
            <a:r>
              <a:rPr lang="en-US" altLang="x-none" dirty="0">
                <a:ea typeface="ＭＳ Ｐゴシック" charset="-128"/>
              </a:rPr>
              <a:t>Learning from errors is part of the process</a:t>
            </a:r>
          </a:p>
          <a:p>
            <a:pPr eaLnBrk="1" hangingPunct="1"/>
            <a:r>
              <a:rPr lang="en-US" altLang="x-none" dirty="0">
                <a:ea typeface="ＭＳ Ｐゴシック" charset="-128"/>
              </a:rPr>
              <a:t>Desired learning is assessed through papers, projects, cases analyses</a:t>
            </a:r>
          </a:p>
          <a:p>
            <a:pPr>
              <a:spcAft>
                <a:spcPts val="0"/>
              </a:spcAft>
              <a:defRPr/>
            </a:pPr>
            <a:r>
              <a:rPr lang="en-US" sz="2100" dirty="0"/>
              <a:t>Course delivery often based on:</a:t>
            </a:r>
          </a:p>
          <a:p>
            <a:pPr lvl="1">
              <a:spcAft>
                <a:spcPts val="0"/>
              </a:spcAft>
              <a:buFont typeface="Courier New" panose="02070309020205020404" pitchFamily="49" charset="0"/>
              <a:buChar char="o"/>
              <a:defRPr/>
            </a:pPr>
            <a:r>
              <a:rPr lang="en-US" sz="1900" dirty="0"/>
              <a:t>Active learning</a:t>
            </a:r>
          </a:p>
          <a:p>
            <a:pPr lvl="1">
              <a:spcAft>
                <a:spcPts val="0"/>
              </a:spcAft>
              <a:buFont typeface="Courier New" panose="02070309020205020404" pitchFamily="49" charset="0"/>
              <a:buChar char="o"/>
              <a:defRPr/>
            </a:pPr>
            <a:r>
              <a:rPr lang="en-US" sz="1900" dirty="0"/>
              <a:t>Collaborative learning</a:t>
            </a:r>
          </a:p>
          <a:p>
            <a:pPr lvl="1">
              <a:spcAft>
                <a:spcPts val="0"/>
              </a:spcAft>
              <a:buFont typeface="Courier New" panose="02070309020205020404" pitchFamily="49" charset="0"/>
              <a:buChar char="o"/>
              <a:defRPr/>
            </a:pPr>
            <a:r>
              <a:rPr lang="en-US" sz="1900" dirty="0"/>
              <a:t>Problem-based learning</a:t>
            </a:r>
          </a:p>
          <a:p>
            <a:pPr eaLnBrk="1" hangingPunct="1"/>
            <a:endParaRPr lang="en-US" altLang="x-none" dirty="0">
              <a:ea typeface="ＭＳ Ｐゴシック" charset="-128"/>
            </a:endParaRPr>
          </a:p>
        </p:txBody>
      </p:sp>
      <p:sp>
        <p:nvSpPr>
          <p:cNvPr id="29700" name="TextBox 6"/>
          <p:cNvSpPr txBox="1">
            <a:spLocks noChangeArrowheads="1"/>
          </p:cNvSpPr>
          <p:nvPr/>
        </p:nvSpPr>
        <p:spPr bwMode="auto">
          <a:xfrm>
            <a:off x="1018085" y="119718"/>
            <a:ext cx="48259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charset="2"/>
              <a:buChar char="§"/>
              <a:defRPr sz="3200">
                <a:solidFill>
                  <a:srgbClr val="000090"/>
                </a:solidFill>
                <a:latin typeface="Calibri" charset="0"/>
                <a:ea typeface="ＭＳ Ｐゴシック" charset="-128"/>
              </a:defRPr>
            </a:lvl1pPr>
            <a:lvl2pPr marL="742950" indent="-285750">
              <a:spcBef>
                <a:spcPct val="20000"/>
              </a:spcBef>
              <a:buFont typeface="Arial" charset="0"/>
              <a:buChar char="•"/>
              <a:defRPr sz="2800">
                <a:solidFill>
                  <a:srgbClr val="000090"/>
                </a:solidFill>
                <a:latin typeface="Calibri" charset="0"/>
                <a:ea typeface="ＭＳ Ｐゴシック" charset="-128"/>
              </a:defRPr>
            </a:lvl2pPr>
            <a:lvl3pPr marL="1143000" indent="-228600">
              <a:spcBef>
                <a:spcPct val="20000"/>
              </a:spcBef>
              <a:buFont typeface="Wingdings" charset="2"/>
              <a:buChar char="Ø"/>
              <a:defRPr sz="2400">
                <a:solidFill>
                  <a:srgbClr val="000090"/>
                </a:solidFill>
                <a:latin typeface="Calibri" charset="0"/>
                <a:ea typeface="ＭＳ Ｐゴシック" charset="-128"/>
              </a:defRPr>
            </a:lvl3pPr>
            <a:lvl4pPr marL="1600200" indent="-228600">
              <a:spcBef>
                <a:spcPct val="20000"/>
              </a:spcBef>
              <a:buFont typeface="Arial" charset="0"/>
              <a:buChar char="–"/>
              <a:defRPr sz="2000">
                <a:solidFill>
                  <a:srgbClr val="000090"/>
                </a:solidFill>
                <a:latin typeface="Calibri" charset="0"/>
                <a:ea typeface="ＭＳ Ｐゴシック" charset="-128"/>
              </a:defRPr>
            </a:lvl4pPr>
            <a:lvl5pPr marL="2057400" indent="-228600">
              <a:spcBef>
                <a:spcPct val="20000"/>
              </a:spcBef>
              <a:buFont typeface="Arial" charset="0"/>
              <a:buChar char="»"/>
              <a:defRPr sz="2000">
                <a:solidFill>
                  <a:srgbClr val="000090"/>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rgbClr val="000090"/>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rgbClr val="000090"/>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rgbClr val="000090"/>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rgbClr val="000090"/>
                </a:solidFill>
                <a:latin typeface="Calibri" charset="0"/>
                <a:ea typeface="ＭＳ Ｐゴシック" charset="-128"/>
              </a:defRPr>
            </a:lvl9pPr>
          </a:lstStyle>
          <a:p>
            <a:pPr algn="ctr" eaLnBrk="1" hangingPunct="1">
              <a:spcBef>
                <a:spcPct val="0"/>
              </a:spcBef>
              <a:buFontTx/>
              <a:buNone/>
            </a:pPr>
            <a:r>
              <a:rPr lang="en-US" altLang="x-none" sz="2800" b="1" dirty="0">
                <a:solidFill>
                  <a:srgbClr val="660066"/>
                </a:solidFill>
              </a:rPr>
              <a:t>Teaching (education) - centered</a:t>
            </a:r>
          </a:p>
        </p:txBody>
      </p:sp>
      <p:sp>
        <p:nvSpPr>
          <p:cNvPr id="29701" name="TextBox 9"/>
          <p:cNvSpPr txBox="1">
            <a:spLocks noChangeArrowheads="1"/>
          </p:cNvSpPr>
          <p:nvPr/>
        </p:nvSpPr>
        <p:spPr bwMode="auto">
          <a:xfrm>
            <a:off x="6309813" y="119718"/>
            <a:ext cx="47835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charset="2"/>
              <a:buChar char="§"/>
              <a:defRPr sz="3200">
                <a:solidFill>
                  <a:srgbClr val="000090"/>
                </a:solidFill>
                <a:latin typeface="Calibri" charset="0"/>
                <a:ea typeface="ＭＳ Ｐゴシック" charset="-128"/>
              </a:defRPr>
            </a:lvl1pPr>
            <a:lvl2pPr marL="742950" indent="-285750">
              <a:spcBef>
                <a:spcPct val="20000"/>
              </a:spcBef>
              <a:buFont typeface="Arial" charset="0"/>
              <a:buChar char="•"/>
              <a:defRPr sz="2800">
                <a:solidFill>
                  <a:srgbClr val="000090"/>
                </a:solidFill>
                <a:latin typeface="Calibri" charset="0"/>
                <a:ea typeface="ＭＳ Ｐゴシック" charset="-128"/>
              </a:defRPr>
            </a:lvl2pPr>
            <a:lvl3pPr marL="1143000" indent="-228600">
              <a:spcBef>
                <a:spcPct val="20000"/>
              </a:spcBef>
              <a:buFont typeface="Wingdings" charset="2"/>
              <a:buChar char="Ø"/>
              <a:defRPr sz="2400">
                <a:solidFill>
                  <a:srgbClr val="000090"/>
                </a:solidFill>
                <a:latin typeface="Calibri" charset="0"/>
                <a:ea typeface="ＭＳ Ｐゴシック" charset="-128"/>
              </a:defRPr>
            </a:lvl3pPr>
            <a:lvl4pPr marL="1600200" indent="-228600">
              <a:spcBef>
                <a:spcPct val="20000"/>
              </a:spcBef>
              <a:buFont typeface="Arial" charset="0"/>
              <a:buChar char="–"/>
              <a:defRPr sz="2000">
                <a:solidFill>
                  <a:srgbClr val="000090"/>
                </a:solidFill>
                <a:latin typeface="Calibri" charset="0"/>
                <a:ea typeface="ＭＳ Ｐゴシック" charset="-128"/>
              </a:defRPr>
            </a:lvl4pPr>
            <a:lvl5pPr marL="2057400" indent="-228600">
              <a:spcBef>
                <a:spcPct val="20000"/>
              </a:spcBef>
              <a:buFont typeface="Arial" charset="0"/>
              <a:buChar char="»"/>
              <a:defRPr sz="2000">
                <a:solidFill>
                  <a:srgbClr val="000090"/>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rgbClr val="000090"/>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rgbClr val="000090"/>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rgbClr val="000090"/>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rgbClr val="000090"/>
                </a:solidFill>
                <a:latin typeface="Calibri" charset="0"/>
                <a:ea typeface="ＭＳ Ｐゴシック" charset="-128"/>
              </a:defRPr>
            </a:lvl9pPr>
          </a:lstStyle>
          <a:p>
            <a:pPr algn="ctr" eaLnBrk="1" hangingPunct="1">
              <a:spcBef>
                <a:spcPct val="0"/>
              </a:spcBef>
              <a:buFontTx/>
              <a:buNone/>
            </a:pPr>
            <a:r>
              <a:rPr lang="en-US" altLang="x-none" sz="2800" b="1" dirty="0">
                <a:solidFill>
                  <a:srgbClr val="660066"/>
                </a:solidFill>
              </a:rPr>
              <a:t>Learning (learner) - centered</a:t>
            </a:r>
          </a:p>
        </p:txBody>
      </p:sp>
      <p:sp>
        <p:nvSpPr>
          <p:cNvPr id="29702" name="Rectangle 8"/>
          <p:cNvSpPr>
            <a:spLocks noChangeArrowheads="1"/>
          </p:cNvSpPr>
          <p:nvPr/>
        </p:nvSpPr>
        <p:spPr bwMode="auto">
          <a:xfrm>
            <a:off x="905932" y="6329895"/>
            <a:ext cx="545676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charset="2"/>
              <a:buChar char="§"/>
              <a:defRPr sz="3200">
                <a:solidFill>
                  <a:srgbClr val="000090"/>
                </a:solidFill>
                <a:latin typeface="Calibri" charset="0"/>
                <a:ea typeface="ＭＳ Ｐゴシック" charset="-128"/>
              </a:defRPr>
            </a:lvl1pPr>
            <a:lvl2pPr marL="742950" indent="-285750">
              <a:spcBef>
                <a:spcPct val="20000"/>
              </a:spcBef>
              <a:buFont typeface="Arial" charset="0"/>
              <a:buChar char="•"/>
              <a:defRPr sz="2800">
                <a:solidFill>
                  <a:srgbClr val="000090"/>
                </a:solidFill>
                <a:latin typeface="Calibri" charset="0"/>
                <a:ea typeface="ＭＳ Ｐゴシック" charset="-128"/>
              </a:defRPr>
            </a:lvl2pPr>
            <a:lvl3pPr marL="1143000" indent="-228600">
              <a:spcBef>
                <a:spcPct val="20000"/>
              </a:spcBef>
              <a:buFont typeface="Wingdings" charset="2"/>
              <a:buChar char="Ø"/>
              <a:defRPr sz="2400">
                <a:solidFill>
                  <a:srgbClr val="000090"/>
                </a:solidFill>
                <a:latin typeface="Calibri" charset="0"/>
                <a:ea typeface="ＭＳ Ｐゴシック" charset="-128"/>
              </a:defRPr>
            </a:lvl3pPr>
            <a:lvl4pPr marL="1600200" indent="-228600">
              <a:spcBef>
                <a:spcPct val="20000"/>
              </a:spcBef>
              <a:buFont typeface="Arial" charset="0"/>
              <a:buChar char="–"/>
              <a:defRPr sz="2000">
                <a:solidFill>
                  <a:srgbClr val="000090"/>
                </a:solidFill>
                <a:latin typeface="Calibri" charset="0"/>
                <a:ea typeface="ＭＳ Ｐゴシック" charset="-128"/>
              </a:defRPr>
            </a:lvl4pPr>
            <a:lvl5pPr marL="2057400" indent="-228600">
              <a:spcBef>
                <a:spcPct val="20000"/>
              </a:spcBef>
              <a:buFont typeface="Arial" charset="0"/>
              <a:buChar char="»"/>
              <a:defRPr sz="2000">
                <a:solidFill>
                  <a:srgbClr val="000090"/>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rgbClr val="000090"/>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rgbClr val="000090"/>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rgbClr val="000090"/>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rgbClr val="000090"/>
                </a:solidFill>
                <a:latin typeface="Calibri" charset="0"/>
                <a:ea typeface="ＭＳ Ｐゴシック" charset="-128"/>
              </a:defRPr>
            </a:lvl9pPr>
          </a:lstStyle>
          <a:p>
            <a:pPr eaLnBrk="1" hangingPunct="1">
              <a:spcBef>
                <a:spcPct val="0"/>
              </a:spcBef>
              <a:buFontTx/>
              <a:buNone/>
            </a:pPr>
            <a:r>
              <a:rPr lang="en-US" altLang="x-none" sz="1100" dirty="0"/>
              <a:t>Source: Learner-Centered Assessment on College Campuses, </a:t>
            </a:r>
            <a:r>
              <a:rPr lang="en-US" altLang="x-none" sz="1100" dirty="0" err="1"/>
              <a:t>Huba</a:t>
            </a:r>
            <a:r>
              <a:rPr lang="en-US" altLang="x-none" sz="1100" dirty="0"/>
              <a:t> &amp; Freed 2000</a:t>
            </a:r>
          </a:p>
        </p:txBody>
      </p:sp>
      <p:sp>
        <p:nvSpPr>
          <p:cNvPr id="29704" name="Picture 11"/>
          <p:cNvSpPr>
            <a:spLocks noChangeAspect="1" noChangeArrowheads="1"/>
          </p:cNvSpPr>
          <p:nvPr/>
        </p:nvSpPr>
        <p:spPr bwMode="auto">
          <a:xfrm>
            <a:off x="1536700" y="1"/>
            <a:ext cx="2197100" cy="84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endParaRPr lang="x-none" altLang="x-none"/>
          </a:p>
        </p:txBody>
      </p:sp>
      <p:sp>
        <p:nvSpPr>
          <p:cNvPr id="29705" name="Picture 7"/>
          <p:cNvSpPr>
            <a:spLocks noChangeAspect="1" noChangeArrowheads="1"/>
          </p:cNvSpPr>
          <p:nvPr/>
        </p:nvSpPr>
        <p:spPr bwMode="auto">
          <a:xfrm>
            <a:off x="9448800" y="228600"/>
            <a:ext cx="10668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endParaRPr lang="x-none" altLang="x-none"/>
          </a:p>
        </p:txBody>
      </p:sp>
    </p:spTree>
    <p:extLst>
      <p:ext uri="{BB962C8B-B14F-4D97-AF65-F5344CB8AC3E}">
        <p14:creationId xmlns:p14="http://schemas.microsoft.com/office/powerpoint/2010/main" val="2054276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55077" y="266521"/>
            <a:ext cx="9601200" cy="1485900"/>
          </a:xfrm>
        </p:spPr>
        <p:txBody>
          <a:bodyPr/>
          <a:lstStyle/>
          <a:p>
            <a:r>
              <a:rPr lang="en-US" sz="3600" dirty="0">
                <a:latin typeface="Arial" panose="020B0604020202020204" pitchFamily="34" charset="0"/>
                <a:cs typeface="Arial" panose="020B0604020202020204" pitchFamily="34" charset="0"/>
              </a:rPr>
              <a:t>Self-Directed Student Learning</a:t>
            </a:r>
          </a:p>
        </p:txBody>
      </p:sp>
      <p:sp>
        <p:nvSpPr>
          <p:cNvPr id="9" name="Oval 8"/>
          <p:cNvSpPr/>
          <p:nvPr/>
        </p:nvSpPr>
        <p:spPr>
          <a:xfrm>
            <a:off x="1971012" y="2565796"/>
            <a:ext cx="2231712" cy="1295400"/>
          </a:xfrm>
          <a:prstGeom prst="ellipse">
            <a:avLst/>
          </a:prstGeom>
          <a:solidFill>
            <a:srgbClr val="0070C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Practice new behaviors</a:t>
            </a:r>
          </a:p>
        </p:txBody>
      </p:sp>
      <p:sp>
        <p:nvSpPr>
          <p:cNvPr id="10" name="Oval 9"/>
          <p:cNvSpPr/>
          <p:nvPr/>
        </p:nvSpPr>
        <p:spPr>
          <a:xfrm>
            <a:off x="4953000" y="1021278"/>
            <a:ext cx="2514600" cy="1295400"/>
          </a:xfrm>
          <a:prstGeom prst="ellipse">
            <a:avLst/>
          </a:prstGeom>
          <a:solidFill>
            <a:srgbClr val="0070C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Commit to learning not just  getting  good grades</a:t>
            </a:r>
          </a:p>
        </p:txBody>
      </p:sp>
      <p:sp>
        <p:nvSpPr>
          <p:cNvPr id="11" name="Oval 10"/>
          <p:cNvSpPr/>
          <p:nvPr/>
        </p:nvSpPr>
        <p:spPr>
          <a:xfrm>
            <a:off x="8001000" y="1668978"/>
            <a:ext cx="2362200" cy="1295400"/>
          </a:xfrm>
          <a:prstGeom prst="ellipse">
            <a:avLst/>
          </a:prstGeom>
          <a:solidFill>
            <a:srgbClr val="0070C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Be honest with yourself about your strengths &amp; weaknesses</a:t>
            </a:r>
          </a:p>
        </p:txBody>
      </p:sp>
      <p:sp>
        <p:nvSpPr>
          <p:cNvPr id="12" name="Oval 11"/>
          <p:cNvSpPr/>
          <p:nvPr/>
        </p:nvSpPr>
        <p:spPr>
          <a:xfrm>
            <a:off x="4232682" y="4875372"/>
            <a:ext cx="2438400" cy="1295400"/>
          </a:xfrm>
          <a:prstGeom prst="ellipse">
            <a:avLst/>
          </a:prstGeom>
          <a:solidFill>
            <a:srgbClr val="0070C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Where can I get help to build on strengths &amp; reduce gaps?</a:t>
            </a:r>
          </a:p>
        </p:txBody>
      </p:sp>
      <p:sp>
        <p:nvSpPr>
          <p:cNvPr id="13" name="Oval 12"/>
          <p:cNvSpPr/>
          <p:nvPr/>
        </p:nvSpPr>
        <p:spPr>
          <a:xfrm>
            <a:off x="7015610" y="4762501"/>
            <a:ext cx="2362200" cy="1295400"/>
          </a:xfrm>
          <a:prstGeom prst="ellipse">
            <a:avLst/>
          </a:prstGeom>
          <a:solidFill>
            <a:srgbClr val="0070C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Where do I need to improve? </a:t>
            </a:r>
          </a:p>
        </p:txBody>
      </p:sp>
      <p:sp>
        <p:nvSpPr>
          <p:cNvPr id="14" name="Oval 13"/>
          <p:cNvSpPr/>
          <p:nvPr/>
        </p:nvSpPr>
        <p:spPr>
          <a:xfrm>
            <a:off x="8294077" y="3350017"/>
            <a:ext cx="2362200" cy="1295400"/>
          </a:xfrm>
          <a:prstGeom prst="ellipse">
            <a:avLst/>
          </a:prstGeom>
          <a:solidFill>
            <a:srgbClr val="0070C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What am I really good at?</a:t>
            </a:r>
          </a:p>
        </p:txBody>
      </p:sp>
      <p:sp>
        <p:nvSpPr>
          <p:cNvPr id="15" name="Oval 14"/>
          <p:cNvSpPr/>
          <p:nvPr/>
        </p:nvSpPr>
        <p:spPr>
          <a:xfrm>
            <a:off x="2302932" y="991556"/>
            <a:ext cx="2383367" cy="1295400"/>
          </a:xfrm>
          <a:prstGeom prst="ellipse">
            <a:avLst/>
          </a:prstGeom>
          <a:solidFill>
            <a:srgbClr val="0070C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Experiment with new behaviors, thoughts, feelings</a:t>
            </a:r>
          </a:p>
        </p:txBody>
      </p:sp>
      <p:sp>
        <p:nvSpPr>
          <p:cNvPr id="16" name="Oval 15"/>
          <p:cNvSpPr/>
          <p:nvPr/>
        </p:nvSpPr>
        <p:spPr>
          <a:xfrm>
            <a:off x="4648201" y="2583379"/>
            <a:ext cx="3200399" cy="1912421"/>
          </a:xfrm>
          <a:prstGeom prst="ellipse">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Develop trusting relationships- teachers/coaches/ mentors-for help, support, encouragement</a:t>
            </a:r>
          </a:p>
        </p:txBody>
      </p:sp>
      <p:sp>
        <p:nvSpPr>
          <p:cNvPr id="17" name="TextBox 16"/>
          <p:cNvSpPr txBox="1"/>
          <p:nvPr/>
        </p:nvSpPr>
        <p:spPr>
          <a:xfrm>
            <a:off x="1055077" y="6490900"/>
            <a:ext cx="8425219" cy="276999"/>
          </a:xfrm>
          <a:prstGeom prst="rect">
            <a:avLst/>
          </a:prstGeom>
          <a:noFill/>
        </p:spPr>
        <p:txBody>
          <a:bodyPr wrap="square" rtlCol="0">
            <a:spAutoFit/>
          </a:bodyPr>
          <a:lstStyle/>
          <a:p>
            <a:r>
              <a:rPr lang="en-US" sz="1200" dirty="0">
                <a:solidFill>
                  <a:srgbClr val="00004D"/>
                </a:solidFill>
              </a:rPr>
              <a:t>Adapted from A Leadership Imperative:  Building the Emotionally Intelligent Organization, Boyatsis, Van Oosten</a:t>
            </a:r>
          </a:p>
        </p:txBody>
      </p:sp>
      <p:sp>
        <p:nvSpPr>
          <p:cNvPr id="2" name="TextBox 1">
            <a:extLst>
              <a:ext uri="{FF2B5EF4-FFF2-40B4-BE49-F238E27FC236}">
                <a16:creationId xmlns:a16="http://schemas.microsoft.com/office/drawing/2014/main" id="{DB7D0422-3485-924E-BF4C-91E02973BB4B}"/>
              </a:ext>
            </a:extLst>
          </p:cNvPr>
          <p:cNvSpPr txBox="1"/>
          <p:nvPr/>
        </p:nvSpPr>
        <p:spPr>
          <a:xfrm>
            <a:off x="9722338" y="4673353"/>
            <a:ext cx="1704406" cy="1569660"/>
          </a:xfrm>
          <a:prstGeom prst="rect">
            <a:avLst/>
          </a:prstGeom>
          <a:noFill/>
          <a:ln w="38100">
            <a:solidFill>
              <a:srgbClr val="00B0F0"/>
            </a:solidFill>
          </a:ln>
        </p:spPr>
        <p:txBody>
          <a:bodyPr wrap="square" rtlCol="0">
            <a:spAutoFit/>
          </a:bodyPr>
          <a:lstStyle/>
          <a:p>
            <a:pPr algn="r"/>
            <a:r>
              <a:rPr lang="en-US" sz="2400" dirty="0">
                <a:solidFill>
                  <a:srgbClr val="002060"/>
                </a:solidFill>
              </a:rPr>
              <a:t>Always solicit feedback from others </a:t>
            </a:r>
          </a:p>
        </p:txBody>
      </p:sp>
      <p:sp>
        <p:nvSpPr>
          <p:cNvPr id="18" name="Oval 17">
            <a:extLst>
              <a:ext uri="{FF2B5EF4-FFF2-40B4-BE49-F238E27FC236}">
                <a16:creationId xmlns:a16="http://schemas.microsoft.com/office/drawing/2014/main" id="{BEEDD572-3085-0447-B069-190F594067F0}"/>
              </a:ext>
            </a:extLst>
          </p:cNvPr>
          <p:cNvSpPr/>
          <p:nvPr/>
        </p:nvSpPr>
        <p:spPr>
          <a:xfrm>
            <a:off x="2174666" y="3970201"/>
            <a:ext cx="2513117" cy="1295400"/>
          </a:xfrm>
          <a:prstGeom prst="ellipse">
            <a:avLst/>
          </a:prstGeom>
          <a:solidFill>
            <a:srgbClr val="0070C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Be on the lookout for opportunities to learn new things</a:t>
            </a:r>
          </a:p>
        </p:txBody>
      </p:sp>
    </p:spTree>
    <p:extLst>
      <p:ext uri="{BB962C8B-B14F-4D97-AF65-F5344CB8AC3E}">
        <p14:creationId xmlns:p14="http://schemas.microsoft.com/office/powerpoint/2010/main" val="4083088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20204" y="139444"/>
            <a:ext cx="4955356" cy="646331"/>
          </a:xfrm>
          <a:prstGeom prst="rect">
            <a:avLst/>
          </a:prstGeom>
          <a:solidFill>
            <a:srgbClr val="3A0808"/>
          </a:solidFill>
        </p:spPr>
        <p:txBody>
          <a:bodyPr wrap="square" rtlCol="0">
            <a:spAutoFit/>
          </a:bodyPr>
          <a:lstStyle/>
          <a:p>
            <a:pPr algn="ctr" eaLnBrk="0" fontAlgn="base" hangingPunct="0">
              <a:spcBef>
                <a:spcPct val="0"/>
              </a:spcBef>
              <a:spcAft>
                <a:spcPct val="0"/>
              </a:spcAft>
            </a:pPr>
            <a:r>
              <a:rPr lang="en-US" sz="3600" dirty="0">
                <a:solidFill>
                  <a:srgbClr val="FFFFFF">
                    <a:lumMod val="75000"/>
                  </a:srgbClr>
                </a:solidFill>
                <a:ea typeface="ＭＳ Ｐゴシック" pitchFamily="-65" charset="-128"/>
              </a:rPr>
              <a:t>Know Yourself</a:t>
            </a:r>
          </a:p>
        </p:txBody>
      </p:sp>
      <p:sp>
        <p:nvSpPr>
          <p:cNvPr id="9" name="TextBox 8"/>
          <p:cNvSpPr txBox="1"/>
          <p:nvPr/>
        </p:nvSpPr>
        <p:spPr>
          <a:xfrm>
            <a:off x="6685318" y="122596"/>
            <a:ext cx="5049671" cy="646331"/>
          </a:xfrm>
          <a:prstGeom prst="rect">
            <a:avLst/>
          </a:prstGeom>
          <a:solidFill>
            <a:srgbClr val="182D09"/>
          </a:solidFill>
        </p:spPr>
        <p:txBody>
          <a:bodyPr wrap="square" rtlCol="0">
            <a:spAutoFit/>
          </a:bodyPr>
          <a:lstStyle/>
          <a:p>
            <a:pPr algn="ctr" eaLnBrk="0" fontAlgn="base" hangingPunct="0">
              <a:spcBef>
                <a:spcPct val="0"/>
              </a:spcBef>
              <a:spcAft>
                <a:spcPct val="0"/>
              </a:spcAft>
            </a:pPr>
            <a:r>
              <a:rPr lang="en-US" sz="3600" dirty="0">
                <a:solidFill>
                  <a:srgbClr val="FFFFFF">
                    <a:lumMod val="75000"/>
                  </a:srgbClr>
                </a:solidFill>
                <a:ea typeface="ＭＳ Ｐゴシック" pitchFamily="-65" charset="-128"/>
              </a:rPr>
              <a:t>Know</a:t>
            </a:r>
            <a:r>
              <a:rPr lang="en-US" sz="1600" dirty="0">
                <a:solidFill>
                  <a:srgbClr val="FFFFFF">
                    <a:lumMod val="75000"/>
                  </a:srgbClr>
                </a:solidFill>
                <a:ea typeface="ＭＳ Ｐゴシック" pitchFamily="-65" charset="-128"/>
              </a:rPr>
              <a:t> </a:t>
            </a:r>
            <a:r>
              <a:rPr lang="en-US" sz="3600" dirty="0">
                <a:solidFill>
                  <a:srgbClr val="FFFFFF">
                    <a:lumMod val="75000"/>
                  </a:srgbClr>
                </a:solidFill>
                <a:ea typeface="ＭＳ Ｐゴシック" pitchFamily="-65" charset="-128"/>
              </a:rPr>
              <a:t>the</a:t>
            </a:r>
            <a:r>
              <a:rPr lang="en-US" sz="1600" dirty="0">
                <a:solidFill>
                  <a:srgbClr val="FFFFFF">
                    <a:lumMod val="75000"/>
                  </a:srgbClr>
                </a:solidFill>
                <a:ea typeface="ＭＳ Ｐゴシック" pitchFamily="-65" charset="-128"/>
              </a:rPr>
              <a:t> </a:t>
            </a:r>
            <a:r>
              <a:rPr lang="en-US" sz="3600" dirty="0">
                <a:solidFill>
                  <a:srgbClr val="FFFFFF">
                    <a:lumMod val="75000"/>
                  </a:srgbClr>
                </a:solidFill>
                <a:ea typeface="ＭＳ Ｐゴシック" pitchFamily="-65" charset="-128"/>
              </a:rPr>
              <a:t>World</a:t>
            </a:r>
          </a:p>
        </p:txBody>
      </p:sp>
      <p:sp>
        <p:nvSpPr>
          <p:cNvPr id="11" name="TextBox 10"/>
          <p:cNvSpPr txBox="1"/>
          <p:nvPr/>
        </p:nvSpPr>
        <p:spPr>
          <a:xfrm>
            <a:off x="1358250" y="840950"/>
            <a:ext cx="4955356" cy="3570208"/>
          </a:xfrm>
          <a:prstGeom prst="rect">
            <a:avLst/>
          </a:prstGeom>
          <a:solidFill>
            <a:schemeClr val="bg1"/>
          </a:solidFill>
        </p:spPr>
        <p:txBody>
          <a:bodyPr wrap="square" rtlCol="0">
            <a:spAutoFit/>
          </a:bodyPr>
          <a:lstStyle/>
          <a:p>
            <a:pPr marL="457200" indent="-457200" eaLnBrk="0" fontAlgn="base" hangingPunct="0">
              <a:spcBef>
                <a:spcPct val="0"/>
              </a:spcBef>
              <a:spcAft>
                <a:spcPct val="0"/>
              </a:spcAft>
              <a:buFont typeface="Wingdings" pitchFamily="2" charset="2"/>
              <a:buChar char="§"/>
            </a:pPr>
            <a:r>
              <a:rPr lang="en-US" sz="2800" dirty="0">
                <a:solidFill>
                  <a:srgbClr val="0000B9">
                    <a:lumMod val="50000"/>
                  </a:srgbClr>
                </a:solidFill>
                <a:ea typeface="ＭＳ Ｐゴシック" pitchFamily="-65" charset="-128"/>
              </a:rPr>
              <a:t>You are your own best teacher</a:t>
            </a:r>
          </a:p>
          <a:p>
            <a:pPr marL="457200" indent="-457200" eaLnBrk="0" fontAlgn="base" hangingPunct="0">
              <a:spcBef>
                <a:spcPct val="0"/>
              </a:spcBef>
              <a:spcAft>
                <a:spcPct val="0"/>
              </a:spcAft>
              <a:buFont typeface="Wingdings" pitchFamily="2" charset="2"/>
              <a:buChar char="§"/>
            </a:pPr>
            <a:r>
              <a:rPr lang="en-US" sz="2800" dirty="0">
                <a:solidFill>
                  <a:srgbClr val="0000B9">
                    <a:lumMod val="50000"/>
                  </a:srgbClr>
                </a:solidFill>
                <a:ea typeface="ＭＳ Ｐゴシック" pitchFamily="-65" charset="-128"/>
              </a:rPr>
              <a:t>You can learn anything you want</a:t>
            </a:r>
          </a:p>
          <a:p>
            <a:pPr marL="457200" indent="-457200" eaLnBrk="0" fontAlgn="base" hangingPunct="0">
              <a:spcBef>
                <a:spcPct val="0"/>
              </a:spcBef>
              <a:spcAft>
                <a:spcPct val="0"/>
              </a:spcAft>
              <a:buFont typeface="Wingdings" pitchFamily="2" charset="2"/>
              <a:buChar char="§"/>
            </a:pPr>
            <a:r>
              <a:rPr lang="en-US" sz="2800" dirty="0">
                <a:solidFill>
                  <a:srgbClr val="0000B9">
                    <a:lumMod val="50000"/>
                  </a:srgbClr>
                </a:solidFill>
                <a:ea typeface="ＭＳ Ｐゴシック" pitchFamily="-65" charset="-128"/>
              </a:rPr>
              <a:t>Accept responsibility &amp; blame no one</a:t>
            </a:r>
          </a:p>
          <a:p>
            <a:pPr eaLnBrk="0" fontAlgn="base" hangingPunct="0">
              <a:spcBef>
                <a:spcPct val="0"/>
              </a:spcBef>
              <a:spcAft>
                <a:spcPct val="0"/>
              </a:spcAft>
            </a:pPr>
            <a:endParaRPr lang="en-US" sz="2800" dirty="0">
              <a:solidFill>
                <a:srgbClr val="0000B9">
                  <a:lumMod val="50000"/>
                </a:srgbClr>
              </a:solidFill>
              <a:ea typeface="ＭＳ Ｐゴシック" pitchFamily="-65" charset="-128"/>
            </a:endParaRPr>
          </a:p>
          <a:p>
            <a:pPr eaLnBrk="0" fontAlgn="base" hangingPunct="0">
              <a:spcBef>
                <a:spcPct val="0"/>
              </a:spcBef>
              <a:spcAft>
                <a:spcPct val="0"/>
              </a:spcAft>
            </a:pPr>
            <a:endParaRPr lang="en-US" sz="1200" dirty="0">
              <a:solidFill>
                <a:srgbClr val="0000B9">
                  <a:lumMod val="50000"/>
                </a:srgbClr>
              </a:solidFill>
              <a:ea typeface="ＭＳ Ｐゴシック" pitchFamily="-65" charset="-128"/>
            </a:endParaRPr>
          </a:p>
          <a:p>
            <a:pPr marL="285750" indent="-285750" eaLnBrk="0" fontAlgn="base" hangingPunct="0">
              <a:spcBef>
                <a:spcPct val="0"/>
              </a:spcBef>
              <a:spcAft>
                <a:spcPct val="0"/>
              </a:spcAft>
              <a:buFont typeface="Wingdings" pitchFamily="2" charset="2"/>
              <a:buChar char="ü"/>
            </a:pPr>
            <a:r>
              <a:rPr lang="en-US" dirty="0">
                <a:solidFill>
                  <a:srgbClr val="FFFFFF"/>
                </a:solidFill>
                <a:ea typeface="ＭＳ Ｐゴシック" pitchFamily="-65" charset="-128"/>
              </a:rPr>
              <a:t>Sales </a:t>
            </a:r>
          </a:p>
        </p:txBody>
      </p:sp>
      <p:sp>
        <p:nvSpPr>
          <p:cNvPr id="12" name="TextBox 11"/>
          <p:cNvSpPr txBox="1"/>
          <p:nvPr/>
        </p:nvSpPr>
        <p:spPr>
          <a:xfrm>
            <a:off x="6690436" y="815579"/>
            <a:ext cx="5380729" cy="3539430"/>
          </a:xfrm>
          <a:prstGeom prst="rect">
            <a:avLst/>
          </a:prstGeom>
          <a:solidFill>
            <a:schemeClr val="bg1"/>
          </a:solidFill>
        </p:spPr>
        <p:txBody>
          <a:bodyPr wrap="square" rtlCol="0">
            <a:spAutoFit/>
          </a:bodyPr>
          <a:lstStyle/>
          <a:p>
            <a:pPr marL="457200" indent="-457200" eaLnBrk="0" fontAlgn="base" hangingPunct="0">
              <a:spcBef>
                <a:spcPct val="0"/>
              </a:spcBef>
              <a:spcAft>
                <a:spcPct val="0"/>
              </a:spcAft>
              <a:buFont typeface="Wingdings" pitchFamily="2" charset="2"/>
              <a:buChar char="§"/>
            </a:pPr>
            <a:r>
              <a:rPr lang="en-US" sz="2800" dirty="0">
                <a:solidFill>
                  <a:srgbClr val="0000B9">
                    <a:lumMod val="50000"/>
                  </a:srgbClr>
                </a:solidFill>
                <a:ea typeface="ＭＳ Ｐゴシック" pitchFamily="-65" charset="-128"/>
              </a:rPr>
              <a:t>Make learning a life-long habit</a:t>
            </a:r>
          </a:p>
          <a:p>
            <a:pPr marL="457200" indent="-457200" eaLnBrk="0" fontAlgn="base" hangingPunct="0">
              <a:spcBef>
                <a:spcPct val="0"/>
              </a:spcBef>
              <a:spcAft>
                <a:spcPct val="0"/>
              </a:spcAft>
              <a:buFont typeface="Wingdings" pitchFamily="2" charset="2"/>
              <a:buChar char="§"/>
            </a:pPr>
            <a:r>
              <a:rPr lang="en-US" sz="2800" dirty="0">
                <a:solidFill>
                  <a:srgbClr val="0000B9">
                    <a:lumMod val="50000"/>
                  </a:srgbClr>
                </a:solidFill>
                <a:ea typeface="ＭＳ Ｐゴシック" pitchFamily="-65" charset="-128"/>
              </a:rPr>
              <a:t>Be curious</a:t>
            </a:r>
          </a:p>
          <a:p>
            <a:pPr marL="457200" indent="-457200" eaLnBrk="0" fontAlgn="base" hangingPunct="0">
              <a:spcBef>
                <a:spcPct val="0"/>
              </a:spcBef>
              <a:spcAft>
                <a:spcPct val="0"/>
              </a:spcAft>
              <a:buFont typeface="Wingdings" pitchFamily="2" charset="2"/>
              <a:buChar char="§"/>
            </a:pPr>
            <a:r>
              <a:rPr lang="en-US" sz="2800" dirty="0">
                <a:solidFill>
                  <a:srgbClr val="0000B9">
                    <a:lumMod val="50000"/>
                  </a:srgbClr>
                </a:solidFill>
                <a:ea typeface="ＭＳ Ｐゴシック" pitchFamily="-65" charset="-128"/>
              </a:rPr>
              <a:t>Learn by listening to others</a:t>
            </a:r>
          </a:p>
          <a:p>
            <a:pPr marL="515938" lvl="2" indent="-457200" eaLnBrk="0" fontAlgn="base" hangingPunct="0">
              <a:spcBef>
                <a:spcPct val="0"/>
              </a:spcBef>
              <a:spcAft>
                <a:spcPct val="0"/>
              </a:spcAft>
              <a:buFont typeface="Wingdings" pitchFamily="2" charset="2"/>
              <a:buChar char="§"/>
            </a:pPr>
            <a:r>
              <a:rPr lang="en-US" sz="2800" dirty="0">
                <a:solidFill>
                  <a:srgbClr val="0000B9">
                    <a:lumMod val="50000"/>
                  </a:srgbClr>
                </a:solidFill>
                <a:ea typeface="ＭＳ Ｐゴシック" pitchFamily="-65" charset="-128"/>
              </a:rPr>
              <a:t>Engage in formal learning</a:t>
            </a:r>
          </a:p>
          <a:p>
            <a:pPr marL="515938" lvl="2" indent="-457200" eaLnBrk="0" fontAlgn="base" hangingPunct="0">
              <a:spcBef>
                <a:spcPct val="0"/>
              </a:spcBef>
              <a:spcAft>
                <a:spcPct val="0"/>
              </a:spcAft>
              <a:buFont typeface="Wingdings" pitchFamily="2" charset="2"/>
              <a:buChar char="§"/>
            </a:pPr>
            <a:r>
              <a:rPr lang="en-US" sz="2800" dirty="0">
                <a:solidFill>
                  <a:srgbClr val="0000B9">
                    <a:lumMod val="50000"/>
                  </a:srgbClr>
                </a:solidFill>
                <a:ea typeface="ＭＳ Ｐゴシック" pitchFamily="-65" charset="-128"/>
              </a:rPr>
              <a:t>Learn from family, friends, mentors</a:t>
            </a:r>
          </a:p>
          <a:p>
            <a:pPr marL="515938" lvl="2" indent="-457200" eaLnBrk="0" fontAlgn="base" hangingPunct="0">
              <a:spcBef>
                <a:spcPct val="0"/>
              </a:spcBef>
              <a:spcAft>
                <a:spcPct val="0"/>
              </a:spcAft>
              <a:buFont typeface="Wingdings" pitchFamily="2" charset="2"/>
              <a:buChar char="§"/>
            </a:pPr>
            <a:r>
              <a:rPr lang="en-US" sz="2800" dirty="0">
                <a:solidFill>
                  <a:srgbClr val="0000B9">
                    <a:lumMod val="50000"/>
                  </a:srgbClr>
                </a:solidFill>
                <a:ea typeface="ＭＳ Ｐゴシック" pitchFamily="-65" charset="-128"/>
              </a:rPr>
              <a:t>Learn from experience &amp; adversity</a:t>
            </a:r>
          </a:p>
        </p:txBody>
      </p:sp>
      <p:sp>
        <p:nvSpPr>
          <p:cNvPr id="16" name="Rectangle 15"/>
          <p:cNvSpPr/>
          <p:nvPr/>
        </p:nvSpPr>
        <p:spPr>
          <a:xfrm rot="16200000">
            <a:off x="9760965" y="4411176"/>
            <a:ext cx="4343400" cy="276999"/>
          </a:xfrm>
          <a:prstGeom prst="rect">
            <a:avLst/>
          </a:prstGeom>
        </p:spPr>
        <p:txBody>
          <a:bodyPr wrap="square">
            <a:spAutoFit/>
          </a:bodyPr>
          <a:lstStyle/>
          <a:p>
            <a:pPr eaLnBrk="0" fontAlgn="base" hangingPunct="0">
              <a:spcBef>
                <a:spcPct val="0"/>
              </a:spcBef>
              <a:spcAft>
                <a:spcPct val="0"/>
              </a:spcAft>
            </a:pPr>
            <a:r>
              <a:rPr lang="en-US" sz="1200" dirty="0">
                <a:solidFill>
                  <a:srgbClr val="0000B9">
                    <a:lumMod val="50000"/>
                  </a:srgbClr>
                </a:solidFill>
                <a:ea typeface="ＭＳ Ｐゴシック" pitchFamily="-65" charset="-128"/>
                <a:cs typeface="Arial" pitchFamily="34" charset="0"/>
              </a:rPr>
              <a:t>Adapted from: On Becoming a Leader, W. </a:t>
            </a:r>
            <a:r>
              <a:rPr lang="en-US" sz="1200" dirty="0" err="1">
                <a:solidFill>
                  <a:srgbClr val="0000B9">
                    <a:lumMod val="50000"/>
                  </a:srgbClr>
                </a:solidFill>
                <a:ea typeface="ＭＳ Ｐゴシック" pitchFamily="-65" charset="-128"/>
                <a:cs typeface="Arial" pitchFamily="34" charset="0"/>
              </a:rPr>
              <a:t>Bennis</a:t>
            </a:r>
            <a:r>
              <a:rPr lang="en-US" sz="1200" dirty="0">
                <a:solidFill>
                  <a:srgbClr val="0000B9">
                    <a:lumMod val="50000"/>
                  </a:srgbClr>
                </a:solidFill>
                <a:ea typeface="ＭＳ Ｐゴシック" pitchFamily="-65" charset="-128"/>
                <a:cs typeface="Arial" pitchFamily="34" charset="0"/>
              </a:rPr>
              <a:t>, 2009</a:t>
            </a:r>
          </a:p>
        </p:txBody>
      </p:sp>
      <p:sp>
        <p:nvSpPr>
          <p:cNvPr id="2" name="Rectangle 1">
            <a:extLst>
              <a:ext uri="{FF2B5EF4-FFF2-40B4-BE49-F238E27FC236}">
                <a16:creationId xmlns:a16="http://schemas.microsoft.com/office/drawing/2014/main" id="{49291B5B-289B-FC47-A99A-2E4B982CC348}"/>
              </a:ext>
            </a:extLst>
          </p:cNvPr>
          <p:cNvSpPr/>
          <p:nvPr/>
        </p:nvSpPr>
        <p:spPr>
          <a:xfrm>
            <a:off x="1728906" y="4549676"/>
            <a:ext cx="9169400" cy="2308324"/>
          </a:xfrm>
          <a:prstGeom prst="rect">
            <a:avLst/>
          </a:prstGeom>
        </p:spPr>
        <p:txBody>
          <a:bodyPr wrap="square">
            <a:spAutoFit/>
          </a:bodyPr>
          <a:lstStyle/>
          <a:p>
            <a:pPr algn="ctr" eaLnBrk="0" fontAlgn="base" hangingPunct="0">
              <a:spcBef>
                <a:spcPct val="0"/>
              </a:spcBef>
              <a:spcAft>
                <a:spcPct val="0"/>
              </a:spcAft>
            </a:pPr>
            <a:r>
              <a:rPr lang="en-US" sz="3600" dirty="0">
                <a:solidFill>
                  <a:srgbClr val="002060"/>
                </a:solidFill>
                <a:ea typeface="ＭＳ Ｐゴシック" pitchFamily="-65" charset="-128"/>
              </a:rPr>
              <a:t>True learning and understanding comes from reflecting on your experiences. Always be thinking about </a:t>
            </a:r>
            <a:r>
              <a:rPr lang="en-US" sz="3600" b="1" i="1" dirty="0">
                <a:solidFill>
                  <a:srgbClr val="002060"/>
                </a:solidFill>
                <a:ea typeface="ＭＳ Ｐゴシック" pitchFamily="-65" charset="-128"/>
              </a:rPr>
              <a:t>what</a:t>
            </a:r>
            <a:r>
              <a:rPr lang="en-US" sz="3600" dirty="0">
                <a:solidFill>
                  <a:srgbClr val="002060"/>
                </a:solidFill>
                <a:ea typeface="ＭＳ Ｐゴシック" pitchFamily="-65" charset="-128"/>
              </a:rPr>
              <a:t> you have learned, and </a:t>
            </a:r>
            <a:r>
              <a:rPr lang="en-US" sz="3600" b="1" i="1" dirty="0">
                <a:solidFill>
                  <a:srgbClr val="002060"/>
                </a:solidFill>
                <a:ea typeface="ＭＳ Ｐゴシック" pitchFamily="-65" charset="-128"/>
              </a:rPr>
              <a:t>why</a:t>
            </a:r>
            <a:r>
              <a:rPr lang="en-US" sz="3600" dirty="0">
                <a:solidFill>
                  <a:srgbClr val="002060"/>
                </a:solidFill>
                <a:ea typeface="ＭＳ Ｐゴシック" pitchFamily="-65" charset="-128"/>
              </a:rPr>
              <a:t> you have learned it.</a:t>
            </a:r>
          </a:p>
        </p:txBody>
      </p:sp>
      <p:pic>
        <p:nvPicPr>
          <p:cNvPr id="4" name="Picture 3">
            <a:extLst>
              <a:ext uri="{FF2B5EF4-FFF2-40B4-BE49-F238E27FC236}">
                <a16:creationId xmlns:a16="http://schemas.microsoft.com/office/drawing/2014/main" id="{977CD71B-7C4D-6749-80B0-CC68D9F13823}"/>
              </a:ext>
            </a:extLst>
          </p:cNvPr>
          <p:cNvPicPr>
            <a:picLocks noChangeAspect="1"/>
          </p:cNvPicPr>
          <p:nvPr/>
        </p:nvPicPr>
        <p:blipFill>
          <a:blip r:embed="rId3"/>
          <a:stretch>
            <a:fillRect/>
          </a:stretch>
        </p:blipFill>
        <p:spPr>
          <a:xfrm rot="16200000">
            <a:off x="-2979455" y="2894074"/>
            <a:ext cx="6854949" cy="1066800"/>
          </a:xfrm>
          <a:prstGeom prst="rect">
            <a:avLst/>
          </a:prstGeom>
        </p:spPr>
      </p:pic>
    </p:spTree>
    <p:extLst>
      <p:ext uri="{BB962C8B-B14F-4D97-AF65-F5344CB8AC3E}">
        <p14:creationId xmlns:p14="http://schemas.microsoft.com/office/powerpoint/2010/main" val="169268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CE6ACD-0889-B042-9400-6873EABA91A3}"/>
              </a:ext>
            </a:extLst>
          </p:cNvPr>
          <p:cNvPicPr>
            <a:picLocks noChangeAspect="1"/>
          </p:cNvPicPr>
          <p:nvPr/>
        </p:nvPicPr>
        <p:blipFill>
          <a:blip r:embed="rId3"/>
          <a:stretch>
            <a:fillRect/>
          </a:stretch>
        </p:blipFill>
        <p:spPr>
          <a:xfrm>
            <a:off x="-1" y="2176105"/>
            <a:ext cx="3657601" cy="2497496"/>
          </a:xfrm>
          <a:prstGeom prst="rect">
            <a:avLst/>
          </a:prstGeom>
        </p:spPr>
      </p:pic>
      <p:pic>
        <p:nvPicPr>
          <p:cNvPr id="7" name="Picture 6">
            <a:extLst>
              <a:ext uri="{FF2B5EF4-FFF2-40B4-BE49-F238E27FC236}">
                <a16:creationId xmlns:a16="http://schemas.microsoft.com/office/drawing/2014/main" id="{451B5E8D-57F4-DE4A-ADD2-249F72D36824}"/>
              </a:ext>
            </a:extLst>
          </p:cNvPr>
          <p:cNvPicPr>
            <a:picLocks noChangeAspect="1"/>
          </p:cNvPicPr>
          <p:nvPr/>
        </p:nvPicPr>
        <p:blipFill>
          <a:blip r:embed="rId4"/>
          <a:stretch>
            <a:fillRect/>
          </a:stretch>
        </p:blipFill>
        <p:spPr>
          <a:xfrm>
            <a:off x="0" y="0"/>
            <a:ext cx="3657600" cy="1879600"/>
          </a:xfrm>
          <a:prstGeom prst="rect">
            <a:avLst/>
          </a:prstGeom>
        </p:spPr>
      </p:pic>
      <p:pic>
        <p:nvPicPr>
          <p:cNvPr id="11" name="Picture 10">
            <a:extLst>
              <a:ext uri="{FF2B5EF4-FFF2-40B4-BE49-F238E27FC236}">
                <a16:creationId xmlns:a16="http://schemas.microsoft.com/office/drawing/2014/main" id="{9C42ADC7-076F-C642-98C6-8AF0E2349516}"/>
              </a:ext>
            </a:extLst>
          </p:cNvPr>
          <p:cNvPicPr>
            <a:picLocks noChangeAspect="1"/>
          </p:cNvPicPr>
          <p:nvPr/>
        </p:nvPicPr>
        <p:blipFill>
          <a:blip r:embed="rId5"/>
          <a:stretch>
            <a:fillRect/>
          </a:stretch>
        </p:blipFill>
        <p:spPr>
          <a:xfrm>
            <a:off x="0" y="4898571"/>
            <a:ext cx="3657600" cy="1942496"/>
          </a:xfrm>
          <a:prstGeom prst="rect">
            <a:avLst/>
          </a:prstGeom>
        </p:spPr>
      </p:pic>
      <p:pic>
        <p:nvPicPr>
          <p:cNvPr id="3" name="Picture 2">
            <a:extLst>
              <a:ext uri="{FF2B5EF4-FFF2-40B4-BE49-F238E27FC236}">
                <a16:creationId xmlns:a16="http://schemas.microsoft.com/office/drawing/2014/main" id="{DDE3DDE0-70FC-C043-97FC-A92A69EF25A7}"/>
              </a:ext>
            </a:extLst>
          </p:cNvPr>
          <p:cNvPicPr>
            <a:picLocks noChangeAspect="1"/>
          </p:cNvPicPr>
          <p:nvPr/>
        </p:nvPicPr>
        <p:blipFill>
          <a:blip r:embed="rId6"/>
          <a:stretch>
            <a:fillRect/>
          </a:stretch>
        </p:blipFill>
        <p:spPr>
          <a:xfrm>
            <a:off x="3657600" y="0"/>
            <a:ext cx="8534400" cy="1879600"/>
          </a:xfrm>
          <a:prstGeom prst="rect">
            <a:avLst/>
          </a:prstGeom>
        </p:spPr>
      </p:pic>
      <p:pic>
        <p:nvPicPr>
          <p:cNvPr id="6" name="Picture 5">
            <a:extLst>
              <a:ext uri="{FF2B5EF4-FFF2-40B4-BE49-F238E27FC236}">
                <a16:creationId xmlns:a16="http://schemas.microsoft.com/office/drawing/2014/main" id="{70EE9538-1D19-2E4D-B43A-719A03F69B0B}"/>
              </a:ext>
            </a:extLst>
          </p:cNvPr>
          <p:cNvPicPr>
            <a:picLocks noChangeAspect="1"/>
          </p:cNvPicPr>
          <p:nvPr/>
        </p:nvPicPr>
        <p:blipFill>
          <a:blip r:embed="rId7"/>
          <a:stretch>
            <a:fillRect/>
          </a:stretch>
        </p:blipFill>
        <p:spPr>
          <a:xfrm>
            <a:off x="3924300" y="2061708"/>
            <a:ext cx="3251200" cy="2654754"/>
          </a:xfrm>
          <a:prstGeom prst="rect">
            <a:avLst/>
          </a:prstGeom>
        </p:spPr>
      </p:pic>
      <p:sp>
        <p:nvSpPr>
          <p:cNvPr id="9" name="TextBox 8">
            <a:extLst>
              <a:ext uri="{FF2B5EF4-FFF2-40B4-BE49-F238E27FC236}">
                <a16:creationId xmlns:a16="http://schemas.microsoft.com/office/drawing/2014/main" id="{340618DC-C4A2-1C4D-8100-713D89A1CA91}"/>
              </a:ext>
            </a:extLst>
          </p:cNvPr>
          <p:cNvSpPr txBox="1"/>
          <p:nvPr/>
        </p:nvSpPr>
        <p:spPr>
          <a:xfrm>
            <a:off x="7175500" y="1879600"/>
            <a:ext cx="4813300" cy="5047536"/>
          </a:xfrm>
          <a:prstGeom prst="rect">
            <a:avLst/>
          </a:prstGeom>
          <a:noFill/>
        </p:spPr>
        <p:txBody>
          <a:bodyPr wrap="square" rtlCol="0">
            <a:spAutoFit/>
          </a:bodyPr>
          <a:lstStyle/>
          <a:p>
            <a:pPr marL="457200" indent="-457200">
              <a:buFont typeface="Wingdings" pitchFamily="2" charset="2"/>
              <a:buChar char="§"/>
            </a:pPr>
            <a:r>
              <a:rPr lang="en-US" sz="2300" dirty="0">
                <a:solidFill>
                  <a:srgbClr val="002060"/>
                </a:solidFill>
              </a:rPr>
              <a:t>Write a brief essay about why you chose to attend PPU/why you are proud to be a PPU student</a:t>
            </a:r>
          </a:p>
          <a:p>
            <a:pPr marL="457200" indent="-457200">
              <a:buFont typeface="Wingdings" pitchFamily="2" charset="2"/>
              <a:buChar char="§"/>
            </a:pPr>
            <a:r>
              <a:rPr lang="en-US" sz="2300" dirty="0">
                <a:solidFill>
                  <a:srgbClr val="002060"/>
                </a:solidFill>
              </a:rPr>
              <a:t>Review PPU’s website and talk to other students and identify ways that you can learn and contribute (“give back”) beyond classroom and formal learning. Make a list of these ways</a:t>
            </a:r>
          </a:p>
          <a:p>
            <a:pPr marL="457200" indent="-457200">
              <a:buFont typeface="Wingdings" pitchFamily="2" charset="2"/>
              <a:buChar char="§"/>
            </a:pPr>
            <a:r>
              <a:rPr lang="en-US" sz="2300" dirty="0">
                <a:solidFill>
                  <a:srgbClr val="002060"/>
                </a:solidFill>
              </a:rPr>
              <a:t>Select 2 activities from your list that interest you, and describe why, and how these activities could contribute to your learning, and to helping others</a:t>
            </a:r>
          </a:p>
        </p:txBody>
      </p:sp>
      <p:pic>
        <p:nvPicPr>
          <p:cNvPr id="8" name="Picture 7" descr="Screen Shot 2017-02-23 at 3.41.35 PM.png">
            <a:extLst>
              <a:ext uri="{FF2B5EF4-FFF2-40B4-BE49-F238E27FC236}">
                <a16:creationId xmlns:a16="http://schemas.microsoft.com/office/drawing/2014/main" id="{DB3E3BF1-36C9-A34D-8A95-1AE0665C8C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4300" y="4898570"/>
            <a:ext cx="3251200" cy="1959430"/>
          </a:xfrm>
          <a:prstGeom prst="rect">
            <a:avLst/>
          </a:prstGeom>
        </p:spPr>
      </p:pic>
    </p:spTree>
    <p:extLst>
      <p:ext uri="{BB962C8B-B14F-4D97-AF65-F5344CB8AC3E}">
        <p14:creationId xmlns:p14="http://schemas.microsoft.com/office/powerpoint/2010/main" val="2213543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9E5FC6-AAC2-744B-818D-F828FE24A24C}"/>
              </a:ext>
            </a:extLst>
          </p:cNvPr>
          <p:cNvPicPr>
            <a:picLocks noChangeAspect="1"/>
          </p:cNvPicPr>
          <p:nvPr/>
        </p:nvPicPr>
        <p:blipFill>
          <a:blip r:embed="rId3"/>
          <a:stretch>
            <a:fillRect/>
          </a:stretch>
        </p:blipFill>
        <p:spPr>
          <a:xfrm>
            <a:off x="-123092" y="0"/>
            <a:ext cx="12192000" cy="6858000"/>
          </a:xfrm>
          <a:prstGeom prst="rect">
            <a:avLst/>
          </a:prstGeom>
        </p:spPr>
      </p:pic>
      <p:sp>
        <p:nvSpPr>
          <p:cNvPr id="4" name="TextBox 3">
            <a:extLst>
              <a:ext uri="{FF2B5EF4-FFF2-40B4-BE49-F238E27FC236}">
                <a16:creationId xmlns:a16="http://schemas.microsoft.com/office/drawing/2014/main" id="{F4354D0C-B990-DF44-900F-5A6DF42BA18E}"/>
              </a:ext>
            </a:extLst>
          </p:cNvPr>
          <p:cNvSpPr txBox="1"/>
          <p:nvPr/>
        </p:nvSpPr>
        <p:spPr>
          <a:xfrm>
            <a:off x="1650339" y="193428"/>
            <a:ext cx="10189969" cy="1354217"/>
          </a:xfrm>
          <a:prstGeom prst="rect">
            <a:avLst/>
          </a:prstGeom>
          <a:noFill/>
        </p:spPr>
        <p:txBody>
          <a:bodyPr wrap="none" rtlCol="0">
            <a:spAutoFit/>
          </a:bodyPr>
          <a:lstStyle/>
          <a:p>
            <a:r>
              <a:rPr lang="en-US" sz="4400" b="1" dirty="0">
                <a:solidFill>
                  <a:srgbClr val="002060"/>
                </a:solidFill>
              </a:rPr>
              <a:t>	STUDENT PANEL: </a:t>
            </a:r>
          </a:p>
          <a:p>
            <a:r>
              <a:rPr lang="en-US" sz="3800" b="1" dirty="0">
                <a:solidFill>
                  <a:srgbClr val="002060"/>
                </a:solidFill>
              </a:rPr>
              <a:t>			Transition from High School to PPU </a:t>
            </a:r>
          </a:p>
        </p:txBody>
      </p:sp>
    </p:spTree>
    <p:extLst>
      <p:ext uri="{BB962C8B-B14F-4D97-AF65-F5344CB8AC3E}">
        <p14:creationId xmlns:p14="http://schemas.microsoft.com/office/powerpoint/2010/main" val="2315542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Picture 3" descr="Unknown.jpg">
            <a:extLst>
              <a:ext uri="{FF2B5EF4-FFF2-40B4-BE49-F238E27FC236}">
                <a16:creationId xmlns:a16="http://schemas.microsoft.com/office/drawing/2014/main" id="{E119967E-5B48-AA4E-85B4-84678E1AE96B}"/>
              </a:ext>
            </a:extLst>
          </p:cNvPr>
          <p:cNvSpPr>
            <a:spLocks noChangeAspect="1" noChangeArrowheads="1"/>
          </p:cNvSpPr>
          <p:nvPr/>
        </p:nvSpPr>
        <p:spPr bwMode="auto">
          <a:xfrm>
            <a:off x="6324600" y="4860925"/>
            <a:ext cx="34925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8" name="Picture 7">
            <a:extLst>
              <a:ext uri="{FF2B5EF4-FFF2-40B4-BE49-F238E27FC236}">
                <a16:creationId xmlns:a16="http://schemas.microsoft.com/office/drawing/2014/main" id="{224C9017-FB2B-3242-BB28-AC9E2EF90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09" y="0"/>
            <a:ext cx="6090108" cy="3038510"/>
          </a:xfrm>
          <a:prstGeom prst="rect">
            <a:avLst/>
          </a:prstGeom>
        </p:spPr>
      </p:pic>
      <p:pic>
        <p:nvPicPr>
          <p:cNvPr id="9" name="Picture 8">
            <a:extLst>
              <a:ext uri="{FF2B5EF4-FFF2-40B4-BE49-F238E27FC236}">
                <a16:creationId xmlns:a16="http://schemas.microsoft.com/office/drawing/2014/main" id="{161E988B-23F3-D046-8185-DD3912F955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710" y="2509513"/>
            <a:ext cx="6090108" cy="4348487"/>
          </a:xfrm>
          <a:prstGeom prst="rect">
            <a:avLst/>
          </a:prstGeom>
        </p:spPr>
      </p:pic>
      <p:sp>
        <p:nvSpPr>
          <p:cNvPr id="10" name="Text Placeholder 2">
            <a:extLst>
              <a:ext uri="{FF2B5EF4-FFF2-40B4-BE49-F238E27FC236}">
                <a16:creationId xmlns:a16="http://schemas.microsoft.com/office/drawing/2014/main" id="{AC4448AC-6597-BF4E-817B-50916B871980}"/>
              </a:ext>
            </a:extLst>
          </p:cNvPr>
          <p:cNvSpPr txBox="1">
            <a:spLocks/>
          </p:cNvSpPr>
          <p:nvPr/>
        </p:nvSpPr>
        <p:spPr>
          <a:xfrm>
            <a:off x="6631975" y="267253"/>
            <a:ext cx="5380383" cy="6285948"/>
          </a:xfrm>
          <a:prstGeom prst="rect">
            <a:avLst/>
          </a:prstGeom>
          <a:solidFill>
            <a:schemeClr val="bg1">
              <a:lumMod val="85000"/>
            </a:schemeClr>
          </a:solidFill>
          <a:ln>
            <a:solidFill>
              <a:schemeClr val="bg1">
                <a:lumMod val="95000"/>
              </a:schemeClr>
            </a:solidFill>
          </a:ln>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buFont typeface="Wingdings" pitchFamily="2" charset="2"/>
              <a:buChar char="§"/>
              <a:defRPr/>
            </a:pPr>
            <a:r>
              <a:rPr lang="en-US" sz="2800" dirty="0"/>
              <a:t>How has your thinking changed? </a:t>
            </a:r>
          </a:p>
          <a:p>
            <a:pPr>
              <a:buFont typeface="Wingdings" pitchFamily="2" charset="2"/>
              <a:buChar char="§"/>
              <a:defRPr/>
            </a:pPr>
            <a:r>
              <a:rPr lang="en-US" sz="2800" dirty="0"/>
              <a:t>Will you do anything differently as a result? </a:t>
            </a:r>
          </a:p>
          <a:p>
            <a:pPr>
              <a:buFont typeface="Wingdings" pitchFamily="2" charset="2"/>
              <a:buChar char="§"/>
              <a:defRPr/>
            </a:pPr>
            <a:r>
              <a:rPr lang="en-US" sz="2800" dirty="0"/>
              <a:t>Do you plan to make any changes in how you think of yourself? </a:t>
            </a:r>
          </a:p>
          <a:p>
            <a:pPr>
              <a:buFont typeface="Wingdings" pitchFamily="2" charset="2"/>
              <a:buChar char="§"/>
              <a:defRPr/>
            </a:pPr>
            <a:r>
              <a:rPr lang="en-US" sz="2800" dirty="0"/>
              <a:t>Do you plan to make any changes in how you relate to others? </a:t>
            </a:r>
          </a:p>
          <a:p>
            <a:pPr>
              <a:buFont typeface="Wingdings" pitchFamily="2" charset="2"/>
              <a:buChar char="§"/>
              <a:defRPr/>
            </a:pPr>
            <a:r>
              <a:rPr lang="en-US" sz="2800" dirty="0"/>
              <a:t>What new perspectives can you apply to your studies, work, relationships….? </a:t>
            </a:r>
          </a:p>
          <a:p>
            <a:pPr marL="0" indent="0">
              <a:buFont typeface="Franklin Gothic Book" panose="020B0503020102020204" pitchFamily="34" charset="0"/>
              <a:buNone/>
              <a:defRPr/>
            </a:pPr>
            <a:r>
              <a:rPr lang="en-US" sz="2400" b="1" dirty="0"/>
              <a:t> </a:t>
            </a:r>
            <a:endParaRPr lang="en-US" sz="2400" dirty="0"/>
          </a:p>
          <a:p>
            <a:pPr marL="0" indent="0">
              <a:buFont typeface="Franklin Gothic Book" panose="020B0503020102020204" pitchFamily="34" charset="0"/>
              <a:buNone/>
              <a:defRPr/>
            </a:pPr>
            <a:endParaRPr lang="en-US" sz="2400" dirty="0">
              <a:latin typeface="Calibri"/>
              <a:ea typeface="Calibri"/>
              <a:cs typeface="Times New Roman"/>
            </a:endParaRPr>
          </a:p>
        </p:txBody>
      </p:sp>
      <p:pic>
        <p:nvPicPr>
          <p:cNvPr id="6" name="Picture 5">
            <a:extLst>
              <a:ext uri="{FF2B5EF4-FFF2-40B4-BE49-F238E27FC236}">
                <a16:creationId xmlns:a16="http://schemas.microsoft.com/office/drawing/2014/main" id="{EF7493F0-6353-B842-B543-107635660D89}"/>
              </a:ext>
            </a:extLst>
          </p:cNvPr>
          <p:cNvPicPr>
            <a:picLocks noChangeAspect="1"/>
          </p:cNvPicPr>
          <p:nvPr/>
        </p:nvPicPr>
        <p:blipFill>
          <a:blip r:embed="rId5"/>
          <a:stretch>
            <a:fillRect/>
          </a:stretch>
        </p:blipFill>
        <p:spPr>
          <a:xfrm>
            <a:off x="416708" y="0"/>
            <a:ext cx="1835424" cy="1556570"/>
          </a:xfrm>
          <a:prstGeom prst="rect">
            <a:avLst/>
          </a:prstGeom>
        </p:spPr>
      </p:pic>
      <p:pic>
        <p:nvPicPr>
          <p:cNvPr id="7" name="Picture 6" descr="Screen Shot 2017-02-23 at 3.41.35 PM.png">
            <a:extLst>
              <a:ext uri="{FF2B5EF4-FFF2-40B4-BE49-F238E27FC236}">
                <a16:creationId xmlns:a16="http://schemas.microsoft.com/office/drawing/2014/main" id="{D5987E1B-0D19-B041-BA81-43135447EB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627" y="2314154"/>
            <a:ext cx="1798506" cy="1263535"/>
          </a:xfrm>
          <a:prstGeom prst="rect">
            <a:avLst/>
          </a:prstGeom>
        </p:spPr>
      </p:pic>
    </p:spTree>
    <p:extLst>
      <p:ext uri="{BB962C8B-B14F-4D97-AF65-F5344CB8AC3E}">
        <p14:creationId xmlns:p14="http://schemas.microsoft.com/office/powerpoint/2010/main" val="4281687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7050159" y="384586"/>
            <a:ext cx="5141842" cy="6473414"/>
          </a:xfrm>
        </p:spPr>
        <p:txBody>
          <a:bodyPr>
            <a:normAutofit/>
          </a:bodyPr>
          <a:lstStyle/>
          <a:p>
            <a:pPr marL="0" indent="0">
              <a:buNone/>
              <a:defRPr/>
            </a:pPr>
            <a:endParaRPr lang="en-US" sz="3600" dirty="0">
              <a:solidFill>
                <a:srgbClr val="002060"/>
              </a:solidFill>
            </a:endParaRPr>
          </a:p>
          <a:p>
            <a:pPr marL="571500" lvl="1" indent="-571500">
              <a:buClr>
                <a:srgbClr val="002060"/>
              </a:buClr>
              <a:buSzPct val="70000"/>
              <a:buFont typeface="Wingdings" pitchFamily="2" charset="2"/>
              <a:buChar char="§"/>
              <a:defRPr/>
            </a:pPr>
            <a:r>
              <a:rPr lang="en-US" sz="2800" i="0" dirty="0">
                <a:solidFill>
                  <a:srgbClr val="002060"/>
                </a:solidFill>
                <a:cs typeface="Calibri" panose="020F0502020204030204" pitchFamily="34" charset="0"/>
              </a:rPr>
              <a:t>Difference between high school and college</a:t>
            </a:r>
          </a:p>
          <a:p>
            <a:pPr marL="1028700" lvl="2" indent="-571500">
              <a:buClr>
                <a:srgbClr val="002060"/>
              </a:buClr>
              <a:buSzPct val="70000"/>
              <a:buFont typeface="Arial" panose="020B0604020202020204" pitchFamily="34" charset="0"/>
              <a:buChar char="•"/>
              <a:defRPr/>
            </a:pPr>
            <a:r>
              <a:rPr lang="en-US" sz="2600" dirty="0">
                <a:solidFill>
                  <a:srgbClr val="002060"/>
                </a:solidFill>
                <a:cs typeface="Calibri" panose="020F0502020204030204" pitchFamily="34" charset="0"/>
              </a:rPr>
              <a:t>Understanding the new learning environment</a:t>
            </a:r>
          </a:p>
          <a:p>
            <a:pPr marL="571500" lvl="1" indent="-571500">
              <a:buClr>
                <a:srgbClr val="002060"/>
              </a:buClr>
              <a:buSzPct val="70000"/>
              <a:buFont typeface="Wingdings" pitchFamily="2" charset="2"/>
              <a:buChar char="§"/>
              <a:defRPr/>
            </a:pPr>
            <a:r>
              <a:rPr lang="en-US" sz="2800" i="0" dirty="0">
                <a:solidFill>
                  <a:srgbClr val="002060"/>
                </a:solidFill>
                <a:cs typeface="Calibri" panose="020F0502020204030204" pitchFamily="34" charset="0"/>
              </a:rPr>
              <a:t>Student as integral part of the learning process</a:t>
            </a:r>
          </a:p>
          <a:p>
            <a:pPr marL="1028700" lvl="2" indent="-571500">
              <a:buClr>
                <a:srgbClr val="002060"/>
              </a:buClr>
              <a:buSzPct val="70000"/>
              <a:buFont typeface="Arial" panose="020B0604020202020204" pitchFamily="34" charset="0"/>
              <a:buChar char="•"/>
              <a:defRPr/>
            </a:pPr>
            <a:r>
              <a:rPr lang="en-US" sz="2600" dirty="0">
                <a:solidFill>
                  <a:srgbClr val="002060"/>
                </a:solidFill>
                <a:cs typeface="Calibri" panose="020F0502020204030204" pitchFamily="34" charset="0"/>
              </a:rPr>
              <a:t>Roles/responsibilities as a university student</a:t>
            </a:r>
          </a:p>
          <a:p>
            <a:pPr marL="1028700" lvl="2" indent="-571500">
              <a:buClr>
                <a:srgbClr val="002060"/>
              </a:buClr>
              <a:buSzPct val="70000"/>
              <a:buFont typeface="Arial" panose="020B0604020202020204" pitchFamily="34" charset="0"/>
              <a:buChar char="•"/>
              <a:defRPr/>
            </a:pPr>
            <a:r>
              <a:rPr lang="en-US" sz="2600" dirty="0">
                <a:solidFill>
                  <a:srgbClr val="002060"/>
                </a:solidFill>
                <a:cs typeface="Calibri" panose="020F0502020204030204" pitchFamily="34" charset="0"/>
              </a:rPr>
              <a:t>Student as a source of knowledge and skill acquisition</a:t>
            </a:r>
          </a:p>
          <a:p>
            <a:pPr marL="571500" lvl="1" indent="-571500">
              <a:buClr>
                <a:srgbClr val="002060"/>
              </a:buClr>
              <a:buSzPct val="70000"/>
              <a:buFont typeface="Wingdings" pitchFamily="2" charset="2"/>
              <a:buChar char="§"/>
              <a:defRPr/>
            </a:pPr>
            <a:r>
              <a:rPr lang="en-US" sz="2800" i="0" dirty="0">
                <a:solidFill>
                  <a:srgbClr val="002060"/>
                </a:solidFill>
                <a:cs typeface="Calibri" panose="020F0502020204030204" pitchFamily="34" charset="0"/>
              </a:rPr>
              <a:t>Students loyalty and commitment to the university</a:t>
            </a:r>
          </a:p>
          <a:p>
            <a:pPr marL="457200" lvl="1" indent="0">
              <a:buNone/>
              <a:defRPr/>
            </a:pPr>
            <a:endParaRPr lang="en-US" sz="3600" dirty="0">
              <a:solidFill>
                <a:srgbClr val="002060"/>
              </a:solidFill>
            </a:endParaRPr>
          </a:p>
          <a:p>
            <a:pPr marL="0" indent="0">
              <a:buNone/>
              <a:defRPr/>
            </a:pPr>
            <a:endParaRPr lang="en-US" altLang="en-US" dirty="0">
              <a:ea typeface="+mn-ea"/>
              <a:cs typeface="+mn-cs"/>
            </a:endParaRPr>
          </a:p>
        </p:txBody>
      </p:sp>
      <p:pic>
        <p:nvPicPr>
          <p:cNvPr id="3" name="Picture 2">
            <a:extLst>
              <a:ext uri="{FF2B5EF4-FFF2-40B4-BE49-F238E27FC236}">
                <a16:creationId xmlns:a16="http://schemas.microsoft.com/office/drawing/2014/main" id="{2377A368-382A-3743-8558-4E930ED91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392" y="0"/>
            <a:ext cx="6611766" cy="6858000"/>
          </a:xfrm>
          <a:prstGeom prst="rect">
            <a:avLst/>
          </a:prstGeom>
        </p:spPr>
      </p:pic>
    </p:spTree>
    <p:extLst>
      <p:ext uri="{BB962C8B-B14F-4D97-AF65-F5344CB8AC3E}">
        <p14:creationId xmlns:p14="http://schemas.microsoft.com/office/powerpoint/2010/main" val="3460438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52CDF3-32C9-4644-929D-548798EACC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08430" cy="6858000"/>
          </a:xfrm>
          <a:prstGeom prst="rect">
            <a:avLst/>
          </a:prstGeom>
        </p:spPr>
      </p:pic>
      <p:pic>
        <p:nvPicPr>
          <p:cNvPr id="4" name="Picture 3">
            <a:extLst>
              <a:ext uri="{FF2B5EF4-FFF2-40B4-BE49-F238E27FC236}">
                <a16:creationId xmlns:a16="http://schemas.microsoft.com/office/drawing/2014/main" id="{A88153BC-2984-0140-89E9-62021E78AA7C}"/>
              </a:ext>
            </a:extLst>
          </p:cNvPr>
          <p:cNvPicPr>
            <a:picLocks noChangeAspect="1"/>
          </p:cNvPicPr>
          <p:nvPr/>
        </p:nvPicPr>
        <p:blipFill>
          <a:blip r:embed="rId4"/>
          <a:stretch>
            <a:fillRect/>
          </a:stretch>
        </p:blipFill>
        <p:spPr>
          <a:xfrm>
            <a:off x="8412370" y="0"/>
            <a:ext cx="3779630" cy="1219200"/>
          </a:xfrm>
          <a:prstGeom prst="rect">
            <a:avLst/>
          </a:prstGeom>
        </p:spPr>
      </p:pic>
      <p:pic>
        <p:nvPicPr>
          <p:cNvPr id="6" name="Picture 5" descr="Screen Shot 2017-02-23 at 3.41.35 PM.png">
            <a:extLst>
              <a:ext uri="{FF2B5EF4-FFF2-40B4-BE49-F238E27FC236}">
                <a16:creationId xmlns:a16="http://schemas.microsoft.com/office/drawing/2014/main" id="{B1EBA6F7-E73C-4145-B696-BA5F65AD6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38800"/>
            <a:ext cx="1839686" cy="1219200"/>
          </a:xfrm>
          <a:prstGeom prst="rect">
            <a:avLst/>
          </a:prstGeom>
        </p:spPr>
      </p:pic>
      <p:sp>
        <p:nvSpPr>
          <p:cNvPr id="7" name="Rectangle 3">
            <a:extLst>
              <a:ext uri="{FF2B5EF4-FFF2-40B4-BE49-F238E27FC236}">
                <a16:creationId xmlns:a16="http://schemas.microsoft.com/office/drawing/2014/main" id="{78C145CC-8565-B04F-811B-82C377353BC3}"/>
              </a:ext>
            </a:extLst>
          </p:cNvPr>
          <p:cNvSpPr txBox="1">
            <a:spLocks noChangeArrowheads="1"/>
          </p:cNvSpPr>
          <p:nvPr/>
        </p:nvSpPr>
        <p:spPr>
          <a:xfrm>
            <a:off x="5608430" y="690149"/>
            <a:ext cx="6433457" cy="6167851"/>
          </a:xfrm>
          <a:prstGeom prst="rect">
            <a:avLst/>
          </a:prstGeom>
        </p:spPr>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defRPr/>
            </a:pPr>
            <a:r>
              <a:rPr lang="en-US" altLang="en-US" sz="3200" b="1" dirty="0">
                <a:solidFill>
                  <a:srgbClr val="002060"/>
                </a:solidFill>
                <a:ea typeface="ＭＳ Ｐゴシック" pitchFamily="34" charset="-128"/>
              </a:rPr>
              <a:t>In teams of 4</a:t>
            </a:r>
            <a:r>
              <a:rPr lang="en-US" altLang="en-US" sz="3200" b="1" i="1" dirty="0">
                <a:solidFill>
                  <a:srgbClr val="002060"/>
                </a:solidFill>
                <a:ea typeface="ＭＳ Ｐゴシック" pitchFamily="34" charset="-128"/>
              </a:rPr>
              <a:t>… </a:t>
            </a:r>
          </a:p>
          <a:p>
            <a:pPr>
              <a:buFont typeface="Wingdings" pitchFamily="2" charset="2"/>
              <a:buChar char="§"/>
              <a:defRPr/>
            </a:pPr>
            <a:r>
              <a:rPr lang="en-US" altLang="en-US" sz="2800" dirty="0">
                <a:solidFill>
                  <a:srgbClr val="002060"/>
                </a:solidFill>
                <a:ea typeface="ＭＳ Ｐゴシック" pitchFamily="34" charset="-128"/>
              </a:rPr>
              <a:t>Your task is to meet and get to know 3 new classmates</a:t>
            </a:r>
          </a:p>
          <a:p>
            <a:pPr>
              <a:buFont typeface="Wingdings" pitchFamily="2" charset="2"/>
              <a:buChar char="§"/>
              <a:defRPr/>
            </a:pPr>
            <a:r>
              <a:rPr lang="en-US" altLang="en-US" sz="2800" i="0" dirty="0">
                <a:solidFill>
                  <a:srgbClr val="002060"/>
                </a:solidFill>
                <a:ea typeface="ＭＳ Ｐゴシック" pitchFamily="34" charset="-128"/>
              </a:rPr>
              <a:t>Introduce yourselves to each other as you would getting to know new friends </a:t>
            </a:r>
          </a:p>
          <a:p>
            <a:pPr>
              <a:buFont typeface="Wingdings" pitchFamily="2" charset="2"/>
              <a:buChar char="§"/>
              <a:defRPr/>
            </a:pPr>
            <a:r>
              <a:rPr lang="en-US" altLang="en-US" sz="2800" dirty="0">
                <a:solidFill>
                  <a:srgbClr val="002060"/>
                </a:solidFill>
                <a:ea typeface="ＭＳ Ｐゴシック" pitchFamily="34" charset="-128"/>
              </a:rPr>
              <a:t>Your team of 4 will then stand up and introduce each other to the rest of the class</a:t>
            </a:r>
          </a:p>
          <a:p>
            <a:pPr lvl="1">
              <a:buFont typeface="Wingdings" pitchFamily="2" charset="2"/>
              <a:buChar char="§"/>
              <a:defRPr/>
            </a:pPr>
            <a:r>
              <a:rPr lang="en-US" altLang="en-US" sz="2800" dirty="0">
                <a:solidFill>
                  <a:srgbClr val="002060"/>
                </a:solidFill>
                <a:ea typeface="ＭＳ Ｐゴシック" pitchFamily="34" charset="-128"/>
              </a:rPr>
              <a:t>Decide in your team of 4 who is introducing who (2 x 2) </a:t>
            </a:r>
          </a:p>
          <a:p>
            <a:pPr lvl="1">
              <a:buFont typeface="Wingdings" pitchFamily="2" charset="2"/>
              <a:buChar char="§"/>
              <a:defRPr/>
            </a:pPr>
            <a:r>
              <a:rPr lang="en-US" altLang="en-US" sz="2800" dirty="0">
                <a:solidFill>
                  <a:srgbClr val="002060"/>
                </a:solidFill>
                <a:ea typeface="ＭＳ Ｐゴシック" pitchFamily="34" charset="-128"/>
              </a:rPr>
              <a:t>2 minutes per introduction </a:t>
            </a:r>
          </a:p>
          <a:p>
            <a:pPr>
              <a:buFont typeface="Wingdings" pitchFamily="2" charset="2"/>
              <a:buChar char="§"/>
              <a:defRPr/>
            </a:pPr>
            <a:r>
              <a:rPr lang="en-US" altLang="en-US" sz="2800" i="0" dirty="0">
                <a:solidFill>
                  <a:srgbClr val="002060"/>
                </a:solidFill>
                <a:ea typeface="ＭＳ Ｐゴシック" pitchFamily="34" charset="-128"/>
              </a:rPr>
              <a:t>The class will then ask questions to get to know each student better </a:t>
            </a:r>
            <a:endParaRPr lang="en-US" altLang="en-US" sz="2800" i="0" dirty="0">
              <a:solidFill>
                <a:srgbClr val="FF0000"/>
              </a:solidFill>
              <a:ea typeface="ＭＳ Ｐゴシック" pitchFamily="34" charset="-128"/>
            </a:endParaRPr>
          </a:p>
        </p:txBody>
      </p:sp>
    </p:spTree>
    <p:extLst>
      <p:ext uri="{BB962C8B-B14F-4D97-AF65-F5344CB8AC3E}">
        <p14:creationId xmlns:p14="http://schemas.microsoft.com/office/powerpoint/2010/main" val="3899582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E3AE26-F2E4-4341-B194-BD860AB339AE}"/>
              </a:ext>
            </a:extLst>
          </p:cNvPr>
          <p:cNvPicPr>
            <a:picLocks noChangeAspect="1"/>
          </p:cNvPicPr>
          <p:nvPr/>
        </p:nvPicPr>
        <p:blipFill>
          <a:blip r:embed="rId3"/>
          <a:stretch>
            <a:fillRect/>
          </a:stretch>
        </p:blipFill>
        <p:spPr>
          <a:xfrm>
            <a:off x="0" y="240043"/>
            <a:ext cx="5422709" cy="6911384"/>
          </a:xfrm>
          <a:prstGeom prst="rect">
            <a:avLst/>
          </a:prstGeom>
        </p:spPr>
      </p:pic>
      <p:sp>
        <p:nvSpPr>
          <p:cNvPr id="4" name="TextBox 3">
            <a:extLst>
              <a:ext uri="{FF2B5EF4-FFF2-40B4-BE49-F238E27FC236}">
                <a16:creationId xmlns:a16="http://schemas.microsoft.com/office/drawing/2014/main" id="{3CA9987F-A88C-684E-99E1-A5543B834D06}"/>
              </a:ext>
            </a:extLst>
          </p:cNvPr>
          <p:cNvSpPr txBox="1"/>
          <p:nvPr/>
        </p:nvSpPr>
        <p:spPr>
          <a:xfrm>
            <a:off x="6264323" y="1637731"/>
            <a:ext cx="5042021" cy="3170099"/>
          </a:xfrm>
          <a:prstGeom prst="rect">
            <a:avLst/>
          </a:prstGeom>
          <a:noFill/>
        </p:spPr>
        <p:txBody>
          <a:bodyPr wrap="none" rtlCol="0">
            <a:spAutoFit/>
          </a:bodyPr>
          <a:lstStyle/>
          <a:p>
            <a:pPr marL="571500" indent="-571500">
              <a:buFont typeface="Wingdings" pitchFamily="2" charset="2"/>
              <a:buChar char="§"/>
            </a:pPr>
            <a:r>
              <a:rPr lang="en-US" sz="4000" b="1" dirty="0">
                <a:solidFill>
                  <a:srgbClr val="7030A0"/>
                </a:solidFill>
              </a:rPr>
              <a:t>With other students</a:t>
            </a:r>
          </a:p>
          <a:p>
            <a:pPr marL="571500" indent="-571500">
              <a:buFont typeface="Wingdings" pitchFamily="2" charset="2"/>
              <a:buChar char="§"/>
            </a:pPr>
            <a:r>
              <a:rPr lang="en-US" sz="4000" b="1" dirty="0">
                <a:solidFill>
                  <a:srgbClr val="7030A0"/>
                </a:solidFill>
              </a:rPr>
              <a:t>With your teachers</a:t>
            </a:r>
          </a:p>
          <a:p>
            <a:pPr marL="571500" indent="-571500">
              <a:buFont typeface="Wingdings" pitchFamily="2" charset="2"/>
              <a:buChar char="§"/>
            </a:pPr>
            <a:r>
              <a:rPr lang="en-US" sz="4000" b="1" dirty="0">
                <a:solidFill>
                  <a:srgbClr val="7030A0"/>
                </a:solidFill>
              </a:rPr>
              <a:t>With staff members</a:t>
            </a:r>
          </a:p>
          <a:p>
            <a:pPr marL="571500" indent="-571500">
              <a:buFont typeface="Wingdings" pitchFamily="2" charset="2"/>
              <a:buChar char="§"/>
            </a:pPr>
            <a:r>
              <a:rPr lang="en-US" sz="4000" b="1" dirty="0">
                <a:solidFill>
                  <a:srgbClr val="7030A0"/>
                </a:solidFill>
              </a:rPr>
              <a:t>With mentors</a:t>
            </a:r>
          </a:p>
          <a:p>
            <a:pPr marL="571500" indent="-571500">
              <a:buFont typeface="Wingdings" pitchFamily="2" charset="2"/>
              <a:buChar char="§"/>
            </a:pPr>
            <a:r>
              <a:rPr lang="en-US" sz="4000" b="1" dirty="0">
                <a:solidFill>
                  <a:srgbClr val="7030A0"/>
                </a:solidFill>
              </a:rPr>
              <a:t>With the community</a:t>
            </a:r>
          </a:p>
        </p:txBody>
      </p:sp>
    </p:spTree>
    <p:extLst>
      <p:ext uri="{BB962C8B-B14F-4D97-AF65-F5344CB8AC3E}">
        <p14:creationId xmlns:p14="http://schemas.microsoft.com/office/powerpoint/2010/main" val="3887564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3623129" y="5719234"/>
            <a:ext cx="4572000" cy="984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endParaRPr lang="en-US" b="1" dirty="0"/>
          </a:p>
          <a:p>
            <a:pPr algn="ctr" eaLnBrk="1" hangingPunct="1"/>
            <a:r>
              <a:rPr lang="en-US" sz="4000" b="1" dirty="0">
                <a:hlinkClick r:id="rId3"/>
              </a:rPr>
              <a:t> Milk Bum</a:t>
            </a:r>
            <a:r>
              <a:rPr lang="en-US" sz="4000" b="1" dirty="0"/>
              <a:t>  </a:t>
            </a:r>
          </a:p>
        </p:txBody>
      </p:sp>
      <p:pic>
        <p:nvPicPr>
          <p:cNvPr id="3" name="Picture 2">
            <a:extLst>
              <a:ext uri="{FF2B5EF4-FFF2-40B4-BE49-F238E27FC236}">
                <a16:creationId xmlns:a16="http://schemas.microsoft.com/office/drawing/2014/main" id="{C1F8D567-DD05-4A4C-8BE6-6C4E6E2B084A}"/>
              </a:ext>
            </a:extLst>
          </p:cNvPr>
          <p:cNvPicPr>
            <a:picLocks noChangeAspect="1"/>
          </p:cNvPicPr>
          <p:nvPr/>
        </p:nvPicPr>
        <p:blipFill>
          <a:blip r:embed="rId4"/>
          <a:stretch>
            <a:fillRect/>
          </a:stretch>
        </p:blipFill>
        <p:spPr>
          <a:xfrm>
            <a:off x="881743" y="179614"/>
            <a:ext cx="11021786" cy="5751286"/>
          </a:xfrm>
          <a:prstGeom prst="rect">
            <a:avLst/>
          </a:prstGeom>
        </p:spPr>
      </p:pic>
    </p:spTree>
    <p:extLst>
      <p:ext uri="{BB962C8B-B14F-4D97-AF65-F5344CB8AC3E}">
        <p14:creationId xmlns:p14="http://schemas.microsoft.com/office/powerpoint/2010/main" val="1012189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ADE05F-42F1-B04B-97C7-15EC3F7A89BE}"/>
              </a:ext>
            </a:extLst>
          </p:cNvPr>
          <p:cNvPicPr>
            <a:picLocks noChangeAspect="1"/>
          </p:cNvPicPr>
          <p:nvPr/>
        </p:nvPicPr>
        <p:blipFill>
          <a:blip r:embed="rId2"/>
          <a:stretch>
            <a:fillRect/>
          </a:stretch>
        </p:blipFill>
        <p:spPr>
          <a:xfrm>
            <a:off x="783771" y="0"/>
            <a:ext cx="11408229" cy="6858000"/>
          </a:xfrm>
          <a:prstGeom prst="rect">
            <a:avLst/>
          </a:prstGeom>
        </p:spPr>
      </p:pic>
    </p:spTree>
    <p:extLst>
      <p:ext uri="{BB962C8B-B14F-4D97-AF65-F5344CB8AC3E}">
        <p14:creationId xmlns:p14="http://schemas.microsoft.com/office/powerpoint/2010/main" val="560420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94F9BF-5D2A-114B-A84C-68848662D29D}"/>
              </a:ext>
            </a:extLst>
          </p:cNvPr>
          <p:cNvPicPr>
            <a:picLocks noChangeAspect="1"/>
          </p:cNvPicPr>
          <p:nvPr/>
        </p:nvPicPr>
        <p:blipFill>
          <a:blip r:embed="rId3"/>
          <a:stretch>
            <a:fillRect/>
          </a:stretch>
        </p:blipFill>
        <p:spPr>
          <a:xfrm>
            <a:off x="0" y="3265714"/>
            <a:ext cx="5502728" cy="3559627"/>
          </a:xfrm>
          <a:prstGeom prst="rect">
            <a:avLst/>
          </a:prstGeom>
        </p:spPr>
      </p:pic>
      <p:sp>
        <p:nvSpPr>
          <p:cNvPr id="7" name="Rectangle 6">
            <a:extLst>
              <a:ext uri="{FF2B5EF4-FFF2-40B4-BE49-F238E27FC236}">
                <a16:creationId xmlns:a16="http://schemas.microsoft.com/office/drawing/2014/main" id="{74363A80-87CF-464B-9C86-60859B7117A4}"/>
              </a:ext>
            </a:extLst>
          </p:cNvPr>
          <p:cNvSpPr/>
          <p:nvPr/>
        </p:nvSpPr>
        <p:spPr>
          <a:xfrm>
            <a:off x="0" y="6508534"/>
            <a:ext cx="3449983" cy="261610"/>
          </a:xfrm>
          <a:prstGeom prst="rect">
            <a:avLst/>
          </a:prstGeom>
        </p:spPr>
        <p:txBody>
          <a:bodyPr wrap="none">
            <a:spAutoFit/>
          </a:bodyPr>
          <a:lstStyle/>
          <a:p>
            <a:r>
              <a:rPr lang="en-US" sz="1100" dirty="0">
                <a:solidFill>
                  <a:schemeClr val="bg1"/>
                </a:solidFill>
              </a:rPr>
              <a:t>https://</a:t>
            </a:r>
            <a:r>
              <a:rPr lang="en-US" sz="1100" dirty="0" err="1">
                <a:solidFill>
                  <a:schemeClr val="bg1"/>
                </a:solidFill>
              </a:rPr>
              <a:t>www.slideshare.net</a:t>
            </a:r>
            <a:r>
              <a:rPr lang="en-US" sz="1100" dirty="0">
                <a:solidFill>
                  <a:schemeClr val="bg1"/>
                </a:solidFill>
              </a:rPr>
              <a:t>/</a:t>
            </a:r>
            <a:r>
              <a:rPr lang="en-US" sz="1100" dirty="0" err="1">
                <a:solidFill>
                  <a:schemeClr val="bg1"/>
                </a:solidFill>
              </a:rPr>
              <a:t>usqedu</a:t>
            </a:r>
            <a:r>
              <a:rPr lang="en-US" sz="1100" dirty="0">
                <a:solidFill>
                  <a:schemeClr val="bg1"/>
                </a:solidFill>
              </a:rPr>
              <a:t>/high-school-vs-</a:t>
            </a:r>
            <a:r>
              <a:rPr lang="en-US" sz="1100" dirty="0" err="1">
                <a:solidFill>
                  <a:schemeClr val="bg1"/>
                </a:solidFill>
              </a:rPr>
              <a:t>uni</a:t>
            </a:r>
            <a:endParaRPr lang="en-US" sz="1100" dirty="0">
              <a:solidFill>
                <a:schemeClr val="bg1"/>
              </a:solidFill>
            </a:endParaRPr>
          </a:p>
        </p:txBody>
      </p:sp>
      <p:pic>
        <p:nvPicPr>
          <p:cNvPr id="4" name="Picture 3">
            <a:extLst>
              <a:ext uri="{FF2B5EF4-FFF2-40B4-BE49-F238E27FC236}">
                <a16:creationId xmlns:a16="http://schemas.microsoft.com/office/drawing/2014/main" id="{37A30530-D437-E74D-98B8-A014B15AF5E7}"/>
              </a:ext>
            </a:extLst>
          </p:cNvPr>
          <p:cNvPicPr>
            <a:picLocks noChangeAspect="1"/>
          </p:cNvPicPr>
          <p:nvPr/>
        </p:nvPicPr>
        <p:blipFill>
          <a:blip r:embed="rId4"/>
          <a:stretch>
            <a:fillRect/>
          </a:stretch>
        </p:blipFill>
        <p:spPr>
          <a:xfrm>
            <a:off x="0" y="-98145"/>
            <a:ext cx="5519056" cy="3363859"/>
          </a:xfrm>
          <a:prstGeom prst="rect">
            <a:avLst/>
          </a:prstGeom>
        </p:spPr>
      </p:pic>
      <p:sp>
        <p:nvSpPr>
          <p:cNvPr id="5" name="Rectangle 3">
            <a:extLst>
              <a:ext uri="{FF2B5EF4-FFF2-40B4-BE49-F238E27FC236}">
                <a16:creationId xmlns:a16="http://schemas.microsoft.com/office/drawing/2014/main" id="{0E67F2A9-D088-BA46-9965-DF6FD92C7F01}"/>
              </a:ext>
            </a:extLst>
          </p:cNvPr>
          <p:cNvSpPr txBox="1">
            <a:spLocks noChangeArrowheads="1"/>
          </p:cNvSpPr>
          <p:nvPr/>
        </p:nvSpPr>
        <p:spPr>
          <a:xfrm>
            <a:off x="5656554" y="-81816"/>
            <a:ext cx="6361274" cy="7266214"/>
          </a:xfrm>
          <a:prstGeom prst="rect">
            <a:avLst/>
          </a:prstGeom>
        </p:spPr>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buFont typeface="Wingdings" pitchFamily="2" charset="2"/>
              <a:buChar char="§"/>
              <a:defRPr/>
            </a:pPr>
            <a:r>
              <a:rPr lang="en-US" altLang="en-US" sz="3200" b="1" dirty="0">
                <a:solidFill>
                  <a:srgbClr val="002060"/>
                </a:solidFill>
                <a:ea typeface="ＭＳ Ｐゴシック" pitchFamily="34" charset="-128"/>
              </a:rPr>
              <a:t>Working individually… </a:t>
            </a:r>
            <a:r>
              <a:rPr lang="en-US" altLang="en-US" sz="3200" dirty="0">
                <a:solidFill>
                  <a:srgbClr val="002060"/>
                </a:solidFill>
                <a:ea typeface="ＭＳ Ｐゴシック" pitchFamily="34" charset="-128"/>
              </a:rPr>
              <a:t>Think about and make a list of: </a:t>
            </a:r>
          </a:p>
          <a:p>
            <a:pPr lvl="1">
              <a:buFont typeface="Wingdings" pitchFamily="2" charset="2"/>
              <a:buChar char="§"/>
              <a:defRPr/>
            </a:pPr>
            <a:r>
              <a:rPr lang="en-US" altLang="en-US" sz="2400" dirty="0">
                <a:solidFill>
                  <a:srgbClr val="002060"/>
                </a:solidFill>
                <a:ea typeface="ＭＳ Ｐゴシック" pitchFamily="34" charset="-128"/>
              </a:rPr>
              <a:t>all the ways that you think the university will be different than high school</a:t>
            </a:r>
          </a:p>
          <a:p>
            <a:pPr lvl="1">
              <a:buFont typeface="Wingdings" pitchFamily="2" charset="2"/>
              <a:buChar char="§"/>
              <a:defRPr/>
            </a:pPr>
            <a:r>
              <a:rPr lang="en-US" altLang="en-US" sz="2400" dirty="0">
                <a:solidFill>
                  <a:srgbClr val="002060"/>
                </a:solidFill>
                <a:ea typeface="ＭＳ Ｐゴシック" pitchFamily="34" charset="-128"/>
              </a:rPr>
              <a:t>What attitudes and behaviors are associated with successful university students? </a:t>
            </a:r>
            <a:endParaRPr lang="en-US" altLang="en-US" sz="3200" dirty="0">
              <a:solidFill>
                <a:srgbClr val="002060"/>
              </a:solidFill>
              <a:ea typeface="ＭＳ Ｐゴシック" pitchFamily="34" charset="-128"/>
            </a:endParaRPr>
          </a:p>
          <a:p>
            <a:pPr>
              <a:buFont typeface="Wingdings" pitchFamily="2" charset="2"/>
              <a:buChar char="§"/>
              <a:defRPr/>
            </a:pPr>
            <a:r>
              <a:rPr lang="en-US" altLang="en-US" sz="3200" b="1" dirty="0">
                <a:solidFill>
                  <a:srgbClr val="002060"/>
                </a:solidFill>
                <a:ea typeface="ＭＳ Ｐゴシック" pitchFamily="34" charset="-128"/>
              </a:rPr>
              <a:t>In small teams</a:t>
            </a:r>
            <a:r>
              <a:rPr lang="en-US" altLang="en-US" sz="3200" b="1" i="1" dirty="0">
                <a:solidFill>
                  <a:srgbClr val="002060"/>
                </a:solidFill>
                <a:ea typeface="ＭＳ Ｐゴシック" pitchFamily="34" charset="-128"/>
              </a:rPr>
              <a:t>… </a:t>
            </a:r>
            <a:r>
              <a:rPr lang="en-US" altLang="en-US" sz="3200" i="0" dirty="0">
                <a:solidFill>
                  <a:srgbClr val="002060"/>
                </a:solidFill>
                <a:ea typeface="ＭＳ Ｐゴシック" pitchFamily="34" charset="-128"/>
              </a:rPr>
              <a:t>Consolidate your ideas and discuss:</a:t>
            </a:r>
          </a:p>
          <a:p>
            <a:pPr lvl="1">
              <a:buFont typeface="Wingdings" pitchFamily="2" charset="2"/>
              <a:buChar char="§"/>
              <a:defRPr/>
            </a:pPr>
            <a:r>
              <a:rPr lang="en-US" altLang="en-US" sz="2400" i="1" dirty="0">
                <a:solidFill>
                  <a:srgbClr val="002060"/>
                </a:solidFill>
                <a:ea typeface="ＭＳ Ｐゴシック" pitchFamily="34" charset="-128"/>
              </a:rPr>
              <a:t>how high school and university will be different</a:t>
            </a:r>
          </a:p>
          <a:p>
            <a:pPr lvl="1">
              <a:buFont typeface="Wingdings" pitchFamily="2" charset="2"/>
              <a:buChar char="§"/>
              <a:defRPr/>
            </a:pPr>
            <a:r>
              <a:rPr lang="en-US" altLang="en-US" sz="2400" dirty="0">
                <a:solidFill>
                  <a:srgbClr val="002060"/>
                </a:solidFill>
                <a:ea typeface="ＭＳ Ｐゴシック" pitchFamily="34" charset="-128"/>
              </a:rPr>
              <a:t>The attitudes and behaviors that are associated with successful university students</a:t>
            </a:r>
            <a:endParaRPr lang="en-US" altLang="en-US" sz="2400" i="1" dirty="0">
              <a:solidFill>
                <a:srgbClr val="002060"/>
              </a:solidFill>
              <a:ea typeface="ＭＳ Ｐゴシック" pitchFamily="34" charset="-128"/>
            </a:endParaRPr>
          </a:p>
          <a:p>
            <a:pPr lvl="1">
              <a:buFont typeface="Wingdings" pitchFamily="2" charset="2"/>
              <a:buChar char="§"/>
              <a:defRPr/>
            </a:pPr>
            <a:r>
              <a:rPr lang="en-US" altLang="en-US" sz="2400" i="1" dirty="0">
                <a:solidFill>
                  <a:srgbClr val="002060"/>
                </a:solidFill>
                <a:ea typeface="ＭＳ Ｐゴシック" pitchFamily="34" charset="-128"/>
              </a:rPr>
              <a:t>How you may </a:t>
            </a:r>
            <a:r>
              <a:rPr lang="en-US" altLang="en-US" sz="2400" b="1" i="1" dirty="0">
                <a:solidFill>
                  <a:srgbClr val="002060"/>
                </a:solidFill>
                <a:ea typeface="ＭＳ Ｐゴシック" pitchFamily="34" charset="-128"/>
              </a:rPr>
              <a:t>specifically</a:t>
            </a:r>
            <a:r>
              <a:rPr lang="en-US" altLang="en-US" sz="2400" i="1" dirty="0">
                <a:solidFill>
                  <a:srgbClr val="002060"/>
                </a:solidFill>
                <a:ea typeface="ＭＳ Ｐゴシック" pitchFamily="34" charset="-128"/>
              </a:rPr>
              <a:t> have to change </a:t>
            </a:r>
            <a:r>
              <a:rPr lang="en-US" altLang="en-US" sz="2400" b="1" i="1" dirty="0">
                <a:solidFill>
                  <a:srgbClr val="002060"/>
                </a:solidFill>
                <a:ea typeface="ＭＳ Ｐゴシック" pitchFamily="34" charset="-128"/>
              </a:rPr>
              <a:t>your</a:t>
            </a:r>
            <a:r>
              <a:rPr lang="en-US" altLang="en-US" sz="2400" i="1" dirty="0">
                <a:solidFill>
                  <a:srgbClr val="002060"/>
                </a:solidFill>
                <a:ea typeface="ＭＳ Ｐゴシック" pitchFamily="34" charset="-128"/>
              </a:rPr>
              <a:t> school-related attitudes and behaviors to be successful </a:t>
            </a:r>
          </a:p>
        </p:txBody>
      </p:sp>
      <p:pic>
        <p:nvPicPr>
          <p:cNvPr id="8" name="Picture 7" descr="Screen Shot 2017-02-23 at 3.41.35 PM.png">
            <a:extLst>
              <a:ext uri="{FF2B5EF4-FFF2-40B4-BE49-F238E27FC236}">
                <a16:creationId xmlns:a16="http://schemas.microsoft.com/office/drawing/2014/main" id="{A9AA6E1E-98DC-FF48-9ABC-7A2E30FDF4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8145"/>
            <a:ext cx="1447800" cy="1219200"/>
          </a:xfrm>
          <a:prstGeom prst="rect">
            <a:avLst/>
          </a:prstGeom>
        </p:spPr>
      </p:pic>
    </p:spTree>
    <p:extLst>
      <p:ext uri="{BB962C8B-B14F-4D97-AF65-F5344CB8AC3E}">
        <p14:creationId xmlns:p14="http://schemas.microsoft.com/office/powerpoint/2010/main" val="657486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68F9D4-0083-6943-9C12-1E31D39EF38F}"/>
              </a:ext>
            </a:extLst>
          </p:cNvPr>
          <p:cNvPicPr>
            <a:picLocks noChangeAspect="1"/>
          </p:cNvPicPr>
          <p:nvPr/>
        </p:nvPicPr>
        <p:blipFill>
          <a:blip r:embed="rId2"/>
          <a:stretch>
            <a:fillRect/>
          </a:stretch>
        </p:blipFill>
        <p:spPr>
          <a:xfrm>
            <a:off x="2171700" y="495300"/>
            <a:ext cx="7848600" cy="5867400"/>
          </a:xfrm>
          <a:prstGeom prst="rect">
            <a:avLst/>
          </a:prstGeom>
        </p:spPr>
      </p:pic>
    </p:spTree>
    <p:extLst>
      <p:ext uri="{BB962C8B-B14F-4D97-AF65-F5344CB8AC3E}">
        <p14:creationId xmlns:p14="http://schemas.microsoft.com/office/powerpoint/2010/main" val="3445098901"/>
      </p:ext>
    </p:extLst>
  </p:cSld>
  <p:clrMapOvr>
    <a:masterClrMapping/>
  </p:clrMapOvr>
</p:sld>
</file>

<file path=ppt/theme/theme1.xml><?xml version="1.0" encoding="utf-8"?>
<a:theme xmlns:a="http://schemas.openxmlformats.org/drawingml/2006/main" name="Crop">
  <a:themeElements>
    <a:clrScheme name="Custom 10">
      <a:dk1>
        <a:srgbClr val="FF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{31262A4C-B9C2-B44D-A6C8-A0F4EBCB20AB}tf16401378</Template>
  <TotalTime>3241</TotalTime>
  <Words>1234</Words>
  <Application>Microsoft Office PowerPoint</Application>
  <PresentationFormat>Widescreen</PresentationFormat>
  <Paragraphs>174</Paragraphs>
  <Slides>29</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Courier New</vt:lpstr>
      <vt:lpstr>Franklin Gothic Book</vt:lpstr>
      <vt:lpstr>Tinos</vt:lpstr>
      <vt:lpstr>Wingdings</vt:lpstr>
      <vt:lpstr>Crop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must be committed 100% </vt:lpstr>
      <vt:lpstr>Qualities of effective university students </vt:lpstr>
      <vt:lpstr>PowerPoint Presentation</vt:lpstr>
      <vt:lpstr>PowerPoint Presentation</vt:lpstr>
      <vt:lpstr>PowerPoint Presentation</vt:lpstr>
      <vt:lpstr>PowerPoint Presentation</vt:lpstr>
      <vt:lpstr>Self-Directed Student Learning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Mr. Perfect</dc:creator>
  <cp:lastModifiedBy>PPU</cp:lastModifiedBy>
  <cp:revision>313</cp:revision>
  <dcterms:created xsi:type="dcterms:W3CDTF">2018-10-23T13:13:34Z</dcterms:created>
  <dcterms:modified xsi:type="dcterms:W3CDTF">2019-04-11T05:38:30Z</dcterms:modified>
</cp:coreProperties>
</file>