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5"/>
  </p:notesMasterIdLst>
  <p:handoutMasterIdLst>
    <p:handoutMasterId r:id="rId36"/>
  </p:handoutMasterIdLst>
  <p:sldIdLst>
    <p:sldId id="256"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4242" autoAdjust="0"/>
  </p:normalViewPr>
  <p:slideViewPr>
    <p:cSldViewPr snapToGrid="0">
      <p:cViewPr varScale="1">
        <p:scale>
          <a:sx n="90" d="100"/>
          <a:sy n="90" d="100"/>
        </p:scale>
        <p:origin x="11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2019-07-24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2019-07-24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2019-07-24</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2019-07-24</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6" y="1670865"/>
            <a:ext cx="7690883" cy="1538882"/>
          </a:xfrm>
        </p:spPr>
        <p:txBody>
          <a:bodyPr anchor="ctr" anchorCtr="0">
            <a:normAutofit/>
          </a:bodyPr>
          <a:lstStyle/>
          <a:p>
            <a:br>
              <a:rPr lang="en-US" sz="3200" dirty="0">
                <a:ln>
                  <a:solidFill>
                    <a:schemeClr val="lt1">
                      <a:hueOff val="0"/>
                      <a:satOff val="0"/>
                      <a:lumOff val="0"/>
                      <a:alpha val="88000"/>
                    </a:schemeClr>
                  </a:solidFill>
                </a:ln>
                <a:solidFill>
                  <a:schemeClr val="bg1">
                    <a:alpha val="99000"/>
                  </a:schemeClr>
                </a:solidFill>
              </a:rPr>
            </a:br>
            <a:r>
              <a:rPr lang="en-US" sz="3200" dirty="0">
                <a:ln>
                  <a:solidFill>
                    <a:schemeClr val="lt1">
                      <a:hueOff val="0"/>
                      <a:satOff val="0"/>
                      <a:lumOff val="0"/>
                      <a:alpha val="88000"/>
                    </a:schemeClr>
                  </a:solidFill>
                </a:ln>
                <a:solidFill>
                  <a:schemeClr val="bg1">
                    <a:alpha val="99000"/>
                  </a:schemeClr>
                </a:solidFill>
              </a:rPr>
              <a:t>The 3</a:t>
            </a:r>
            <a:r>
              <a:rPr lang="en-US" sz="3200" baseline="30000" dirty="0">
                <a:ln>
                  <a:solidFill>
                    <a:schemeClr val="lt1">
                      <a:hueOff val="0"/>
                      <a:satOff val="0"/>
                      <a:lumOff val="0"/>
                      <a:alpha val="88000"/>
                    </a:schemeClr>
                  </a:solidFill>
                </a:ln>
                <a:solidFill>
                  <a:schemeClr val="bg1">
                    <a:alpha val="99000"/>
                  </a:schemeClr>
                </a:solidFill>
              </a:rPr>
              <a:t>rd</a:t>
            </a:r>
            <a:r>
              <a:rPr lang="en-US" sz="3200" dirty="0">
                <a:ln>
                  <a:solidFill>
                    <a:schemeClr val="lt1">
                      <a:hueOff val="0"/>
                      <a:satOff val="0"/>
                      <a:lumOff val="0"/>
                      <a:alpha val="88000"/>
                    </a:schemeClr>
                  </a:solidFill>
                </a:ln>
                <a:solidFill>
                  <a:schemeClr val="bg1">
                    <a:alpha val="99000"/>
                  </a:schemeClr>
                </a:solidFill>
              </a:rPr>
              <a:t> Symposium on Teaching &amp; Learning:</a:t>
            </a:r>
          </a:p>
        </p:txBody>
      </p:sp>
      <p:sp>
        <p:nvSpPr>
          <p:cNvPr id="3" name="Subtitle 2"/>
          <p:cNvSpPr>
            <a:spLocks noGrp="1"/>
          </p:cNvSpPr>
          <p:nvPr>
            <p:ph type="subTitle" idx="4294967295"/>
          </p:nvPr>
        </p:nvSpPr>
        <p:spPr>
          <a:xfrm>
            <a:off x="7644811" y="2313725"/>
            <a:ext cx="4462129" cy="680392"/>
          </a:xfrm>
        </p:spPr>
        <p:txBody>
          <a:bodyPr>
            <a:normAutofit fontScale="25000" lnSpcReduction="20000"/>
          </a:bodyPr>
          <a:lstStyle/>
          <a:p>
            <a:pPr marL="0" indent="0">
              <a:buNone/>
            </a:pPr>
            <a:r>
              <a:rPr lang="en-US" sz="12800" dirty="0">
                <a:ln>
                  <a:solidFill>
                    <a:schemeClr val="lt1">
                      <a:hueOff val="0"/>
                      <a:satOff val="0"/>
                      <a:lumOff val="0"/>
                      <a:alpha val="89000"/>
                    </a:schemeClr>
                  </a:solidFill>
                </a:ln>
                <a:solidFill>
                  <a:schemeClr val="bg1">
                    <a:alpha val="92000"/>
                  </a:schemeClr>
                </a:solidFill>
                <a:latin typeface="+mj-lt"/>
              </a:rPr>
              <a:t>Sharing Our Experiences</a:t>
            </a:r>
          </a:p>
          <a:p>
            <a:pPr marL="0" indent="0">
              <a:buNone/>
            </a:pPr>
            <a:endParaRPr lang="en-US" sz="3600" dirty="0">
              <a:ln>
                <a:solidFill>
                  <a:schemeClr val="lt1">
                    <a:hueOff val="0"/>
                    <a:satOff val="0"/>
                    <a:lumOff val="0"/>
                    <a:alpha val="89000"/>
                  </a:schemeClr>
                </a:solidFill>
              </a:ln>
              <a:solidFill>
                <a:schemeClr val="bg1">
                  <a:alpha val="92000"/>
                </a:schemeClr>
              </a:solidFill>
              <a:latin typeface="+mj-lt"/>
            </a:endParaRPr>
          </a:p>
          <a:p>
            <a:pPr marL="0" indent="0">
              <a:buNone/>
            </a:pPr>
            <a:endParaRPr lang="en-US" sz="3600" dirty="0">
              <a:ln>
                <a:solidFill>
                  <a:schemeClr val="lt1">
                    <a:hueOff val="0"/>
                    <a:satOff val="0"/>
                    <a:lumOff val="0"/>
                    <a:alpha val="89000"/>
                  </a:schemeClr>
                </a:solidFill>
              </a:ln>
              <a:solidFill>
                <a:schemeClr val="bg1">
                  <a:alpha val="92000"/>
                </a:schemeClr>
              </a:solidFill>
              <a:latin typeface="+mj-lt"/>
            </a:endParaRPr>
          </a:p>
        </p:txBody>
      </p:sp>
      <p:pic>
        <p:nvPicPr>
          <p:cNvPr id="8" name="صورة 2" descr="C:\Users\HP\Desktop\2010122217028.jpg">
            <a:extLst>
              <a:ext uri="{FF2B5EF4-FFF2-40B4-BE49-F238E27FC236}">
                <a16:creationId xmlns:a16="http://schemas.microsoft.com/office/drawing/2014/main" id="{38F22FA2-9E6F-4AC4-AD69-57106FE455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23105" y="398352"/>
            <a:ext cx="1871459" cy="1476374"/>
          </a:xfrm>
          <a:prstGeom prst="rect">
            <a:avLst/>
          </a:prstGeom>
          <a:ln>
            <a:noFill/>
          </a:ln>
          <a:effectLst>
            <a:outerShdw blurRad="50800" dist="50800" dir="5400000" algn="ctr" rotWithShape="0">
              <a:schemeClr val="tx1">
                <a:alpha val="99000"/>
              </a:schemeClr>
            </a:outerShdw>
            <a:softEdge rad="112500"/>
          </a:effectLst>
        </p:spPr>
      </p:pic>
      <p:pic>
        <p:nvPicPr>
          <p:cNvPr id="22530" name="Picture 2" descr="No photo description available.">
            <a:extLst>
              <a:ext uri="{FF2B5EF4-FFF2-40B4-BE49-F238E27FC236}">
                <a16:creationId xmlns:a16="http://schemas.microsoft.com/office/drawing/2014/main" id="{4A023184-A372-4600-B8B4-24025DB6F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35" y="398352"/>
            <a:ext cx="2904343" cy="1476374"/>
          </a:xfrm>
          <a:prstGeom prst="rect">
            <a:avLst/>
          </a:prstGeom>
          <a:ln>
            <a:noFill/>
          </a:ln>
          <a:effectLst>
            <a:outerShdw blurRad="50800" dist="50800" dir="5400000" algn="ctr" rotWithShape="0">
              <a:srgbClr val="000000">
                <a:alpha val="99000"/>
              </a:srgbClr>
            </a:outerShdw>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3B9A14-1C1A-4204-809E-013FB0ED7C46}"/>
              </a:ext>
            </a:extLst>
          </p:cNvPr>
          <p:cNvSpPr txBox="1"/>
          <p:nvPr/>
        </p:nvSpPr>
        <p:spPr>
          <a:xfrm>
            <a:off x="343960" y="6165700"/>
            <a:ext cx="6315635" cy="400110"/>
          </a:xfrm>
          <a:prstGeom prst="rect">
            <a:avLst/>
          </a:prstGeom>
          <a:noFill/>
        </p:spPr>
        <p:txBody>
          <a:bodyPr wrap="square" rtlCol="0">
            <a:spAutoFit/>
          </a:bodyPr>
          <a:lstStyle/>
          <a:p>
            <a:r>
              <a:rPr lang="en-US" sz="2000" dirty="0">
                <a:solidFill>
                  <a:schemeClr val="bg1"/>
                </a:solidFill>
                <a:latin typeface="+mj-lt"/>
              </a:rPr>
              <a:t>Center for Excellence in Teaching &amp; Learning -PPU </a:t>
            </a:r>
          </a:p>
        </p:txBody>
      </p:sp>
      <p:sp>
        <p:nvSpPr>
          <p:cNvPr id="14" name="TextBox 13">
            <a:extLst>
              <a:ext uri="{FF2B5EF4-FFF2-40B4-BE49-F238E27FC236}">
                <a16:creationId xmlns:a16="http://schemas.microsoft.com/office/drawing/2014/main" id="{D9712A7B-4D94-488A-802D-A07C8B40CA3D}"/>
              </a:ext>
            </a:extLst>
          </p:cNvPr>
          <p:cNvSpPr txBox="1"/>
          <p:nvPr/>
        </p:nvSpPr>
        <p:spPr>
          <a:xfrm>
            <a:off x="10938507" y="6227256"/>
            <a:ext cx="954457" cy="338554"/>
          </a:xfrm>
          <a:prstGeom prst="rect">
            <a:avLst/>
          </a:prstGeom>
          <a:noFill/>
        </p:spPr>
        <p:txBody>
          <a:bodyPr wrap="square" rtlCol="0">
            <a:spAutoFit/>
          </a:bodyPr>
          <a:lstStyle/>
          <a:p>
            <a:r>
              <a:rPr lang="en-US" sz="1600" dirty="0">
                <a:solidFill>
                  <a:schemeClr val="bg1"/>
                </a:solidFill>
                <a:latin typeface="+mj-lt"/>
              </a:rPr>
              <a:t>1/8/2019</a:t>
            </a:r>
          </a:p>
        </p:txBody>
      </p:sp>
      <p:sp>
        <p:nvSpPr>
          <p:cNvPr id="4" name="TextBox 3">
            <a:extLst>
              <a:ext uri="{FF2B5EF4-FFF2-40B4-BE49-F238E27FC236}">
                <a16:creationId xmlns:a16="http://schemas.microsoft.com/office/drawing/2014/main" id="{139E6331-272F-40E2-974F-DA69F6635FD8}"/>
              </a:ext>
            </a:extLst>
          </p:cNvPr>
          <p:cNvSpPr txBox="1"/>
          <p:nvPr/>
        </p:nvSpPr>
        <p:spPr>
          <a:xfrm>
            <a:off x="941921" y="3533562"/>
            <a:ext cx="9857214" cy="769441"/>
          </a:xfrm>
          <a:prstGeom prst="rect">
            <a:avLst/>
          </a:prstGeom>
          <a:noFill/>
        </p:spPr>
        <p:txBody>
          <a:bodyPr wrap="square" rtlCol="0">
            <a:spAutoFit/>
          </a:bodyPr>
          <a:lstStyle/>
          <a:p>
            <a:pPr algn="ctr"/>
            <a:r>
              <a:rPr lang="en-US" sz="4400" b="1" dirty="0">
                <a:solidFill>
                  <a:schemeClr val="bg1"/>
                </a:solidFill>
              </a:rPr>
              <a:t>Approaches to Teaching Inventory</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71F5B5-C5CB-4431-87D8-921D96951FD5}"/>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4578" name="Picture 2" descr="Forms response chart. Question title: 3. In my interactions with students in this subject I try to develop a conversation with them about the topics we are studying.خلال تفاعلي مع الطلاب في هذا المساق أحاول تطوير نقاش مهم حول العناوين التي أُدرّسها . Number of responses: 67 responses.">
            <a:extLst>
              <a:ext uri="{FF2B5EF4-FFF2-40B4-BE49-F238E27FC236}">
                <a16:creationId xmlns:a16="http://schemas.microsoft.com/office/drawing/2014/main" id="{6ADE845A-4DC4-460A-BCA0-798D5E0769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30" r="6636"/>
          <a:stretch/>
        </p:blipFill>
        <p:spPr bwMode="auto">
          <a:xfrm>
            <a:off x="925157" y="2622176"/>
            <a:ext cx="9913172" cy="40968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6C114FA-9577-43F8-9283-F4811F33DBD1}"/>
              </a:ext>
            </a:extLst>
          </p:cNvPr>
          <p:cNvSpPr/>
          <p:nvPr/>
        </p:nvSpPr>
        <p:spPr>
          <a:xfrm>
            <a:off x="602427" y="1174852"/>
            <a:ext cx="10664416" cy="1447324"/>
          </a:xfrm>
          <a:prstGeom prst="rect">
            <a:avLst/>
          </a:prstGeom>
        </p:spPr>
        <p:txBody>
          <a:bodyPr wrap="square">
            <a:spAutoFit/>
          </a:bodyPr>
          <a:lstStyle/>
          <a:p>
            <a:r>
              <a:rPr lang="en-US" sz="2200" dirty="0">
                <a:solidFill>
                  <a:srgbClr val="000000"/>
                </a:solidFill>
                <a:latin typeface="Roboto"/>
              </a:rPr>
              <a:t>3. In my interactions with students in this subject I try to develop a conversation with them about the topics we are studying.</a:t>
            </a:r>
            <a:r>
              <a:rPr lang="ar-SA" sz="2200" dirty="0">
                <a:solidFill>
                  <a:srgbClr val="000000"/>
                </a:solidFill>
                <a:latin typeface="Roboto"/>
              </a:rPr>
              <a:t>خلال تفاعلي مع الطلاب في هذا المساق أحاول تطوير نقاش مهم حول العناوين التي أُدرّسها</a:t>
            </a:r>
            <a:br>
              <a:rPr lang="ar-SA" sz="2200" dirty="0"/>
            </a:br>
            <a:endParaRPr lang="en-US" sz="2200" dirty="0"/>
          </a:p>
        </p:txBody>
      </p:sp>
    </p:spTree>
    <p:extLst>
      <p:ext uri="{BB962C8B-B14F-4D97-AF65-F5344CB8AC3E}">
        <p14:creationId xmlns:p14="http://schemas.microsoft.com/office/powerpoint/2010/main" val="17317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7CCB54-526D-4CEB-A251-4FC11C4565B4}"/>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5602" name="Picture 2" descr="Forms response chart. Question title: 4. It is important to present a lot of facts to students so that they know what they have to learn for this subject. من الأهمية بمكان تقديم الكثير من الحقائق للطلاب وبالتالي يعلمون ما الذي يجب عليهم دراسته في هذا الموضوع  . Number of responses: 67 responses.">
            <a:extLst>
              <a:ext uri="{FF2B5EF4-FFF2-40B4-BE49-F238E27FC236}">
                <a16:creationId xmlns:a16="http://schemas.microsoft.com/office/drawing/2014/main" id="{716EA82B-DBDC-4CCA-95EE-8B9C595EB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30" r="494"/>
          <a:stretch/>
        </p:blipFill>
        <p:spPr bwMode="auto">
          <a:xfrm>
            <a:off x="814892" y="2541494"/>
            <a:ext cx="9754496" cy="38216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DB83188-24CC-4B12-B946-36B6BA377D1A}"/>
              </a:ext>
            </a:extLst>
          </p:cNvPr>
          <p:cNvSpPr/>
          <p:nvPr/>
        </p:nvSpPr>
        <p:spPr>
          <a:xfrm>
            <a:off x="533400" y="1204856"/>
            <a:ext cx="10617798" cy="1446550"/>
          </a:xfrm>
          <a:prstGeom prst="rect">
            <a:avLst/>
          </a:prstGeom>
        </p:spPr>
        <p:txBody>
          <a:bodyPr wrap="square">
            <a:spAutoFit/>
          </a:bodyPr>
          <a:lstStyle/>
          <a:p>
            <a:r>
              <a:rPr lang="en-US" sz="2200" dirty="0">
                <a:solidFill>
                  <a:srgbClr val="000000"/>
                </a:solidFill>
                <a:latin typeface="Roboto"/>
              </a:rPr>
              <a:t>4. It is important to present a lot of facts to students so that they know what they have to learn for this subject. </a:t>
            </a:r>
            <a:r>
              <a:rPr lang="ar-SA" sz="2200" dirty="0">
                <a:solidFill>
                  <a:srgbClr val="000000"/>
                </a:solidFill>
                <a:latin typeface="Roboto"/>
              </a:rPr>
              <a:t>من الأهمية بمكان تقديم الكثير من الحقائق للطلاب وبالتالي يعلمون ما الذي يجب عليهم دراسته في هذا الموضوع</a:t>
            </a:r>
            <a:br>
              <a:rPr lang="ar-SA" sz="2200" dirty="0"/>
            </a:br>
            <a:endParaRPr lang="en-US" sz="2200" dirty="0"/>
          </a:p>
        </p:txBody>
      </p:sp>
    </p:spTree>
    <p:extLst>
      <p:ext uri="{BB962C8B-B14F-4D97-AF65-F5344CB8AC3E}">
        <p14:creationId xmlns:p14="http://schemas.microsoft.com/office/powerpoint/2010/main" val="15221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8C1EA9-025B-4FEF-B53A-CF1C265842E4}"/>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6626" name="Picture 2" descr="Forms response chart. Question title: 5. I set aside some teaching time so that the students can discuss, among themselves, key concepts and ideas in this subject.أخصص بعض الوقت التدريسي لإتاحة الفرصة للطلاب لمناقشة مفاهيم أساسية في الموضوع فيما بينهم. Number of responses: 66 responses.">
            <a:extLst>
              <a:ext uri="{FF2B5EF4-FFF2-40B4-BE49-F238E27FC236}">
                <a16:creationId xmlns:a16="http://schemas.microsoft.com/office/drawing/2014/main" id="{05E6FF98-41B4-4FEB-B420-91E55F986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336" r="844"/>
          <a:stretch/>
        </p:blipFill>
        <p:spPr bwMode="auto">
          <a:xfrm>
            <a:off x="814891" y="2501153"/>
            <a:ext cx="10426850" cy="40834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179981-E3F1-4BD7-8F33-77137B1A0623}"/>
              </a:ext>
            </a:extLst>
          </p:cNvPr>
          <p:cNvSpPr/>
          <p:nvPr/>
        </p:nvSpPr>
        <p:spPr>
          <a:xfrm>
            <a:off x="573741" y="1204856"/>
            <a:ext cx="10950388" cy="1446550"/>
          </a:xfrm>
          <a:prstGeom prst="rect">
            <a:avLst/>
          </a:prstGeom>
        </p:spPr>
        <p:txBody>
          <a:bodyPr wrap="square">
            <a:spAutoFit/>
          </a:bodyPr>
          <a:lstStyle/>
          <a:p>
            <a:r>
              <a:rPr lang="en-US" sz="2200" dirty="0">
                <a:solidFill>
                  <a:srgbClr val="000000"/>
                </a:solidFill>
                <a:latin typeface="Roboto"/>
              </a:rPr>
              <a:t>5. I set aside some teaching time so that the students can discuss, among themselves, key concepts and ideas in this subject.</a:t>
            </a:r>
            <a:r>
              <a:rPr lang="ar-SA" sz="2200" dirty="0">
                <a:solidFill>
                  <a:srgbClr val="000000"/>
                </a:solidFill>
                <a:latin typeface="Roboto"/>
              </a:rPr>
              <a:t>أخصص بعض الوقت التدريسي لإتاحة الفرصة للطلاب لمناقشة مفاهيم أساسية في الموضوع فيما بينهم</a:t>
            </a:r>
            <a:br>
              <a:rPr lang="ar-SA" sz="2200" dirty="0"/>
            </a:br>
            <a:endParaRPr lang="en-US" sz="2200" dirty="0"/>
          </a:p>
        </p:txBody>
      </p:sp>
    </p:spTree>
    <p:extLst>
      <p:ext uri="{BB962C8B-B14F-4D97-AF65-F5344CB8AC3E}">
        <p14:creationId xmlns:p14="http://schemas.microsoft.com/office/powerpoint/2010/main" val="73476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452513-C2FC-4EE4-911D-2EFBBAD0E3CA}"/>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7650" name="Picture 2" descr="Forms response chart. Question title: 6. In this subject I concentrate on covering the information that might be available from key texts and readings. اركز في هذا الموضوع على تغطية المعلومات التي قد تكون متوفرة في الكتب المقررة والمصادر الأخرى . Number of responses: 67 responses.">
            <a:extLst>
              <a:ext uri="{FF2B5EF4-FFF2-40B4-BE49-F238E27FC236}">
                <a16:creationId xmlns:a16="http://schemas.microsoft.com/office/drawing/2014/main" id="{350D4713-554B-45D1-8BB8-75C4E821F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236" r="3211"/>
          <a:stretch/>
        </p:blipFill>
        <p:spPr bwMode="auto">
          <a:xfrm>
            <a:off x="1165412" y="2487706"/>
            <a:ext cx="9888070" cy="39722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BCE21C7-EB6D-479D-B4BE-D268B8D5DCDE}"/>
              </a:ext>
            </a:extLst>
          </p:cNvPr>
          <p:cNvSpPr/>
          <p:nvPr/>
        </p:nvSpPr>
        <p:spPr>
          <a:xfrm>
            <a:off x="664283" y="1239818"/>
            <a:ext cx="10617798" cy="1446550"/>
          </a:xfrm>
          <a:prstGeom prst="rect">
            <a:avLst/>
          </a:prstGeom>
        </p:spPr>
        <p:txBody>
          <a:bodyPr wrap="square">
            <a:spAutoFit/>
          </a:bodyPr>
          <a:lstStyle/>
          <a:p>
            <a:r>
              <a:rPr lang="en-US" sz="2200" dirty="0">
                <a:solidFill>
                  <a:srgbClr val="000000"/>
                </a:solidFill>
                <a:latin typeface="Roboto"/>
              </a:rPr>
              <a:t>6. In this subject I concentrate on covering the information that might be available from key texts and readings. </a:t>
            </a:r>
            <a:r>
              <a:rPr lang="ar-SA" sz="2200" dirty="0">
                <a:solidFill>
                  <a:srgbClr val="000000"/>
                </a:solidFill>
                <a:latin typeface="Roboto"/>
              </a:rPr>
              <a:t>اركز في هذا الموضوع على تغطية المعلومات التي قد تكون متوفرة في الكتب المقررة والمصادر الأخرى</a:t>
            </a:r>
            <a:br>
              <a:rPr lang="ar-SA" sz="2200" dirty="0"/>
            </a:br>
            <a:endParaRPr lang="en-US" sz="2200" dirty="0"/>
          </a:p>
        </p:txBody>
      </p:sp>
    </p:spTree>
    <p:extLst>
      <p:ext uri="{BB962C8B-B14F-4D97-AF65-F5344CB8AC3E}">
        <p14:creationId xmlns:p14="http://schemas.microsoft.com/office/powerpoint/2010/main" val="209013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F0D039-73D7-41FE-89CD-4C65D18B3095}"/>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8674" name="Picture 2" descr="Forms response chart. Question title: 7. I encourage students to restructure their existing knowledge in terms of the new way of thinking about the subject that they will develop.اشجع الطلاب على إعادة تركيب المعلومات المتوفرة لديهم حول الموضوع بطريقة تفكير جديدة . Number of responses: 67 responses.">
            <a:extLst>
              <a:ext uri="{FF2B5EF4-FFF2-40B4-BE49-F238E27FC236}">
                <a16:creationId xmlns:a16="http://schemas.microsoft.com/office/drawing/2014/main" id="{15FC9BA2-8B98-47F7-A100-02693E25E1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35" r="3122"/>
          <a:stretch/>
        </p:blipFill>
        <p:spPr bwMode="auto">
          <a:xfrm>
            <a:off x="763793" y="2528047"/>
            <a:ext cx="9926619" cy="39892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B779D44-FF3D-4CA4-AB21-9C74727BA9B9}"/>
              </a:ext>
            </a:extLst>
          </p:cNvPr>
          <p:cNvSpPr/>
          <p:nvPr/>
        </p:nvSpPr>
        <p:spPr>
          <a:xfrm>
            <a:off x="628425" y="1325879"/>
            <a:ext cx="10935150" cy="1384995"/>
          </a:xfrm>
          <a:prstGeom prst="rect">
            <a:avLst/>
          </a:prstGeom>
        </p:spPr>
        <p:txBody>
          <a:bodyPr wrap="square">
            <a:spAutoFit/>
          </a:bodyPr>
          <a:lstStyle/>
          <a:p>
            <a:r>
              <a:rPr lang="en-US" sz="2100" dirty="0">
                <a:solidFill>
                  <a:srgbClr val="000000"/>
                </a:solidFill>
                <a:latin typeface="Roboto"/>
              </a:rPr>
              <a:t>7. I encourage students to restructure their existing knowledge in terms of the new way of thinking about the subject that they will develop.</a:t>
            </a:r>
            <a:r>
              <a:rPr lang="ar-SA" sz="2100" dirty="0">
                <a:solidFill>
                  <a:srgbClr val="000000"/>
                </a:solidFill>
                <a:latin typeface="Roboto"/>
              </a:rPr>
              <a:t>اشجع الطلاب على إعادة تركيب المعلومات المتوفرة لديهم حول الموضوع بطريقة تفكير جديدة</a:t>
            </a:r>
            <a:br>
              <a:rPr lang="ar-SA" sz="2100" dirty="0"/>
            </a:br>
            <a:endParaRPr lang="en-US" sz="2100" dirty="0"/>
          </a:p>
        </p:txBody>
      </p:sp>
    </p:spTree>
    <p:extLst>
      <p:ext uri="{BB962C8B-B14F-4D97-AF65-F5344CB8AC3E}">
        <p14:creationId xmlns:p14="http://schemas.microsoft.com/office/powerpoint/2010/main" val="17584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orms response chart. Question title: 8. In teaching sessions for this subject, I deliberately provoke debate and discussion.اخطط للدرس بحيث يشمل نقاشات ومناظرات . Number of responses: 67 responses.">
            <a:extLst>
              <a:ext uri="{FF2B5EF4-FFF2-40B4-BE49-F238E27FC236}">
                <a16:creationId xmlns:a16="http://schemas.microsoft.com/office/drawing/2014/main" id="{029C7332-C5AD-4635-8D4F-E1406B0B8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83" y="1313328"/>
            <a:ext cx="10381129" cy="51905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E4CC5F2-DE4E-4D75-89E3-C90A1B68C078}"/>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307009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BBA489-6CFD-4BF6-B670-F212006221F2}"/>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30722" name="Picture 2" descr="Forms response chart. Question title: 9. I structure my teaching in this subject to help students to pass the formal assessment items.أقوم بالتحضير لهذا الموضوع بشكل يساعد الطلاب على النجاح في متطلبات الامتحانات الاساسية. Number of responses: 67 responses.">
            <a:extLst>
              <a:ext uri="{FF2B5EF4-FFF2-40B4-BE49-F238E27FC236}">
                <a16:creationId xmlns:a16="http://schemas.microsoft.com/office/drawing/2014/main" id="{7CA54CD6-0B2B-42D3-8B03-A2A118877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65" r="496"/>
          <a:stretch/>
        </p:blipFill>
        <p:spPr bwMode="auto">
          <a:xfrm>
            <a:off x="763792" y="2514600"/>
            <a:ext cx="10787232" cy="4246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B1F2077-F324-421C-BFF4-69321005C2D7}"/>
              </a:ext>
            </a:extLst>
          </p:cNvPr>
          <p:cNvSpPr/>
          <p:nvPr/>
        </p:nvSpPr>
        <p:spPr>
          <a:xfrm>
            <a:off x="627528" y="1204857"/>
            <a:ext cx="10923495" cy="1446550"/>
          </a:xfrm>
          <a:prstGeom prst="rect">
            <a:avLst/>
          </a:prstGeom>
        </p:spPr>
        <p:txBody>
          <a:bodyPr wrap="square">
            <a:spAutoFit/>
          </a:bodyPr>
          <a:lstStyle/>
          <a:p>
            <a:r>
              <a:rPr lang="en-US" sz="2200" dirty="0">
                <a:solidFill>
                  <a:srgbClr val="000000"/>
                </a:solidFill>
                <a:latin typeface="Roboto"/>
              </a:rPr>
              <a:t>9. I structure my teaching in this subject to help students to pass the formal assessment items.</a:t>
            </a:r>
            <a:r>
              <a:rPr lang="ar-SA" sz="2200" dirty="0">
                <a:solidFill>
                  <a:srgbClr val="000000"/>
                </a:solidFill>
                <a:latin typeface="Roboto"/>
              </a:rPr>
              <a:t>أقوم بالتحضير لهذا الموضوع بشكل يساعد الطلاب على النجاح في متطلبات الامتحانات الاساسية</a:t>
            </a:r>
            <a:br>
              <a:rPr lang="ar-SA" sz="2200" dirty="0"/>
            </a:br>
            <a:endParaRPr lang="en-US" sz="2200" dirty="0"/>
          </a:p>
        </p:txBody>
      </p:sp>
    </p:spTree>
    <p:extLst>
      <p:ext uri="{BB962C8B-B14F-4D97-AF65-F5344CB8AC3E}">
        <p14:creationId xmlns:p14="http://schemas.microsoft.com/office/powerpoint/2010/main" val="172292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6E4BED-A53D-4C06-873A-D7F722BE0232}"/>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1026" name="Picture 2" descr="Forms response chart. Question title: 10. I think an important reason for running teaching sessions in this subject is to give students a good set of notes.أعتقد أنه من حسن إدارة التدريس لهذا الموضوع إعطاء الطلاب مجموعة جيدة من الملاحظات أو الملخصات . Number of responses: 67 responses.">
            <a:extLst>
              <a:ext uri="{FF2B5EF4-FFF2-40B4-BE49-F238E27FC236}">
                <a16:creationId xmlns:a16="http://schemas.microsoft.com/office/drawing/2014/main" id="{8A507281-3518-4167-B2A7-24F0947E3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4" t="22006" r="7994" b="378"/>
          <a:stretch/>
        </p:blipFill>
        <p:spPr bwMode="auto">
          <a:xfrm>
            <a:off x="1444275" y="2193834"/>
            <a:ext cx="9528524" cy="41693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D8C8E62-BBFE-42CB-8675-30A0C8A73C27}"/>
              </a:ext>
            </a:extLst>
          </p:cNvPr>
          <p:cNvSpPr/>
          <p:nvPr/>
        </p:nvSpPr>
        <p:spPr>
          <a:xfrm>
            <a:off x="651254" y="1218865"/>
            <a:ext cx="10889492" cy="923330"/>
          </a:xfrm>
          <a:prstGeom prst="rect">
            <a:avLst/>
          </a:prstGeom>
        </p:spPr>
        <p:txBody>
          <a:bodyPr wrap="square">
            <a:spAutoFit/>
          </a:bodyPr>
          <a:lstStyle/>
          <a:p>
            <a:r>
              <a:rPr lang="en-US" dirty="0">
                <a:solidFill>
                  <a:srgbClr val="000000"/>
                </a:solidFill>
                <a:latin typeface="Roboto"/>
              </a:rPr>
              <a:t>10. I think an important reason for running teaching sessions in this subject is to give students a good set of notes.</a:t>
            </a:r>
            <a:r>
              <a:rPr lang="ar-SA" dirty="0">
                <a:solidFill>
                  <a:srgbClr val="000000"/>
                </a:solidFill>
                <a:latin typeface="Roboto"/>
              </a:rPr>
              <a:t>أعتقد أنه من حسن إدارة التدريس لهذا الموضوع إعطاء الطلاب مجموعة جيدة من الملاحظات أو الملخصات</a:t>
            </a:r>
            <a:br>
              <a:rPr lang="ar-SA" dirty="0"/>
            </a:br>
            <a:endParaRPr lang="en-US" dirty="0"/>
          </a:p>
        </p:txBody>
      </p:sp>
    </p:spTree>
    <p:extLst>
      <p:ext uri="{BB962C8B-B14F-4D97-AF65-F5344CB8AC3E}">
        <p14:creationId xmlns:p14="http://schemas.microsoft.com/office/powerpoint/2010/main" val="353606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11. In this subject, I provide the students with the information they will need to pass the formal assessments.أزود الطلاب في هذا الموضوع بالمعلومات التي يحتاجونها لاجتياز الامتحانات الاساسية . Number of responses: 67 responses.">
            <a:extLst>
              <a:ext uri="{FF2B5EF4-FFF2-40B4-BE49-F238E27FC236}">
                <a16:creationId xmlns:a16="http://schemas.microsoft.com/office/drawing/2014/main" id="{1B30CF41-01BB-4EC3-9B1B-D129747709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16" r="4123"/>
          <a:stretch/>
        </p:blipFill>
        <p:spPr bwMode="auto">
          <a:xfrm>
            <a:off x="1222744" y="2135740"/>
            <a:ext cx="10061128" cy="4117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AABBF8-FF2B-40AE-A1E3-6572DCF9B99C}"/>
              </a:ext>
            </a:extLst>
          </p:cNvPr>
          <p:cNvSpPr/>
          <p:nvPr/>
        </p:nvSpPr>
        <p:spPr>
          <a:xfrm>
            <a:off x="666307" y="1212410"/>
            <a:ext cx="10710530" cy="923330"/>
          </a:xfrm>
          <a:prstGeom prst="rect">
            <a:avLst/>
          </a:prstGeom>
        </p:spPr>
        <p:txBody>
          <a:bodyPr wrap="square">
            <a:spAutoFit/>
          </a:bodyPr>
          <a:lstStyle/>
          <a:p>
            <a:r>
              <a:rPr lang="en-US" dirty="0">
                <a:solidFill>
                  <a:srgbClr val="000000"/>
                </a:solidFill>
                <a:latin typeface="Roboto"/>
              </a:rPr>
              <a:t>11. In this subject, I provide the students with the information they will need to pass the formal assessments.</a:t>
            </a:r>
            <a:r>
              <a:rPr lang="ar-SA" dirty="0">
                <a:solidFill>
                  <a:srgbClr val="000000"/>
                </a:solidFill>
                <a:latin typeface="Roboto"/>
              </a:rPr>
              <a:t>أزود الطلاب في هذا الموضوع بالمعلومات التي يحتاجونها لاجتياز الامتحانات الاساسية</a:t>
            </a:r>
            <a:br>
              <a:rPr lang="ar-SA" dirty="0"/>
            </a:br>
            <a:endParaRPr lang="en-US" dirty="0"/>
          </a:p>
        </p:txBody>
      </p:sp>
      <p:sp>
        <p:nvSpPr>
          <p:cNvPr id="6" name="Title 1">
            <a:extLst>
              <a:ext uri="{FF2B5EF4-FFF2-40B4-BE49-F238E27FC236}">
                <a16:creationId xmlns:a16="http://schemas.microsoft.com/office/drawing/2014/main" id="{C6825E18-616A-497C-BBBE-5E1AD9179D86}"/>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1663321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7C6FC-C59D-4E05-B2ED-10B89AE1AE4E}"/>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3074" name="Picture 2" descr="Forms response chart. Question title: 12. I should know the answers to any questions that students may put to me during this subject.يجب أن أعرف إجابة أي سؤال من الممكن أن يطرحه علي الطلاب . . Number of responses: 67 responses.">
            <a:extLst>
              <a:ext uri="{FF2B5EF4-FFF2-40B4-BE49-F238E27FC236}">
                <a16:creationId xmlns:a16="http://schemas.microsoft.com/office/drawing/2014/main" id="{0AE457A2-2543-4255-AC6B-C14AC613D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11" y="1330842"/>
            <a:ext cx="10292316" cy="51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5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11FF-82D4-42BA-81D6-323007B058FF}"/>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15362" name="Picture 2" descr="Forms response chart. Question title: Gender. Number of responses: 67 responses.">
            <a:extLst>
              <a:ext uri="{FF2B5EF4-FFF2-40B4-BE49-F238E27FC236}">
                <a16:creationId xmlns:a16="http://schemas.microsoft.com/office/drawing/2014/main" id="{B4EDADDF-34BE-49FB-82E5-79EDD993C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92" y="1343557"/>
            <a:ext cx="10617798" cy="489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4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orms response chart. Question title: 13. I make available opportunities for students in this subject to discuss their changing understanding of the subject.أوفر الفرص للطلاب لمناقشة التغيرات في فهمهم للموضوع. Number of responses: 67 responses.">
            <a:extLst>
              <a:ext uri="{FF2B5EF4-FFF2-40B4-BE49-F238E27FC236}">
                <a16:creationId xmlns:a16="http://schemas.microsoft.com/office/drawing/2014/main" id="{95FFC1B8-B2DD-4F72-BE29-80660CCF4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28808" r="8780" b="424"/>
          <a:stretch/>
        </p:blipFill>
        <p:spPr bwMode="auto">
          <a:xfrm>
            <a:off x="918528" y="2190306"/>
            <a:ext cx="10617798" cy="43141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B029891-127D-47B0-8A4F-65074C373D48}"/>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
        <p:nvSpPr>
          <p:cNvPr id="4" name="Rectangle 3">
            <a:extLst>
              <a:ext uri="{FF2B5EF4-FFF2-40B4-BE49-F238E27FC236}">
                <a16:creationId xmlns:a16="http://schemas.microsoft.com/office/drawing/2014/main" id="{86F4813E-5960-4E81-878B-6C45E71C9C7F}"/>
              </a:ext>
            </a:extLst>
          </p:cNvPr>
          <p:cNvSpPr/>
          <p:nvPr/>
        </p:nvSpPr>
        <p:spPr>
          <a:xfrm>
            <a:off x="655673" y="1212411"/>
            <a:ext cx="11018875" cy="923330"/>
          </a:xfrm>
          <a:prstGeom prst="rect">
            <a:avLst/>
          </a:prstGeom>
        </p:spPr>
        <p:txBody>
          <a:bodyPr wrap="square">
            <a:spAutoFit/>
          </a:bodyPr>
          <a:lstStyle/>
          <a:p>
            <a:r>
              <a:rPr lang="en-US" dirty="0">
                <a:solidFill>
                  <a:srgbClr val="000000"/>
                </a:solidFill>
                <a:latin typeface="Roboto"/>
              </a:rPr>
              <a:t>13. I make available opportunities for students in this subject to discuss their changing understanding of the subject.</a:t>
            </a:r>
            <a:r>
              <a:rPr lang="ar-SA" dirty="0">
                <a:solidFill>
                  <a:srgbClr val="000000"/>
                </a:solidFill>
                <a:latin typeface="Roboto"/>
              </a:rPr>
              <a:t>أوفر الفرص للطلاب لمناقشة التغيرات في فهمهم للموضوع</a:t>
            </a:r>
            <a:br>
              <a:rPr lang="ar-SA" dirty="0"/>
            </a:br>
            <a:endParaRPr lang="en-US" dirty="0"/>
          </a:p>
        </p:txBody>
      </p:sp>
    </p:spTree>
    <p:extLst>
      <p:ext uri="{BB962C8B-B14F-4D97-AF65-F5344CB8AC3E}">
        <p14:creationId xmlns:p14="http://schemas.microsoft.com/office/powerpoint/2010/main" val="228231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5EC2C4-9328-4067-B4BC-1789B22B16BD}"/>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5122" name="Picture 2" descr="Forms response chart. Question title: 14. It is better for students in this subject to generate their own notes rather than copy mine.من الأفضل للطلاب إعداد ملاحظاتهم  وملخصاتهم  بأنفسهم بدل نسخ ملاحظاتي . Number of responses: 66 responses.">
            <a:extLst>
              <a:ext uri="{FF2B5EF4-FFF2-40B4-BE49-F238E27FC236}">
                <a16:creationId xmlns:a16="http://schemas.microsoft.com/office/drawing/2014/main" id="{EB0840D3-D919-4FCF-B51D-5EEBCE50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697" y="1358292"/>
            <a:ext cx="9994605" cy="499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44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1C7968-AB3C-43AE-92D2-77FA9C1F30E5}"/>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6146" name="Picture 2" descr="Forms response chart. Question title: 15. A lot of teaching time in this subject should be used to question students’ ideas.الكثير من وقت تدريس هذا المساق يجب ان يستخدم لنقاش أفكار الطلاب . Number of responses: 67 responses.">
            <a:extLst>
              <a:ext uri="{FF2B5EF4-FFF2-40B4-BE49-F238E27FC236}">
                <a16:creationId xmlns:a16="http://schemas.microsoft.com/office/drawing/2014/main" id="{ADF000CA-5FFB-48AD-8C2E-ED1534063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623" y="1459302"/>
            <a:ext cx="9792586" cy="489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7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16. In this subject my teaching focuses on the good presentation of information to students.في هذا الموضوع يركز تدريسي على التقديم الجيد للمعلومات . Number of responses: 67 responses.">
            <a:extLst>
              <a:ext uri="{FF2B5EF4-FFF2-40B4-BE49-F238E27FC236}">
                <a16:creationId xmlns:a16="http://schemas.microsoft.com/office/drawing/2014/main" id="{82143ADE-1294-481B-8050-191C2E7DD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7" y="1229833"/>
            <a:ext cx="10685509" cy="53427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70D8AA3-7D69-46DC-AD12-890F1E22EEAA}"/>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4238800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17. I see teaching as helping students develop new ways of thinking in this subject.تدريس هذا الموضوع كما اراه هو مساعدة الطلاب لتطوير طرق جديدة للتفكير في هذا الموضوع . Number of responses: 67 responses.">
            <a:extLst>
              <a:ext uri="{FF2B5EF4-FFF2-40B4-BE49-F238E27FC236}">
                <a16:creationId xmlns:a16="http://schemas.microsoft.com/office/drawing/2014/main" id="{8E1048BB-73C1-455F-A8F4-F3FEE901A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321" y="1431850"/>
            <a:ext cx="10175358" cy="50876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9E40EF4-8FD9-4EBE-8E9C-A147EF3A8B42}"/>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2041450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rms response chart. Question title: 18. In teaching this subject it is important for me to monitor students’ changed understanding of the subject matter.خلال تدريسي لهذا الموضوع من المهم بالنسبة لي متابعة ومراقبة التغيرات التي تطرأ على فهم الطلاب لمادة الموضوع  . Number of responses: 67 responses.">
            <a:extLst>
              <a:ext uri="{FF2B5EF4-FFF2-40B4-BE49-F238E27FC236}">
                <a16:creationId xmlns:a16="http://schemas.microsoft.com/office/drawing/2014/main" id="{E43554D4-2688-4C2F-8146-76DBE4F431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1" t="22529" r="7122" b="3692"/>
          <a:stretch/>
        </p:blipFill>
        <p:spPr bwMode="auto">
          <a:xfrm>
            <a:off x="989040" y="2114391"/>
            <a:ext cx="10909004" cy="44975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C95D39A-3BB9-4A6D-A473-E157EB31B840}"/>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
        <p:nvSpPr>
          <p:cNvPr id="4" name="Rectangle 3">
            <a:extLst>
              <a:ext uri="{FF2B5EF4-FFF2-40B4-BE49-F238E27FC236}">
                <a16:creationId xmlns:a16="http://schemas.microsoft.com/office/drawing/2014/main" id="{D6E71803-E759-4A9E-A35E-D5FA01D244F2}"/>
              </a:ext>
            </a:extLst>
          </p:cNvPr>
          <p:cNvSpPr/>
          <p:nvPr/>
        </p:nvSpPr>
        <p:spPr>
          <a:xfrm>
            <a:off x="464288" y="1212410"/>
            <a:ext cx="11433755" cy="923330"/>
          </a:xfrm>
          <a:prstGeom prst="rect">
            <a:avLst/>
          </a:prstGeom>
        </p:spPr>
        <p:txBody>
          <a:bodyPr wrap="square">
            <a:spAutoFit/>
          </a:bodyPr>
          <a:lstStyle/>
          <a:p>
            <a:r>
              <a:rPr lang="en-US" dirty="0">
                <a:solidFill>
                  <a:srgbClr val="000000"/>
                </a:solidFill>
                <a:latin typeface="Roboto"/>
              </a:rPr>
              <a:t>18. In teaching this subject it is important for me to monitor students’ changed understanding of the subject matter.</a:t>
            </a:r>
            <a:r>
              <a:rPr lang="ar-SA" dirty="0">
                <a:solidFill>
                  <a:srgbClr val="000000"/>
                </a:solidFill>
                <a:latin typeface="Roboto"/>
              </a:rPr>
              <a:t>خلال تدريسي لهذا الموضوع من المهم بالنسبة لي متابعة ومراقبة التغيرات التي تطرأ على فهم الطلاب لمادة الموضوع</a:t>
            </a:r>
            <a:br>
              <a:rPr lang="ar-SA" dirty="0"/>
            </a:br>
            <a:endParaRPr lang="en-US" dirty="0"/>
          </a:p>
        </p:txBody>
      </p:sp>
    </p:spTree>
    <p:extLst>
      <p:ext uri="{BB962C8B-B14F-4D97-AF65-F5344CB8AC3E}">
        <p14:creationId xmlns:p14="http://schemas.microsoft.com/office/powerpoint/2010/main" val="1574667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19. My teaching in this subject focuses on delivering what I know to the students.تدريسي لهذا الموضوع يركز على تقديم  ما أعرفه لطلابي. Number of responses: 67 responses.">
            <a:extLst>
              <a:ext uri="{FF2B5EF4-FFF2-40B4-BE49-F238E27FC236}">
                <a16:creationId xmlns:a16="http://schemas.microsoft.com/office/drawing/2014/main" id="{3491FDC8-9D24-419D-AAFB-313014AF6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37" y="1314892"/>
            <a:ext cx="10621926" cy="53109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E4F0758-2542-4A78-8A92-88991CBD90DF}"/>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3438464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20. Teaching in this subject should help students question their own understanding of the subject matter.يجب أن يساعد تدريس هذا المساق الطلاب على التفكير حول فهمهم للمادة المقررة. Number of responses: 67 responses.">
            <a:extLst>
              <a:ext uri="{FF2B5EF4-FFF2-40B4-BE49-F238E27FC236}">
                <a16:creationId xmlns:a16="http://schemas.microsoft.com/office/drawing/2014/main" id="{146809F8-DD06-4F66-B384-888EF6E28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2" t="22703" r="6338" b="7006"/>
          <a:stretch/>
        </p:blipFill>
        <p:spPr bwMode="auto">
          <a:xfrm>
            <a:off x="946299" y="2367309"/>
            <a:ext cx="9983972" cy="38725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2F000F-5B4A-496A-B8B9-AA348DCE68E2}"/>
              </a:ext>
            </a:extLst>
          </p:cNvPr>
          <p:cNvSpPr/>
          <p:nvPr/>
        </p:nvSpPr>
        <p:spPr>
          <a:xfrm>
            <a:off x="521206" y="1223319"/>
            <a:ext cx="11057649" cy="1015663"/>
          </a:xfrm>
          <a:prstGeom prst="rect">
            <a:avLst/>
          </a:prstGeom>
        </p:spPr>
        <p:txBody>
          <a:bodyPr wrap="square">
            <a:spAutoFit/>
          </a:bodyPr>
          <a:lstStyle/>
          <a:p>
            <a:r>
              <a:rPr lang="en-US" sz="2000" dirty="0">
                <a:solidFill>
                  <a:srgbClr val="000000"/>
                </a:solidFill>
                <a:latin typeface="Roboto"/>
              </a:rPr>
              <a:t>20. Teaching in this subject should help students question their own understanding of the subject matter.</a:t>
            </a:r>
            <a:r>
              <a:rPr lang="ar-SA" sz="2000" dirty="0">
                <a:solidFill>
                  <a:srgbClr val="000000"/>
                </a:solidFill>
                <a:latin typeface="Roboto"/>
              </a:rPr>
              <a:t>يجب أن يساعد تدريس هذا المساق الطلاب على التفكير حول فهمهم للمادة المقررة</a:t>
            </a:r>
            <a:br>
              <a:rPr lang="ar-SA" sz="2000" dirty="0"/>
            </a:br>
            <a:endParaRPr lang="en-US" sz="2000" dirty="0"/>
          </a:p>
        </p:txBody>
      </p:sp>
      <p:sp>
        <p:nvSpPr>
          <p:cNvPr id="6" name="Title 1">
            <a:extLst>
              <a:ext uri="{FF2B5EF4-FFF2-40B4-BE49-F238E27FC236}">
                <a16:creationId xmlns:a16="http://schemas.microsoft.com/office/drawing/2014/main" id="{21D01D9C-2FFE-4CF6-B057-61151A99BCCB}"/>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374331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rms response chart. Question title: 21. Teaching in this subject should include helping students find their own learning resources. يجب أن يتضمن تدريس هذا الموضوع مساعدة الطلاب على ايجاد مصادرتعلم ذاتي. Number of responses: 67 responses.">
            <a:extLst>
              <a:ext uri="{FF2B5EF4-FFF2-40B4-BE49-F238E27FC236}">
                <a16:creationId xmlns:a16="http://schemas.microsoft.com/office/drawing/2014/main" id="{91C3BD10-4244-4600-B1CC-916CD9AD9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81" y="1488663"/>
            <a:ext cx="10079453" cy="50397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2B7879B-FF3B-4DC2-AA91-96E39993C556}"/>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391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ms response chart. Question title: 22. I present material to enable students to build up an information base in this subject.أقدم مواد تدريسية لتمكين الطلاب من تجميع قاعدة معلومات في الموضوع . Number of responses: 67 responses.">
            <a:extLst>
              <a:ext uri="{FF2B5EF4-FFF2-40B4-BE49-F238E27FC236}">
                <a16:creationId xmlns:a16="http://schemas.microsoft.com/office/drawing/2014/main" id="{0AFC8E13-409A-4574-8A75-2D67E79D0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74" y="1437168"/>
            <a:ext cx="10143460" cy="50717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B61984F-BBF0-4F74-BC08-40780DDAD5A5}"/>
              </a:ext>
            </a:extLst>
          </p:cNvPr>
          <p:cNvSpPr>
            <a:spLocks noGrp="1"/>
          </p:cNvSpPr>
          <p:nvPr>
            <p:ph type="title"/>
          </p:nvPr>
        </p:nvSpPr>
        <p:spPr>
          <a:xfrm>
            <a:off x="666307" y="502405"/>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spTree>
    <p:extLst>
      <p:ext uri="{BB962C8B-B14F-4D97-AF65-F5344CB8AC3E}">
        <p14:creationId xmlns:p14="http://schemas.microsoft.com/office/powerpoint/2010/main" val="92627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B874D6-3289-483E-82EB-A64192D04998}"/>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16386" name="Picture 2" descr="Forms response chart. Question title: Qualification. Number of responses: 67 responses.">
            <a:extLst>
              <a:ext uri="{FF2B5EF4-FFF2-40B4-BE49-F238E27FC236}">
                <a16:creationId xmlns:a16="http://schemas.microsoft.com/office/drawing/2014/main" id="{79570DAC-A1B7-4808-BDAA-45D8CDF05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92" y="1426552"/>
            <a:ext cx="10703859" cy="493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1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0CDE4-8FF2-4CCB-953D-23C719BFA2C2}"/>
              </a:ext>
            </a:extLst>
          </p:cNvPr>
          <p:cNvSpPr>
            <a:spLocks noGrp="1"/>
          </p:cNvSpPr>
          <p:nvPr>
            <p:ph type="title"/>
          </p:nvPr>
        </p:nvSpPr>
        <p:spPr>
          <a:xfrm>
            <a:off x="1715492" y="5007934"/>
            <a:ext cx="8761016" cy="826150"/>
          </a:xfrm>
        </p:spPr>
        <p:txBody>
          <a:bodyPr>
            <a:noAutofit/>
          </a:bodyPr>
          <a:lstStyle/>
          <a:p>
            <a:pPr algn="ct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r>
              <a:rPr lang="en-US" sz="7200" dirty="0">
                <a:solidFill>
                  <a:schemeClr val="bg1"/>
                </a:solidFill>
                <a:latin typeface="Agency FB" panose="020B0503020202020204" pitchFamily="34" charset="0"/>
              </a:rPr>
              <a:t>Thanks for Listening..</a:t>
            </a:r>
            <a:br>
              <a:rPr lang="en-US" sz="7200" dirty="0">
                <a:solidFill>
                  <a:schemeClr val="bg1"/>
                </a:solidFill>
                <a:latin typeface="Agency FB" panose="020B0503020202020204" pitchFamily="34" charset="0"/>
              </a:rPr>
            </a:br>
            <a:br>
              <a:rPr lang="en-US" sz="7200" dirty="0">
                <a:solidFill>
                  <a:schemeClr val="bg1"/>
                </a:solidFill>
                <a:latin typeface="Agency FB" panose="020B0503020202020204" pitchFamily="34" charset="0"/>
              </a:rPr>
            </a:br>
            <a:endParaRPr lang="en-US" sz="72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19741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590E5D-A454-44FE-9AB8-E782AFBB796F}"/>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17410" name="Picture 2" descr="Forms response chart. Question title: Years of Experience. Number of responses: 67 responses.">
            <a:extLst>
              <a:ext uri="{FF2B5EF4-FFF2-40B4-BE49-F238E27FC236}">
                <a16:creationId xmlns:a16="http://schemas.microsoft.com/office/drawing/2014/main" id="{E887713F-23AD-41F0-A186-1901004D9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69" y="1639514"/>
            <a:ext cx="10172123" cy="469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72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7969F8-7736-459B-BCDA-034CA46C644A}"/>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18434" name="Picture 2" descr="Forms response chart. Question title: College . Number of responses: 67 responses.">
            <a:extLst>
              <a:ext uri="{FF2B5EF4-FFF2-40B4-BE49-F238E27FC236}">
                <a16:creationId xmlns:a16="http://schemas.microsoft.com/office/drawing/2014/main" id="{649FEF8F-1C4A-4823-AFAA-40510FB83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97" y="1498196"/>
            <a:ext cx="10305826" cy="47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0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885E40-6DE7-451A-8B95-A30397707F24}"/>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19458" name="Picture 2" descr="Forms response chart. Question title: Department. Number of responses: 67 responses.">
            <a:extLst>
              <a:ext uri="{FF2B5EF4-FFF2-40B4-BE49-F238E27FC236}">
                <a16:creationId xmlns:a16="http://schemas.microsoft.com/office/drawing/2014/main" id="{3AE50362-0707-41DD-B911-0623416E4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92" y="1575394"/>
            <a:ext cx="10381129" cy="478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843A0C-70AB-4881-B5F8-0C8E9849D29B}"/>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7" name="Picture 6">
            <a:extLst>
              <a:ext uri="{FF2B5EF4-FFF2-40B4-BE49-F238E27FC236}">
                <a16:creationId xmlns:a16="http://schemas.microsoft.com/office/drawing/2014/main" id="{CE57A84C-7B08-406D-9CBD-BDC0F1C99FC5}"/>
              </a:ext>
            </a:extLst>
          </p:cNvPr>
          <p:cNvPicPr>
            <a:picLocks noChangeAspect="1"/>
          </p:cNvPicPr>
          <p:nvPr/>
        </p:nvPicPr>
        <p:blipFill rotWithShape="1">
          <a:blip r:embed="rId2"/>
          <a:srcRect t="-537" r="61279"/>
          <a:stretch/>
        </p:blipFill>
        <p:spPr>
          <a:xfrm>
            <a:off x="561033" y="1186375"/>
            <a:ext cx="2535809" cy="4467459"/>
          </a:xfrm>
          <a:prstGeom prst="rect">
            <a:avLst/>
          </a:prstGeom>
        </p:spPr>
      </p:pic>
      <p:pic>
        <p:nvPicPr>
          <p:cNvPr id="8" name="Picture 7">
            <a:extLst>
              <a:ext uri="{FF2B5EF4-FFF2-40B4-BE49-F238E27FC236}">
                <a16:creationId xmlns:a16="http://schemas.microsoft.com/office/drawing/2014/main" id="{E9AC6BB4-6C5B-436B-BB7E-C5DD1D4151E0}"/>
              </a:ext>
            </a:extLst>
          </p:cNvPr>
          <p:cNvPicPr>
            <a:picLocks noChangeAspect="1"/>
          </p:cNvPicPr>
          <p:nvPr/>
        </p:nvPicPr>
        <p:blipFill>
          <a:blip r:embed="rId3"/>
          <a:stretch>
            <a:fillRect/>
          </a:stretch>
        </p:blipFill>
        <p:spPr>
          <a:xfrm>
            <a:off x="2463255" y="1224995"/>
            <a:ext cx="2146000" cy="4467458"/>
          </a:xfrm>
          <a:prstGeom prst="rect">
            <a:avLst/>
          </a:prstGeom>
        </p:spPr>
      </p:pic>
      <p:pic>
        <p:nvPicPr>
          <p:cNvPr id="9" name="Picture 8">
            <a:extLst>
              <a:ext uri="{FF2B5EF4-FFF2-40B4-BE49-F238E27FC236}">
                <a16:creationId xmlns:a16="http://schemas.microsoft.com/office/drawing/2014/main" id="{36A4F82F-E665-478C-B613-A102FACFD488}"/>
              </a:ext>
            </a:extLst>
          </p:cNvPr>
          <p:cNvPicPr>
            <a:picLocks noChangeAspect="1"/>
          </p:cNvPicPr>
          <p:nvPr/>
        </p:nvPicPr>
        <p:blipFill>
          <a:blip r:embed="rId4"/>
          <a:stretch>
            <a:fillRect/>
          </a:stretch>
        </p:blipFill>
        <p:spPr>
          <a:xfrm>
            <a:off x="4362744" y="1224995"/>
            <a:ext cx="2278424" cy="4615031"/>
          </a:xfrm>
          <a:prstGeom prst="rect">
            <a:avLst/>
          </a:prstGeom>
        </p:spPr>
      </p:pic>
      <p:pic>
        <p:nvPicPr>
          <p:cNvPr id="10" name="Picture 9">
            <a:extLst>
              <a:ext uri="{FF2B5EF4-FFF2-40B4-BE49-F238E27FC236}">
                <a16:creationId xmlns:a16="http://schemas.microsoft.com/office/drawing/2014/main" id="{3F1FA5D5-0295-4D89-96AD-A1A34F50EC5B}"/>
              </a:ext>
            </a:extLst>
          </p:cNvPr>
          <p:cNvPicPr>
            <a:picLocks noChangeAspect="1"/>
          </p:cNvPicPr>
          <p:nvPr/>
        </p:nvPicPr>
        <p:blipFill>
          <a:blip r:embed="rId5"/>
          <a:stretch>
            <a:fillRect/>
          </a:stretch>
        </p:blipFill>
        <p:spPr>
          <a:xfrm>
            <a:off x="6160168" y="1245135"/>
            <a:ext cx="1970250" cy="4615030"/>
          </a:xfrm>
          <a:prstGeom prst="rect">
            <a:avLst/>
          </a:prstGeom>
        </p:spPr>
      </p:pic>
      <p:pic>
        <p:nvPicPr>
          <p:cNvPr id="11" name="Picture 10">
            <a:extLst>
              <a:ext uri="{FF2B5EF4-FFF2-40B4-BE49-F238E27FC236}">
                <a16:creationId xmlns:a16="http://schemas.microsoft.com/office/drawing/2014/main" id="{1F973DC3-78E2-40D5-996C-A7AA407777E8}"/>
              </a:ext>
            </a:extLst>
          </p:cNvPr>
          <p:cNvPicPr>
            <a:picLocks noChangeAspect="1"/>
          </p:cNvPicPr>
          <p:nvPr/>
        </p:nvPicPr>
        <p:blipFill>
          <a:blip r:embed="rId6"/>
          <a:stretch>
            <a:fillRect/>
          </a:stretch>
        </p:blipFill>
        <p:spPr>
          <a:xfrm>
            <a:off x="8068755" y="1204856"/>
            <a:ext cx="2432750" cy="4615029"/>
          </a:xfrm>
          <a:prstGeom prst="rect">
            <a:avLst/>
          </a:prstGeom>
        </p:spPr>
      </p:pic>
      <p:pic>
        <p:nvPicPr>
          <p:cNvPr id="12" name="Picture 11">
            <a:extLst>
              <a:ext uri="{FF2B5EF4-FFF2-40B4-BE49-F238E27FC236}">
                <a16:creationId xmlns:a16="http://schemas.microsoft.com/office/drawing/2014/main" id="{D8D95152-816C-44BA-8A24-B69D0821B169}"/>
              </a:ext>
            </a:extLst>
          </p:cNvPr>
          <p:cNvPicPr>
            <a:picLocks noChangeAspect="1"/>
          </p:cNvPicPr>
          <p:nvPr/>
        </p:nvPicPr>
        <p:blipFill rotWithShape="1">
          <a:blip r:embed="rId7"/>
          <a:srcRect r="11065"/>
          <a:stretch/>
        </p:blipFill>
        <p:spPr>
          <a:xfrm>
            <a:off x="9815962" y="3156858"/>
            <a:ext cx="2113130" cy="2683168"/>
          </a:xfrm>
          <a:prstGeom prst="rect">
            <a:avLst/>
          </a:prstGeom>
        </p:spPr>
      </p:pic>
    </p:spTree>
    <p:extLst>
      <p:ext uri="{BB962C8B-B14F-4D97-AF65-F5344CB8AC3E}">
        <p14:creationId xmlns:p14="http://schemas.microsoft.com/office/powerpoint/2010/main" val="123178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00410-B136-46A9-BC42-E677F593C1F6}"/>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0482" name="Picture 2" descr="Forms response chart. Question title: 1. In this subject students should focus their study on what I provide them.يجب ان يركز الطلاب في دراستهم على ما ازودهم به من معلومات . Number of responses: 67 responses.">
            <a:extLst>
              <a:ext uri="{FF2B5EF4-FFF2-40B4-BE49-F238E27FC236}">
                <a16:creationId xmlns:a16="http://schemas.microsoft.com/office/drawing/2014/main" id="{C58EBFCA-0D1F-46A2-89E0-17A74DF66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72" y="2062843"/>
            <a:ext cx="8763000" cy="4381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7A3AAC-B5CC-4E2B-B8E2-C41C61456CDD}"/>
              </a:ext>
            </a:extLst>
          </p:cNvPr>
          <p:cNvSpPr/>
          <p:nvPr/>
        </p:nvSpPr>
        <p:spPr>
          <a:xfrm>
            <a:off x="555171" y="1285492"/>
            <a:ext cx="1904999" cy="677108"/>
          </a:xfrm>
          <a:prstGeom prst="rect">
            <a:avLst/>
          </a:prstGeom>
        </p:spPr>
        <p:txBody>
          <a:bodyPr wrap="square">
            <a:spAutoFit/>
          </a:bodyPr>
          <a:lstStyle/>
          <a:p>
            <a:r>
              <a:rPr lang="en-US" sz="2000" b="1" u="sng" dirty="0">
                <a:latin typeface="Roboto"/>
              </a:rPr>
              <a:t>Section 2:</a:t>
            </a:r>
            <a:br>
              <a:rPr lang="en-US" b="1" u="sng" dirty="0">
                <a:solidFill>
                  <a:srgbClr val="000000"/>
                </a:solidFill>
                <a:latin typeface="Roboto"/>
              </a:rPr>
            </a:br>
            <a:endParaRPr lang="en-US" b="1" u="sng" dirty="0"/>
          </a:p>
        </p:txBody>
      </p:sp>
    </p:spTree>
    <p:extLst>
      <p:ext uri="{BB962C8B-B14F-4D97-AF65-F5344CB8AC3E}">
        <p14:creationId xmlns:p14="http://schemas.microsoft.com/office/powerpoint/2010/main" val="347023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B6F847-4289-4481-BDEA-D2BBE414BA1E}"/>
              </a:ext>
            </a:extLst>
          </p:cNvPr>
          <p:cNvSpPr>
            <a:spLocks noGrp="1"/>
          </p:cNvSpPr>
          <p:nvPr>
            <p:ph type="title"/>
          </p:nvPr>
        </p:nvSpPr>
        <p:spPr>
          <a:xfrm>
            <a:off x="763792" y="494851"/>
            <a:ext cx="10617798" cy="710005"/>
          </a:xfrm>
        </p:spPr>
        <p:txBody>
          <a:bodyPr>
            <a:normAutofit fontScale="90000"/>
          </a:bodyPr>
          <a:lstStyle/>
          <a:p>
            <a:r>
              <a:rPr lang="en-US" b="1" dirty="0"/>
              <a:t>Approaches to Teaching </a:t>
            </a:r>
            <a:r>
              <a:rPr lang="en-US" sz="3100" b="1" dirty="0">
                <a:latin typeface="Segoe UI Light" panose="020B0502040204020203" pitchFamily="34" charset="0"/>
                <a:cs typeface="Segoe UI Light" panose="020B0502040204020203" pitchFamily="34" charset="0"/>
              </a:rPr>
              <a:t>Inventory </a:t>
            </a:r>
            <a:r>
              <a:rPr lang="ar-SA" sz="3100" b="1" dirty="0">
                <a:latin typeface="Segoe UI Light" panose="020B0502040204020203" pitchFamily="34" charset="0"/>
                <a:cs typeface="Segoe UI Light" panose="020B0502040204020203" pitchFamily="34" charset="0"/>
              </a:rPr>
              <a:t>استمارة التعرف على أساليب التدريس</a:t>
            </a:r>
            <a:br>
              <a:rPr lang="ar-SA" b="1" dirty="0"/>
            </a:br>
            <a:r>
              <a:rPr lang="en-US" b="1" dirty="0"/>
              <a:t>     </a:t>
            </a:r>
          </a:p>
        </p:txBody>
      </p:sp>
      <p:pic>
        <p:nvPicPr>
          <p:cNvPr id="23554" name="Picture 2" descr="Forms response chart. Question title: 2. It is important that this subject should be completely described in terms of specific objectives that relate to formal assessment items.من الأهمية بمكان وصف هذا الموضوع على شكل أهداف محددة ومرتبطة بعناصر  التقييم . Number of responses: 67 responses.">
            <a:extLst>
              <a:ext uri="{FF2B5EF4-FFF2-40B4-BE49-F238E27FC236}">
                <a16:creationId xmlns:a16="http://schemas.microsoft.com/office/drawing/2014/main" id="{9E2751C5-046C-42A7-92C9-168C62CB99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566" r="2540"/>
          <a:stretch/>
        </p:blipFill>
        <p:spPr bwMode="auto">
          <a:xfrm>
            <a:off x="763792" y="2595282"/>
            <a:ext cx="9872832" cy="39220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5AE24DB-01F8-4B9E-867E-3C9AEB2327FF}"/>
              </a:ext>
            </a:extLst>
          </p:cNvPr>
          <p:cNvSpPr/>
          <p:nvPr/>
        </p:nvSpPr>
        <p:spPr>
          <a:xfrm>
            <a:off x="658906" y="1204856"/>
            <a:ext cx="10769301" cy="1446550"/>
          </a:xfrm>
          <a:prstGeom prst="rect">
            <a:avLst/>
          </a:prstGeom>
        </p:spPr>
        <p:txBody>
          <a:bodyPr wrap="square">
            <a:spAutoFit/>
          </a:bodyPr>
          <a:lstStyle/>
          <a:p>
            <a:r>
              <a:rPr lang="en-US" sz="2200" dirty="0">
                <a:solidFill>
                  <a:srgbClr val="000000"/>
                </a:solidFill>
                <a:latin typeface="Roboto"/>
              </a:rPr>
              <a:t>2. It is important that this subject should be completely described in terms of specific objectives that relate to formal assessment items.</a:t>
            </a:r>
            <a:r>
              <a:rPr lang="ar-SA" sz="2200" dirty="0">
                <a:solidFill>
                  <a:srgbClr val="000000"/>
                </a:solidFill>
                <a:latin typeface="Roboto"/>
              </a:rPr>
              <a:t>من الأهمية بمكان وصف هذا الموضوع على شكل أهداف محددة ومرتبطة بعناصر التقييم</a:t>
            </a:r>
            <a:br>
              <a:rPr lang="ar-SA" sz="2200" dirty="0"/>
            </a:br>
            <a:endParaRPr lang="en-US" sz="2200" dirty="0"/>
          </a:p>
        </p:txBody>
      </p:sp>
    </p:spTree>
    <p:extLst>
      <p:ext uri="{BB962C8B-B14F-4D97-AF65-F5344CB8AC3E}">
        <p14:creationId xmlns:p14="http://schemas.microsoft.com/office/powerpoint/2010/main" val="3511790435"/>
      </p:ext>
    </p:extLst>
  </p:cSld>
  <p:clrMapOvr>
    <a:masterClrMapping/>
  </p:clrMapOvr>
</p:sld>
</file>

<file path=ppt/theme/theme1.xml><?xml version="1.0" encoding="utf-8"?>
<a:theme xmlns:a="http://schemas.openxmlformats.org/drawingml/2006/main" name="WelcomeDo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670225-786D-4D35-95D2-EE23BCCC822D}" vid="{047B070F-071F-4F7E-B21E-00157DBF8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ED6A94-6CEC-4690-B5D0-3E831BCC769C}">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E60B3179-FCE1-482B-B473-8B7BB6F9A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8F36FF-D6F8-4F25-B1D6-7893F2294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PowerPoint(2)</Template>
  <TotalTime>0</TotalTime>
  <Words>714</Words>
  <Application>Microsoft Office PowerPoint</Application>
  <PresentationFormat>Widescreen</PresentationFormat>
  <Paragraphs>48</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Agency FB</vt:lpstr>
      <vt:lpstr>Arial</vt:lpstr>
      <vt:lpstr>Calibri</vt:lpstr>
      <vt:lpstr>Roboto</vt:lpstr>
      <vt:lpstr>Segoe UI</vt:lpstr>
      <vt:lpstr>Segoe UI Light</vt:lpstr>
      <vt:lpstr>WelcomeDoc</vt:lpstr>
      <vt:lpstr> The 3rd Symposium on Teaching &amp; Learning:</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Approaches to Teaching Inventory استمارة التعرف على أساليب التدريس      </vt:lpstr>
      <vt:lpstr>       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2019-07-21T07:39:02Z</dcterms:created>
  <dcterms:modified xsi:type="dcterms:W3CDTF">2019-07-24T06:33:23Z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